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6" r:id="rId3"/>
    <p:sldId id="257" r:id="rId4"/>
    <p:sldId id="340" r:id="rId5"/>
    <p:sldId id="298" r:id="rId6"/>
    <p:sldId id="341" r:id="rId7"/>
    <p:sldId id="299" r:id="rId8"/>
    <p:sldId id="300" r:id="rId9"/>
    <p:sldId id="342" r:id="rId10"/>
    <p:sldId id="343" r:id="rId11"/>
    <p:sldId id="344" r:id="rId12"/>
    <p:sldId id="345" r:id="rId13"/>
    <p:sldId id="346" r:id="rId14"/>
    <p:sldId id="301" r:id="rId15"/>
    <p:sldId id="347" r:id="rId16"/>
    <p:sldId id="348" r:id="rId17"/>
    <p:sldId id="339" r:id="rId18"/>
    <p:sldId id="338" r:id="rId19"/>
    <p:sldId id="274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D42F-21A4-4433-9912-E14ECACD6317}" type="datetimeFigureOut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5F67-87C2-4B47-8CBD-767BDA599E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0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73537-B75C-4AB3-90C9-5097F1227E92}" type="datetimeFigureOut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D53D-42D6-4F05-9CD2-F692A6C3A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3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A9-8152-4AFB-83A4-72CBDA908DC6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4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B64B-9E56-418D-A94F-8510EFCE6393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4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7621-5902-47D8-9039-23C793FDDE2B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F885-6C4F-4880-AB5E-33AF98D61FD8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542A-F286-466A-8494-AD9620EEEE30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B81D-F0D6-4016-9872-1E3016296279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2CC8-03FB-46AE-8DD1-E1BEA217882A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B3B7-F77A-4E04-9252-04A4925B2195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6968-A45E-4AD0-B4CE-F8DF736BACF0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ADA9-86A6-451F-98F6-48FA465CAC6F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5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087F6-ACB2-4A3C-89BE-9A51833876C3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EEC7-421E-403C-B1C5-1455D3C8FDFB}" type="datetime1">
              <a:rPr lang="en-US" smtClean="0"/>
              <a:pPr/>
              <a:t>2018-08-12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lor_mapping" TargetMode="External"/><Relationship Id="rId2" Type="http://schemas.openxmlformats.org/officeDocument/2006/relationships/hyperlink" Target="http://en.wikipedia.org/wiki/Image_processi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://en.wikipedia.org/wiki/Image_histogram" TargetMode="External"/><Relationship Id="rId4" Type="http://schemas.openxmlformats.org/officeDocument/2006/relationships/hyperlink" Target="http://en.wikipedia.org/wiki/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685800"/>
            <a:ext cx="5710236" cy="65160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College          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Mansour University</a:t>
            </a:r>
            <a:endParaRPr lang="en-US" b="1" dirty="0">
              <a:solidFill>
                <a:srgbClr val="FF0000"/>
              </a:solidFill>
            </a:endParaRPr>
          </a:p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>
                <a:solidFill>
                  <a:srgbClr val="002060"/>
                </a:solidFill>
              </a:rPr>
              <a:t>Department :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Computer </a:t>
            </a:r>
            <a:r>
              <a:rPr lang="en-US" b="1" dirty="0" smtClean="0">
                <a:solidFill>
                  <a:srgbClr val="FF0000"/>
                </a:solidFill>
                <a:ea typeface="Segoe UI" pitchFamily="34" charset="0"/>
                <a:cs typeface="Segoe UI" pitchFamily="34" charset="0"/>
              </a:rPr>
              <a:t> Science and information System</a:t>
            </a:r>
            <a:endParaRPr lang="en-US" b="1" dirty="0">
              <a:solidFill>
                <a:srgbClr val="FF0000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378875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Prepared by </a:t>
            </a:r>
            <a:endParaRPr lang="ar-IQ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lvl="0"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Dr.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Adil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Abbas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Majeed</a:t>
            </a:r>
            <a:r>
              <a:rPr lang="en-US" sz="2800" b="1" i="1" dirty="0" smtClean="0"/>
              <a:t> </a:t>
            </a:r>
          </a:p>
          <a:p>
            <a:pPr lvl="0" algn="ctr"/>
            <a:r>
              <a:rPr lang="en-US" sz="2800" b="1" i="1" dirty="0" smtClean="0"/>
              <a:t>2018-2019</a:t>
            </a:r>
            <a:endParaRPr lang="en-US" sz="2800" dirty="0"/>
          </a:p>
          <a:p>
            <a:pPr algn="ctr">
              <a:spcBef>
                <a:spcPct val="0"/>
              </a:spcBef>
              <a:defRPr/>
            </a:pPr>
            <a:endParaRPr lang="en-GB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752600"/>
            <a:ext cx="63198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Digital Image Processing</a:t>
            </a:r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Image Enhancement 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Chapter Three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762000"/>
            <a:ext cx="762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2. Histogram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Matching (Specification)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Histogram matching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a method in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2" tooltip="Image processing"/>
              </a:rPr>
              <a:t>image processing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000" b="1" u="sng" dirty="0">
                <a:latin typeface="Times New Roman" pitchFamily="18" charset="0"/>
                <a:cs typeface="Times New Roman" pitchFamily="18" charset="0"/>
                <a:hlinkClick r:id="rId3" tooltip="Color mapping"/>
              </a:rPr>
              <a:t>color adjustment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two images using the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4" tooltip="Image"/>
              </a:rPr>
              <a:t>image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5" tooltip="Image histogram"/>
              </a:rPr>
              <a:t>histograms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possible to use histogram matching to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balance detector responses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as a relative detector calibration technique. It can be used to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normalize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two images.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When automatic enhancement is desired, this is a good approach because the results from this technique are predictable and the method is simple to implement. In particular, it is useful sometimes to be able to specify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the histogram that we wish the processed image to have.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4086761"/>
            <a:ext cx="76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Histogram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Modifications     (Mapping Function)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gray level histogram of an image is the distribution of the gray level in an image is the distribution of the gray level in an image.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histogram can be modified by mapping functions, which will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066800" y="5410200"/>
                <a:ext cx="6629400" cy="985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b="1" dirty="0" smtClean="0"/>
                  <a:t>a. Stretch</a:t>
                </a:r>
                <a:endParaRPr lang="en-US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𝐒𝐭𝐫𝐞𝐭𝐜𝐡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/>
                          </m:ctrlPr>
                        </m:dPr>
                        <m:e>
                          <m:r>
                            <a:rPr lang="en-US" b="1" i="1"/>
                            <m:t>𝐈</m:t>
                          </m:r>
                          <m:d>
                            <m:dPr>
                              <m:ctrlPr>
                                <a:rPr lang="en-US" b="1" i="1"/>
                              </m:ctrlPr>
                            </m:dPr>
                            <m:e>
                              <m:r>
                                <a:rPr lang="en-US" b="1" i="1"/>
                                <m:t>𝐫</m:t>
                              </m:r>
                              <m:r>
                                <a:rPr lang="en-US" b="1"/>
                                <m:t>, </m:t>
                              </m:r>
                              <m:r>
                                <a:rPr lang="en-US" b="1" i="1"/>
                                <m:t>𝐜</m:t>
                              </m:r>
                            </m:e>
                          </m:d>
                        </m:e>
                      </m:d>
                      <m:r>
                        <a:rPr lang="en-US" b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/>
                          </m:ctrlPr>
                        </m:dPr>
                        <m:e>
                          <m:f>
                            <m:fPr>
                              <m:ctrlPr>
                                <a:rPr lang="en-US" b="1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𝐈</m:t>
                                  </m:r>
                                  <m:d>
                                    <m:dPr>
                                      <m:ctrlPr>
                                        <a:rPr lang="en-US" b="1" i="1"/>
                                      </m:ctrlPr>
                                    </m:dPr>
                                    <m:e>
                                      <m:r>
                                        <a:rPr lang="en-US" b="1" i="1"/>
                                        <m:t>𝐫</m:t>
                                      </m:r>
                                      <m:r>
                                        <a:rPr lang="en-US" b="1"/>
                                        <m:t>, </m:t>
                                      </m:r>
                                      <m:r>
                                        <a:rPr lang="en-US" b="1" i="1"/>
                                        <m:t>𝐜</m:t>
                                      </m:r>
                                    </m:e>
                                  </m:d>
                                  <m:r>
                                    <a:rPr lang="en-US" b="1" i="1"/>
                                    <m:t>−</m:t>
                                  </m:r>
                                  <m:r>
                                    <a:rPr lang="en-US" b="1" i="1"/>
                                    <m:t>𝐈</m:t>
                                  </m:r>
                                  <m:r>
                                    <a:rPr lang="en-US" b="1"/>
                                    <m:t>(</m:t>
                                  </m:r>
                                  <m:r>
                                    <a:rPr lang="en-US" b="1" i="1"/>
                                    <m:t>𝐫</m:t>
                                  </m:r>
                                  <m:r>
                                    <a:rPr lang="en-US" b="1"/>
                                    <m:t>, </m:t>
                                  </m:r>
                                  <m:r>
                                    <a:rPr lang="en-US" b="1" i="1"/>
                                    <m:t>𝐜</m:t>
                                  </m:r>
                                  <m:r>
                                    <a:rPr lang="en-US" b="1"/>
                                    <m:t>)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𝐌𝐈𝐍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𝐈</m:t>
                                  </m:r>
                                  <m:r>
                                    <a:rPr lang="en-US" b="1"/>
                                    <m:t>(</m:t>
                                  </m:r>
                                  <m:r>
                                    <a:rPr lang="en-US" b="1" i="1"/>
                                    <m:t>𝐫</m:t>
                                  </m:r>
                                  <m:r>
                                    <a:rPr lang="en-US" b="1"/>
                                    <m:t>, </m:t>
                                  </m:r>
                                  <m:r>
                                    <a:rPr lang="en-US" b="1" i="1"/>
                                    <m:t>𝐜</m:t>
                                  </m:r>
                                  <m:r>
                                    <a:rPr lang="en-US" b="1"/>
                                    <m:t>)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𝐌𝐀𝐗</m:t>
                                  </m:r>
                                </m:sub>
                              </m:sSub>
                              <m:r>
                                <a:rPr lang="en-US" b="1" i="1"/>
                                <m:t>−</m:t>
                              </m:r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𝐈</m:t>
                                  </m:r>
                                  <m:r>
                                    <a:rPr lang="en-US" b="1"/>
                                    <m:t>(</m:t>
                                  </m:r>
                                  <m:r>
                                    <a:rPr lang="en-US" b="1" i="1"/>
                                    <m:t>𝐫</m:t>
                                  </m:r>
                                  <m:r>
                                    <a:rPr lang="en-US" b="1"/>
                                    <m:t>, </m:t>
                                  </m:r>
                                  <m:r>
                                    <a:rPr lang="en-US" b="1" i="1"/>
                                    <m:t>𝐜</m:t>
                                  </m:r>
                                  <m:r>
                                    <a:rPr lang="en-US" b="1"/>
                                    <m:t>)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𝐌𝐈𝐍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1" i="1"/>
                          </m:ctrlPr>
                        </m:dPr>
                        <m:e>
                          <m:r>
                            <a:rPr lang="en-US" b="1" i="1"/>
                            <m:t>𝐌𝐀𝐗</m:t>
                          </m:r>
                          <m:r>
                            <a:rPr lang="en-US" b="1" i="1"/>
                            <m:t>−</m:t>
                          </m:r>
                          <m:r>
                            <a:rPr lang="en-US" b="1" i="1"/>
                            <m:t>𝐌𝐈𝐍</m:t>
                          </m:r>
                        </m:e>
                      </m:d>
                      <m:r>
                        <a:rPr lang="en-US" b="1"/>
                        <m:t>+</m:t>
                      </m:r>
                      <m:r>
                        <a:rPr lang="en-US" b="1" i="1"/>
                        <m:t>𝐌𝐈𝐍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410200"/>
                <a:ext cx="6629400" cy="985719"/>
              </a:xfrm>
              <a:prstGeom prst="rect">
                <a:avLst/>
              </a:prstGeom>
              <a:blipFill rotWithShape="1">
                <a:blip r:embed="rId6"/>
                <a:stretch>
                  <a:fillRect l="-735" t="-3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218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>
                <a:spLocks noChangeArrowheads="1"/>
              </p:cNvSpPr>
              <p:nvPr/>
            </p:nvSpPr>
            <p:spPr bwMode="auto">
              <a:xfrm>
                <a:off x="762000" y="406050"/>
                <a:ext cx="7772400" cy="2025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b.</a:t>
                </a: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shrink (compress)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/>
                        <m:t>𝑺𝒉𝒓𝒊𝒏𝒌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r>
                            <a:rPr lang="en-US" sz="1600" b="1" i="1"/>
                            <m:t>𝑰</m:t>
                          </m:r>
                          <m:d>
                            <m:dPr>
                              <m:ctrlPr>
                                <a:rPr lang="en-US" sz="1600" b="1" i="1"/>
                              </m:ctrlPr>
                            </m:dPr>
                            <m:e>
                              <m:r>
                                <a:rPr lang="en-US" sz="1600" b="1" i="1"/>
                                <m:t>𝒓</m:t>
                              </m:r>
                              <m:r>
                                <a:rPr lang="en-US" sz="1600" b="1" i="1"/>
                                <m:t>, </m:t>
                              </m:r>
                              <m:r>
                                <a:rPr lang="en-US" sz="1600" b="1" i="1"/>
                                <m:t>𝒄</m:t>
                              </m:r>
                            </m:e>
                          </m:d>
                        </m:e>
                      </m:d>
                      <m:r>
                        <a:rPr lang="en-US" sz="1600" b="1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f>
                            <m:fPr>
                              <m:ctrlPr>
                                <a:rPr lang="en-US" sz="1600" b="1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600" b="1" i="1"/>
                                      </m:ctrlPr>
                                    </m:sSubPr>
                                    <m:e>
                                      <m:r>
                                        <a:rPr lang="en-US" sz="1600" b="1" i="1"/>
                                        <m:t>𝑺𝒉𝒓𝒊𝒏𝒌</m:t>
                                      </m:r>
                                    </m:e>
                                    <m:sub>
                                      <m:r>
                                        <a:rPr lang="en-US" sz="1600" b="1" i="1"/>
                                        <m:t>𝑴𝑨𝑿</m:t>
                                      </m:r>
                                    </m:sub>
                                  </m:sSub>
                                  <m:r>
                                    <a:rPr lang="en-US" sz="1600" b="1" i="1"/>
                                    <m:t>−</m:t>
                                  </m:r>
                                  <m:r>
                                    <a:rPr lang="en-US" sz="1600" b="1" i="1"/>
                                    <m:t>𝑺𝒉𝒓𝒊𝒏𝒌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𝑴𝑰𝑵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r>
                                    <a:rPr lang="en-US" sz="1600" b="1" i="1"/>
                                    <m:t>𝑰</m:t>
                                  </m:r>
                                  <m:r>
                                    <a:rPr lang="en-US" sz="1600" b="1" i="1"/>
                                    <m:t>(</m:t>
                                  </m:r>
                                  <m:r>
                                    <a:rPr lang="en-US" sz="1600" b="1" i="1"/>
                                    <m:t>𝒓</m:t>
                                  </m:r>
                                  <m:r>
                                    <a:rPr lang="en-US" sz="1600" b="1" i="1"/>
                                    <m:t>, </m:t>
                                  </m:r>
                                  <m:r>
                                    <a:rPr lang="en-US" sz="1600" b="1" i="1"/>
                                    <m:t>𝒄</m:t>
                                  </m:r>
                                  <m:r>
                                    <a:rPr lang="en-US" sz="1600" b="1" i="1"/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𝑴𝑨𝑿</m:t>
                                  </m:r>
                                </m:sub>
                              </m:sSub>
                              <m:r>
                                <a:rPr lang="en-US" sz="1600" b="1" i="1"/>
                                <m:t>−</m:t>
                              </m:r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r>
                                    <a:rPr lang="en-US" sz="1600" b="1" i="1"/>
                                    <m:t>𝑰</m:t>
                                  </m:r>
                                  <m:r>
                                    <a:rPr lang="en-US" sz="1600" b="1" i="1"/>
                                    <m:t>(</m:t>
                                  </m:r>
                                  <m:r>
                                    <a:rPr lang="en-US" sz="1600" b="1" i="1"/>
                                    <m:t>𝒓</m:t>
                                  </m:r>
                                  <m:r>
                                    <a:rPr lang="en-US" sz="1600" b="1" i="1"/>
                                    <m:t>, </m:t>
                                  </m:r>
                                  <m:r>
                                    <a:rPr lang="en-US" sz="1600" b="1" i="1"/>
                                    <m:t>𝒄</m:t>
                                  </m:r>
                                  <m:r>
                                    <a:rPr lang="en-US" sz="1600" b="1" i="1"/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𝑴𝑰𝑵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r>
                            <a:rPr lang="en-US" sz="1600" b="1" i="1"/>
                            <m:t>𝑰</m:t>
                          </m:r>
                          <m:r>
                            <a:rPr lang="en-US" sz="1600" b="1" i="1"/>
                            <m:t>(</m:t>
                          </m:r>
                          <m:r>
                            <a:rPr lang="en-US" sz="1600" b="1" i="1"/>
                            <m:t>𝒓</m:t>
                          </m:r>
                          <m:r>
                            <a:rPr lang="en-US" sz="1600" b="1" i="1"/>
                            <m:t>, </m:t>
                          </m:r>
                          <m:r>
                            <a:rPr lang="en-US" sz="1600" b="1" i="1"/>
                            <m:t>𝒄</m:t>
                          </m:r>
                          <m:r>
                            <a:rPr lang="en-US" sz="1600" b="1" i="1"/>
                            <m:t>)−</m:t>
                          </m:r>
                          <m:sSub>
                            <m:sSubPr>
                              <m:ctrlPr>
                                <a:rPr lang="en-US" sz="1600" b="1" i="1"/>
                              </m:ctrlPr>
                            </m:sSubPr>
                            <m:e>
                              <m:r>
                                <a:rPr lang="en-US" sz="1600" b="1" i="1"/>
                                <m:t>𝑰</m:t>
                              </m:r>
                              <m:r>
                                <a:rPr lang="en-US" sz="1600" b="1" i="1"/>
                                <m:t>(</m:t>
                              </m:r>
                              <m:r>
                                <a:rPr lang="en-US" sz="1600" b="1" i="1"/>
                                <m:t>𝒓</m:t>
                              </m:r>
                              <m:r>
                                <a:rPr lang="en-US" sz="1600" b="1" i="1"/>
                                <m:t>, </m:t>
                              </m:r>
                              <m:r>
                                <a:rPr lang="en-US" sz="1600" b="1" i="1"/>
                                <m:t>𝒄</m:t>
                              </m:r>
                              <m:r>
                                <a:rPr lang="en-US" sz="1600" b="1" i="1"/>
                                <m:t>)</m:t>
                              </m:r>
                            </m:e>
                            <m:sub>
                              <m:r>
                                <a:rPr lang="en-US" sz="1600" b="1" i="1"/>
                                <m:t>𝑴𝑰𝑵</m:t>
                              </m:r>
                            </m:sub>
                          </m:sSub>
                        </m:e>
                      </m:d>
                      <m:r>
                        <a:rPr lang="en-US" sz="1600" b="1" i="1"/>
                        <m:t>+</m:t>
                      </m:r>
                      <m:sSub>
                        <m:sSubPr>
                          <m:ctrlPr>
                            <a:rPr lang="en-US" sz="1600" b="1" i="1"/>
                          </m:ctrlPr>
                        </m:sSubPr>
                        <m:e>
                          <m:r>
                            <a:rPr lang="en-US" sz="1600" b="1" i="1"/>
                            <m:t>𝑺𝒉𝒓𝒊𝒏𝒌</m:t>
                          </m:r>
                        </m:e>
                        <m:sub>
                          <m:r>
                            <a:rPr lang="en-US" sz="1600" b="1" i="1"/>
                            <m:t>𝑴𝑰𝑵</m:t>
                          </m:r>
                        </m:sub>
                      </m:sSub>
                    </m:oMath>
                  </m:oMathPara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c. Slide the histogram. 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                                        Slide (I(r, c)) = I(r, c) + OFFSET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0" y="406050"/>
                <a:ext cx="7772400" cy="2025298"/>
              </a:xfrm>
              <a:prstGeom prst="rect">
                <a:avLst/>
              </a:prstGeom>
              <a:blipFill rotWithShape="1">
                <a:blip r:embed="rId2"/>
                <a:stretch>
                  <a:fillRect l="-627" t="-1205" b="-42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2431349"/>
            <a:ext cx="6781800" cy="366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19400" y="6093023"/>
            <a:ext cx="3124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Figure: histogram modification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60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62000" y="346982"/>
                <a:ext cx="7848600" cy="6592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u="sng" dirty="0" smtClean="0">
                    <a:latin typeface="Times New Roman" pitchFamily="18" charset="0"/>
                    <a:cs typeface="Times New Roman" pitchFamily="18" charset="0"/>
                  </a:rPr>
                  <a:t>Example:</a:t>
                </a: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Apply Histogram Stretching mapping function to stretch the following 8 bit sub image.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400" b="1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b="1" i="1"/>
                              </m:ctrlPr>
                            </m:eqArrPr>
                            <m:e>
                              <m:r>
                                <a:rPr lang="en-US" sz="1400" b="1" i="1"/>
                                <m:t>𝟕</m:t>
                              </m:r>
                              <m:r>
                                <a:rPr lang="en-US" sz="1400" b="1" i="1"/>
                                <m:t>      </m:t>
                              </m:r>
                              <m:r>
                                <a:rPr lang="en-US" sz="1400" b="1" i="1"/>
                                <m:t>𝟏𝟐</m:t>
                              </m:r>
                              <m:r>
                                <a:rPr lang="en-US" sz="1400" b="1" i="1"/>
                                <m:t>      </m:t>
                              </m:r>
                              <m:r>
                                <a:rPr lang="en-US" sz="1400" b="1" i="1"/>
                                <m:t>𝟖</m:t>
                              </m:r>
                            </m:e>
                            <m:e>
                              <m:r>
                                <a:rPr lang="en-US" sz="1400" b="1" i="1"/>
                                <m:t>𝟐𝟎</m:t>
                              </m:r>
                              <m:r>
                                <a:rPr lang="en-US" sz="1400" b="1" i="1"/>
                                <m:t>     </m:t>
                              </m:r>
                              <m:r>
                                <a:rPr lang="en-US" sz="1400" b="1" i="1"/>
                                <m:t>𝟗</m:t>
                              </m:r>
                              <m:r>
                                <a:rPr lang="en-US" sz="1400" b="1" i="1"/>
                                <m:t>       </m:t>
                              </m:r>
                              <m:r>
                                <a:rPr lang="en-US" sz="1400" b="1" i="1"/>
                                <m:t>𝟔</m:t>
                              </m:r>
                            </m:e>
                            <m:e>
                              <m:r>
                                <a:rPr lang="en-US" sz="1400" b="1" i="1"/>
                                <m:t>𝟏𝟎</m:t>
                              </m:r>
                              <m:r>
                                <a:rPr lang="en-US" sz="1400" b="1" i="1"/>
                                <m:t>    </m:t>
                              </m:r>
                              <m:r>
                                <a:rPr lang="en-US" sz="1400" b="1" i="1"/>
                                <m:t>𝟏𝟓</m:t>
                              </m:r>
                              <m:r>
                                <a:rPr lang="en-US" sz="1400" b="1" i="1"/>
                                <m:t>      </m:t>
                              </m:r>
                              <m:r>
                                <a:rPr lang="en-US" sz="1400" b="1" i="1"/>
                                <m:t>𝟏</m:t>
                              </m:r>
                            </m:e>
                            <m:e/>
                          </m:eqArr>
                        </m:e>
                      </m:d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400" b="1" dirty="0">
                    <a:latin typeface="Times New Roman" pitchFamily="18" charset="0"/>
                    <a:cs typeface="Times New Roman" pitchFamily="18" charset="0"/>
                  </a:rPr>
                  <a:t>Solution: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/>
                  <a:t>Since it is 8 bit, then 2</a:t>
                </a:r>
                <a:r>
                  <a:rPr lang="en-US" sz="1600" baseline="30000" dirty="0"/>
                  <a:t>8</a:t>
                </a:r>
                <a:r>
                  <a:rPr lang="en-US" sz="1600" dirty="0"/>
                  <a:t> = 256, MAX=255 and MIN = </a:t>
                </a:r>
                <a:r>
                  <a:rPr lang="en-US" sz="1600" dirty="0" smtClean="0"/>
                  <a:t>0  I(r</a:t>
                </a:r>
                <a:r>
                  <a:rPr lang="en-US" sz="1600" dirty="0"/>
                  <a:t>, c)</a:t>
                </a:r>
                <a:r>
                  <a:rPr lang="en-US" sz="1600" baseline="-25000" dirty="0"/>
                  <a:t>Min</a:t>
                </a:r>
                <a:r>
                  <a:rPr lang="en-US" sz="1600" dirty="0"/>
                  <a:t>= 1,   I(r, c)</a:t>
                </a:r>
                <a:r>
                  <a:rPr lang="en-US" sz="1600" baseline="-25000" dirty="0"/>
                  <a:t>Max</a:t>
                </a:r>
                <a:r>
                  <a:rPr lang="en-US" sz="1600" dirty="0"/>
                  <a:t> = 20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/>
                        <m:t>𝐒𝐭𝐫𝐞𝐭𝐜𝐡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r>
                            <a:rPr lang="en-US" sz="1600" b="1" i="1"/>
                            <m:t>𝐈</m:t>
                          </m:r>
                          <m:d>
                            <m:dPr>
                              <m:ctrlPr>
                                <a:rPr lang="en-US" sz="1600" b="1" i="1"/>
                              </m:ctrlPr>
                            </m:dPr>
                            <m:e>
                              <m:r>
                                <a:rPr lang="en-US" sz="1600" b="1" i="1"/>
                                <m:t>𝐫</m:t>
                              </m:r>
                              <m:r>
                                <a:rPr lang="en-US" sz="1600" b="1"/>
                                <m:t>, </m:t>
                              </m:r>
                              <m:r>
                                <a:rPr lang="en-US" sz="1600" b="1" i="1"/>
                                <m:t>𝐜</m:t>
                              </m:r>
                            </m:e>
                          </m:d>
                        </m:e>
                      </m:d>
                      <m:r>
                        <a:rPr lang="en-US" sz="1600" b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f>
                            <m:fPr>
                              <m:ctrlPr>
                                <a:rPr lang="en-US" sz="1600" b="1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r>
                                    <a:rPr lang="en-US" sz="1600" b="1" i="1"/>
                                    <m:t>𝐈</m:t>
                                  </m:r>
                                  <m:d>
                                    <m:dPr>
                                      <m:ctrlPr>
                                        <a:rPr lang="en-US" sz="1600" b="1" i="1"/>
                                      </m:ctrlPr>
                                    </m:dPr>
                                    <m:e>
                                      <m:r>
                                        <a:rPr lang="en-US" sz="1600" b="1" i="1"/>
                                        <m:t>𝐫</m:t>
                                      </m:r>
                                      <m:r>
                                        <a:rPr lang="en-US" sz="1600" b="1"/>
                                        <m:t>, </m:t>
                                      </m:r>
                                      <m:r>
                                        <a:rPr lang="en-US" sz="1600" b="1" i="1"/>
                                        <m:t>𝐜</m:t>
                                      </m:r>
                                    </m:e>
                                  </m:d>
                                  <m:r>
                                    <a:rPr lang="en-US" sz="1600" b="1" i="1"/>
                                    <m:t>−</m:t>
                                  </m:r>
                                  <m:r>
                                    <a:rPr lang="en-US" sz="1600" b="1" i="1"/>
                                    <m:t>𝐈</m:t>
                                  </m:r>
                                  <m:r>
                                    <a:rPr lang="en-US" sz="1600" b="1"/>
                                    <m:t>(</m:t>
                                  </m:r>
                                  <m:r>
                                    <a:rPr lang="en-US" sz="1600" b="1" i="1"/>
                                    <m:t>𝐫</m:t>
                                  </m:r>
                                  <m:r>
                                    <a:rPr lang="en-US" sz="1600" b="1"/>
                                    <m:t>, </m:t>
                                  </m:r>
                                  <m:r>
                                    <a:rPr lang="en-US" sz="1600" b="1" i="1"/>
                                    <m:t>𝐜</m:t>
                                  </m:r>
                                  <m:r>
                                    <a:rPr lang="en-US" sz="1600" b="1"/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𝐌𝐈𝐍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r>
                                    <a:rPr lang="en-US" sz="1600" b="1" i="1"/>
                                    <m:t>𝐈</m:t>
                                  </m:r>
                                  <m:r>
                                    <a:rPr lang="en-US" sz="1600" b="1"/>
                                    <m:t>(</m:t>
                                  </m:r>
                                  <m:r>
                                    <a:rPr lang="en-US" sz="1600" b="1" i="1"/>
                                    <m:t>𝐫</m:t>
                                  </m:r>
                                  <m:r>
                                    <a:rPr lang="en-US" sz="1600" b="1"/>
                                    <m:t>, </m:t>
                                  </m:r>
                                  <m:r>
                                    <a:rPr lang="en-US" sz="1600" b="1" i="1"/>
                                    <m:t>𝐜</m:t>
                                  </m:r>
                                  <m:r>
                                    <a:rPr lang="en-US" sz="1600" b="1"/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𝐌𝐀𝐗</m:t>
                                  </m:r>
                                </m:sub>
                              </m:sSub>
                              <m:r>
                                <a:rPr lang="en-US" sz="1600" b="1" i="1"/>
                                <m:t>−</m:t>
                              </m:r>
                              <m:sSub>
                                <m:sSubPr>
                                  <m:ctrlPr>
                                    <a:rPr lang="en-US" sz="1600" b="1" i="1"/>
                                  </m:ctrlPr>
                                </m:sSubPr>
                                <m:e>
                                  <m:r>
                                    <a:rPr lang="en-US" sz="1600" b="1" i="1"/>
                                    <m:t>𝐈</m:t>
                                  </m:r>
                                  <m:r>
                                    <a:rPr lang="en-US" sz="1600" b="1"/>
                                    <m:t>(</m:t>
                                  </m:r>
                                  <m:r>
                                    <a:rPr lang="en-US" sz="1600" b="1" i="1"/>
                                    <m:t>𝐫</m:t>
                                  </m:r>
                                  <m:r>
                                    <a:rPr lang="en-US" sz="1600" b="1"/>
                                    <m:t>, </m:t>
                                  </m:r>
                                  <m:r>
                                    <a:rPr lang="en-US" sz="1600" b="1" i="1"/>
                                    <m:t>𝐜</m:t>
                                  </m:r>
                                  <m:r>
                                    <a:rPr lang="en-US" sz="1600" b="1"/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1" i="1"/>
                                    <m:t>𝐌𝐈𝐍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600" b="1" i="1"/>
                          </m:ctrlPr>
                        </m:dPr>
                        <m:e>
                          <m:r>
                            <a:rPr lang="en-US" sz="1600" b="1" i="1"/>
                            <m:t>𝐌𝐀</m:t>
                          </m:r>
                          <m:r>
                            <a:rPr lang="en-US" sz="1600" b="1"/>
                            <m:t>𝐗</m:t>
                          </m:r>
                          <m:r>
                            <a:rPr lang="en-US" sz="1600" b="1" i="1"/>
                            <m:t>−</m:t>
                          </m:r>
                          <m:r>
                            <a:rPr lang="en-US" sz="1600" b="1" i="1"/>
                            <m:t>𝐌𝐈𝐍</m:t>
                          </m:r>
                        </m:e>
                      </m:d>
                      <m:r>
                        <a:rPr lang="en-US" sz="1600" b="1"/>
                        <m:t>+</m:t>
                      </m:r>
                      <m:r>
                        <a:rPr lang="en-US" sz="1600" b="1" i="1"/>
                        <m:t>𝐌𝐈𝐍</m:t>
                      </m:r>
                    </m:oMath>
                  </m:oMathPara>
                </a14:m>
                <a:endParaRPr lang="en-US" sz="1600" b="1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/>
                        <m:t>𝐼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0</m:t>
                          </m:r>
                          <m:r>
                            <a:rPr lang="en-US" sz="1400" i="1"/>
                            <m:t>, 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r>
                        <a:rPr lang="en-US" sz="1400" i="1"/>
                        <m:t>𝑆𝑡𝑟𝑒𝑡𝑐</m:t>
                      </m:r>
                      <m:r>
                        <a:rPr lang="en-US" sz="1400" i="1"/>
                        <m:t>h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7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7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num>
                            <m:den>
                              <m:r>
                                <a:rPr lang="en-US" sz="1400" i="1"/>
                                <m:t>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6</m:t>
                              </m:r>
                            </m:num>
                            <m:den>
                              <m:r>
                                <a:rPr lang="en-US" sz="1400" i="1"/>
                                <m:t>19</m:t>
                              </m:r>
                            </m:den>
                          </m:f>
                        </m:e>
                      </m:d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315</m:t>
                      </m:r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80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5</m:t>
                      </m:r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i="1"/>
                      <m:t>𝐼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0</m:t>
                        </m:r>
                        <m:r>
                          <a:rPr lang="en-US" sz="1400" i="1"/>
                          <m:t>, </m:t>
                        </m:r>
                        <m:r>
                          <a:rPr lang="en-US" sz="1400" i="1"/>
                          <m:t>1</m:t>
                        </m:r>
                      </m:e>
                    </m:d>
                    <m:r>
                      <a:rPr lang="en-US" sz="1400" i="1"/>
                      <m:t>=</m:t>
                    </m:r>
                    <m:r>
                      <a:rPr lang="en-US" sz="1400" i="1"/>
                      <m:t>𝑆𝑡𝑟𝑒𝑡𝑐</m:t>
                    </m:r>
                    <m:r>
                      <a:rPr lang="en-US" sz="1400" i="1"/>
                      <m:t>h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12</m:t>
                        </m:r>
                      </m:e>
                    </m:d>
                    <m:r>
                      <a:rPr lang="en-US" sz="14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12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num>
                          <m:den>
                            <m:r>
                              <a:rPr lang="en-US" sz="1400" i="1"/>
                              <m:t>20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255</m:t>
                        </m:r>
                        <m:r>
                          <a:rPr lang="en-US" sz="1400" i="1"/>
                          <m:t>−</m:t>
                        </m:r>
                        <m:r>
                          <a:rPr lang="en-US" sz="1400" i="1"/>
                          <m:t>0</m:t>
                        </m:r>
                      </m:e>
                    </m:d>
                    <m:r>
                      <a:rPr lang="en-US" sz="1400" i="1"/>
                      <m:t>+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11</m:t>
                            </m:r>
                          </m:num>
                          <m:den>
                            <m:r>
                              <a:rPr lang="en-US" sz="1400" i="1"/>
                              <m:t>19</m:t>
                            </m:r>
                          </m:den>
                        </m:f>
                      </m:e>
                    </m:d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.</m:t>
                    </m:r>
                    <m:r>
                      <a:rPr lang="en-US" sz="1400" i="1"/>
                      <m:t>578</m:t>
                    </m:r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147</m:t>
                    </m:r>
                    <m:r>
                      <a:rPr lang="en-US" sz="1400" i="1"/>
                      <m:t>.</m:t>
                    </m:r>
                    <m:r>
                      <a:rPr lang="en-US" sz="1400" i="1"/>
                      <m:t>6</m:t>
                    </m:r>
                  </m:oMath>
                </a14:m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1400" i="1"/>
                      <m:t>𝐼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0</m:t>
                        </m:r>
                        <m:r>
                          <a:rPr lang="en-US" sz="1400" i="1"/>
                          <m:t>,</m:t>
                        </m:r>
                        <m:r>
                          <a:rPr lang="en-US" sz="1400" i="1"/>
                          <m:t>2</m:t>
                        </m:r>
                      </m:e>
                    </m:d>
                    <m:r>
                      <a:rPr lang="en-US" sz="1400" i="1"/>
                      <m:t>=</m:t>
                    </m:r>
                    <m:r>
                      <a:rPr lang="en-US" sz="1400" i="1"/>
                      <m:t>𝑆𝑡𝑟𝑒𝑡𝑐</m:t>
                    </m:r>
                    <m:r>
                      <a:rPr lang="en-US" sz="1400" i="1"/>
                      <m:t>h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8</m:t>
                        </m:r>
                      </m:e>
                    </m:d>
                    <m:r>
                      <a:rPr lang="en-US" sz="14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8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num>
                          <m:den>
                            <m:r>
                              <a:rPr lang="en-US" sz="1400" i="1"/>
                              <m:t>20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255</m:t>
                        </m:r>
                        <m:r>
                          <a:rPr lang="en-US" sz="1400" i="1"/>
                          <m:t>−</m:t>
                        </m:r>
                        <m:r>
                          <a:rPr lang="en-US" sz="1400" i="1"/>
                          <m:t>0</m:t>
                        </m:r>
                      </m:e>
                    </m:d>
                    <m:r>
                      <a:rPr lang="en-US" sz="1400" i="1"/>
                      <m:t>+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7</m:t>
                            </m:r>
                          </m:num>
                          <m:den>
                            <m:r>
                              <a:rPr lang="en-US" sz="1400" i="1"/>
                              <m:t>19</m:t>
                            </m:r>
                          </m:den>
                        </m:f>
                      </m:e>
                    </m:d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.</m:t>
                    </m:r>
                    <m:r>
                      <a:rPr lang="en-US" sz="1400" i="1"/>
                      <m:t>368</m:t>
                    </m:r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93</m:t>
                    </m:r>
                    <m:r>
                      <a:rPr lang="en-US" sz="1400" i="1"/>
                      <m:t>.</m:t>
                    </m:r>
                    <m:r>
                      <a:rPr lang="en-US" sz="1400" i="1"/>
                      <m:t>9</m:t>
                    </m:r>
                  </m:oMath>
                </a14:m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1400" i="1"/>
                      <m:t>𝐼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1</m:t>
                        </m:r>
                        <m:r>
                          <a:rPr lang="en-US" sz="1400" i="1"/>
                          <m:t>, </m:t>
                        </m:r>
                        <m:r>
                          <a:rPr lang="en-US" sz="1400" i="1"/>
                          <m:t>0</m:t>
                        </m:r>
                      </m:e>
                    </m:d>
                    <m:r>
                      <a:rPr lang="en-US" sz="1400" i="1"/>
                      <m:t>=</m:t>
                    </m:r>
                    <m:r>
                      <a:rPr lang="en-US" sz="1400" i="1"/>
                      <m:t>𝑆𝑡𝑟𝑒𝑡𝑐</m:t>
                    </m:r>
                    <m:r>
                      <a:rPr lang="en-US" sz="1400" i="1"/>
                      <m:t>h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20</m:t>
                        </m:r>
                      </m:e>
                    </m:d>
                    <m:r>
                      <a:rPr lang="en-US" sz="14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20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num>
                          <m:den>
                            <m:r>
                              <a:rPr lang="en-US" sz="1400" i="1"/>
                              <m:t>20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255</m:t>
                        </m:r>
                        <m:r>
                          <a:rPr lang="en-US" sz="1400" i="1"/>
                          <m:t>−</m:t>
                        </m:r>
                        <m:r>
                          <a:rPr lang="en-US" sz="1400" i="1"/>
                          <m:t>0</m:t>
                        </m:r>
                      </m:e>
                    </m:d>
                    <m:r>
                      <a:rPr lang="en-US" sz="1400" i="1"/>
                      <m:t>+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19</m:t>
                            </m:r>
                          </m:num>
                          <m:den>
                            <m:r>
                              <a:rPr lang="en-US" sz="1400" i="1"/>
                              <m:t>19</m:t>
                            </m:r>
                          </m:den>
                        </m:f>
                      </m:e>
                    </m:d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1</m:t>
                    </m:r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255</m:t>
                    </m:r>
                  </m:oMath>
                </a14:m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/>
                        <m:t>𝐼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</m:t>
                          </m:r>
                          <m:r>
                            <a:rPr lang="en-US" sz="1400" i="1"/>
                            <m:t>,</m:t>
                          </m:r>
                          <m:r>
                            <a:rPr lang="en-US" sz="1400" i="1"/>
                            <m:t>1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r>
                        <a:rPr lang="en-US" sz="1400" i="1"/>
                        <m:t>𝑆𝑡𝑟𝑒𝑡𝑐</m:t>
                      </m:r>
                      <m:r>
                        <a:rPr lang="en-US" sz="1400" i="1"/>
                        <m:t>h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9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9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num>
                            <m:den>
                              <m:r>
                                <a:rPr lang="en-US" sz="1400" i="1"/>
                                <m:t>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8</m:t>
                              </m:r>
                            </m:num>
                            <m:den>
                              <m:r>
                                <a:rPr lang="en-US" sz="1400" i="1"/>
                                <m:t>19</m:t>
                              </m:r>
                            </m:den>
                          </m:f>
                        </m:e>
                      </m:d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421</m:t>
                      </m:r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107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3</m:t>
                      </m:r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/>
                        <m:t>𝐼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</m:t>
                          </m:r>
                          <m:r>
                            <a:rPr lang="en-US" sz="1400" i="1"/>
                            <m:t>,</m:t>
                          </m:r>
                          <m:r>
                            <a:rPr lang="en-US" sz="1400" i="1"/>
                            <m:t>2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r>
                        <a:rPr lang="en-US" sz="1400" i="1"/>
                        <m:t>𝑆𝑡𝑟𝑒𝑡𝑐</m:t>
                      </m:r>
                      <m:r>
                        <a:rPr lang="en-US" sz="1400" i="1"/>
                        <m:t>h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6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6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num>
                            <m:den>
                              <m:r>
                                <a:rPr lang="en-US" sz="1400" i="1"/>
                                <m:t>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5</m:t>
                              </m:r>
                            </m:num>
                            <m:den>
                              <m:r>
                                <a:rPr lang="en-US" sz="1400" i="1"/>
                                <m:t>19</m:t>
                              </m:r>
                            </m:den>
                          </m:f>
                        </m:e>
                      </m:d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263</m:t>
                      </m:r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67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1</m:t>
                      </m:r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/>
                        <m:t>𝐼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</m:t>
                          </m:r>
                          <m:r>
                            <a:rPr lang="en-US" sz="1400" i="1"/>
                            <m:t>, 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r>
                        <a:rPr lang="en-US" sz="1400" i="1"/>
                        <m:t>𝑆𝑡𝑟𝑒𝑡𝑐</m:t>
                      </m:r>
                      <m:r>
                        <a:rPr lang="en-US" sz="1400" i="1"/>
                        <m:t>h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num>
                            <m:den>
                              <m:r>
                                <a:rPr lang="en-US" sz="1400" i="1"/>
                                <m:t>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9</m:t>
                              </m:r>
                            </m:num>
                            <m:den>
                              <m:r>
                                <a:rPr lang="en-US" sz="1400" i="1"/>
                                <m:t>19</m:t>
                              </m:r>
                            </m:den>
                          </m:f>
                        </m:e>
                      </m:d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473</m:t>
                      </m:r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120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789</m:t>
                      </m:r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/>
                        <m:t>𝐼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</m:t>
                          </m:r>
                          <m:r>
                            <a:rPr lang="en-US" sz="1400" i="1"/>
                            <m:t>,</m:t>
                          </m:r>
                          <m:r>
                            <a:rPr lang="en-US" sz="1400" i="1"/>
                            <m:t>1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r>
                        <a:rPr lang="en-US" sz="1400" i="1"/>
                        <m:t>𝑆𝑡𝑟𝑒𝑡𝑐</m:t>
                      </m:r>
                      <m:r>
                        <a:rPr lang="en-US" sz="1400" i="1"/>
                        <m:t>h</m:t>
                      </m:r>
                      <m:d>
                        <m:dPr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15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num>
                            <m:den>
                              <m:r>
                                <a:rPr lang="en-US" sz="1400" i="1"/>
                                <m:t>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0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14</m:t>
                              </m:r>
                            </m:num>
                            <m:den>
                              <m:r>
                                <a:rPr lang="en-US" sz="1400" i="1"/>
                                <m:t>19</m:t>
                              </m:r>
                            </m:den>
                          </m:f>
                        </m:e>
                      </m:d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0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736</m:t>
                      </m:r>
                      <m:r>
                        <a:rPr lang="en-US" sz="1400" i="1"/>
                        <m:t>×</m:t>
                      </m:r>
                      <m:r>
                        <a:rPr lang="en-US" sz="1400" i="1"/>
                        <m:t>255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187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8</m:t>
                      </m:r>
                    </m:oMath>
                  </m:oMathPara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i="1"/>
                      <m:t>𝐼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</m:t>
                        </m:r>
                        <m:r>
                          <a:rPr lang="en-US" sz="1400" i="1"/>
                          <m:t>,</m:t>
                        </m:r>
                        <m:r>
                          <a:rPr lang="en-US" sz="1400" i="1"/>
                          <m:t>20</m:t>
                        </m:r>
                      </m:e>
                    </m:d>
                    <m:r>
                      <a:rPr lang="en-US" sz="1400" i="1"/>
                      <m:t>=</m:t>
                    </m:r>
                    <m:r>
                      <a:rPr lang="en-US" sz="1400" i="1"/>
                      <m:t>𝑆𝑡𝑟𝑒𝑡𝑐</m:t>
                    </m:r>
                    <m:r>
                      <a:rPr lang="en-US" sz="1400" i="1"/>
                      <m:t>h</m:t>
                    </m:r>
                    <m:d>
                      <m:dPr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1</m:t>
                        </m:r>
                      </m:e>
                    </m:d>
                    <m:r>
                      <a:rPr lang="en-US" sz="1400" i="1"/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1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num>
                          <m:den>
                            <m:r>
                              <a:rPr lang="en-US" sz="1400" i="1"/>
                              <m:t>20</m:t>
                            </m:r>
                            <m:r>
                              <a:rPr lang="en-US" sz="1400" i="1"/>
                              <m:t>−</m:t>
                            </m:r>
                            <m:r>
                              <a:rPr lang="en-US" sz="1400" i="1"/>
                              <m:t>1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r>
                          <a:rPr lang="en-US" sz="1400" i="1"/>
                          <m:t>255</m:t>
                        </m:r>
                        <m:r>
                          <a:rPr lang="en-US" sz="1400" i="1"/>
                          <m:t>−</m:t>
                        </m:r>
                        <m:r>
                          <a:rPr lang="en-US" sz="1400" i="1"/>
                          <m:t>0</m:t>
                        </m:r>
                      </m:e>
                    </m:d>
                    <m:r>
                      <a:rPr lang="en-US" sz="1400" i="1"/>
                      <m:t>+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f>
                          <m:fPr>
                            <m:ctrlPr>
                              <a:rPr lang="en-US" sz="1400" i="1"/>
                            </m:ctrlPr>
                          </m:fPr>
                          <m:num>
                            <m:r>
                              <a:rPr lang="en-US" sz="1400" i="1"/>
                              <m:t>0</m:t>
                            </m:r>
                          </m:num>
                          <m:den>
                            <m:r>
                              <a:rPr lang="en-US" sz="1400" i="1"/>
                              <m:t>19</m:t>
                            </m:r>
                          </m:den>
                        </m:f>
                      </m:e>
                    </m:d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.</m:t>
                    </m:r>
                    <m:r>
                      <a:rPr lang="en-US" sz="1400" i="1"/>
                      <m:t>0</m:t>
                    </m:r>
                    <m:r>
                      <a:rPr lang="en-US" sz="1400" i="1"/>
                      <m:t>×</m:t>
                    </m:r>
                    <m:r>
                      <a:rPr lang="en-US" sz="1400" i="1"/>
                      <m:t>255</m:t>
                    </m:r>
                    <m:r>
                      <a:rPr lang="en-US" sz="1400" i="1"/>
                      <m:t>=</m:t>
                    </m:r>
                    <m:r>
                      <a:rPr lang="en-US" sz="1400" i="1"/>
                      <m:t>0</m:t>
                    </m:r>
                  </m:oMath>
                </a14:m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/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  <a:r>
                  <a:rPr lang="en-US" sz="1400" dirty="0" err="1" smtClean="0">
                    <a:latin typeface="Times New Roman" pitchFamily="18" charset="0"/>
                    <a:cs typeface="Times New Roman" pitchFamily="18" charset="0"/>
                  </a:rPr>
                  <a:t>I_Stretch</a:t>
                </a: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400" i="1"/>
                        </m:ctrlPr>
                      </m:dPr>
                      <m:e>
                        <m:eqArr>
                          <m:eqArrPr>
                            <m:ctrlPr>
                              <a:rPr lang="en-US" sz="1400" i="1"/>
                            </m:ctrlPr>
                          </m:eqArrPr>
                          <m:e>
                            <m:r>
                              <a:rPr lang="en-US" sz="1400" i="1"/>
                              <m:t>80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5</m:t>
                            </m:r>
                            <m:r>
                              <a:rPr lang="en-US" sz="1400" i="1"/>
                              <m:t>       </m:t>
                            </m:r>
                            <m:r>
                              <a:rPr lang="en-US" sz="1400" i="1"/>
                              <m:t>147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6</m:t>
                            </m:r>
                            <m:r>
                              <a:rPr lang="en-US" sz="1400" i="1"/>
                              <m:t>        </m:t>
                            </m:r>
                            <m:r>
                              <a:rPr lang="en-US" sz="1400" i="1"/>
                              <m:t>93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9</m:t>
                            </m:r>
                          </m:e>
                          <m:e>
                            <m:r>
                              <a:rPr lang="en-US" sz="1400" i="1"/>
                              <m:t>255</m:t>
                            </m:r>
                            <m:r>
                              <a:rPr lang="en-US" sz="1400" i="1"/>
                              <m:t>        </m:t>
                            </m:r>
                            <m:r>
                              <a:rPr lang="en-US" sz="1400" i="1"/>
                              <m:t>107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3</m:t>
                            </m:r>
                            <m:r>
                              <a:rPr lang="en-US" sz="1400" i="1"/>
                              <m:t>        </m:t>
                            </m:r>
                            <m:r>
                              <a:rPr lang="en-US" sz="1400" i="1"/>
                              <m:t>67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1</m:t>
                            </m:r>
                          </m:e>
                          <m:e>
                            <m:r>
                              <a:rPr lang="en-US" sz="1400" i="1"/>
                              <m:t>120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7</m:t>
                            </m:r>
                            <m:r>
                              <a:rPr lang="en-US" sz="1400" i="1"/>
                              <m:t>    </m:t>
                            </m:r>
                            <m:r>
                              <a:rPr lang="en-US" sz="1400" i="1"/>
                              <m:t>187</m:t>
                            </m:r>
                            <m:r>
                              <a:rPr lang="en-US" sz="1400" i="1"/>
                              <m:t>.</m:t>
                            </m:r>
                            <m:r>
                              <a:rPr lang="en-US" sz="1400" i="1"/>
                              <m:t>8</m:t>
                            </m:r>
                            <m:r>
                              <a:rPr lang="en-US" sz="1400" i="1"/>
                              <m:t>         </m:t>
                            </m:r>
                            <m:r>
                              <a:rPr lang="en-US" sz="1400" i="1"/>
                              <m:t>000</m:t>
                            </m:r>
                          </m:e>
                        </m:eqArr>
                      </m:e>
                    </m:d>
                  </m:oMath>
                </a14:m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46982"/>
                <a:ext cx="7848600" cy="6592317"/>
              </a:xfrm>
              <a:prstGeom prst="rect">
                <a:avLst/>
              </a:prstGeom>
              <a:blipFill rotWithShape="1">
                <a:blip r:embed="rId2"/>
                <a:stretch>
                  <a:fillRect l="-388" t="-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605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33400" y="446079"/>
                <a:ext cx="8001000" cy="61071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u="sng" dirty="0"/>
                  <a:t>Example:</a:t>
                </a:r>
                <a:r>
                  <a:rPr lang="en-US" sz="1400" dirty="0"/>
                  <a:t> Apply Histogram </a:t>
                </a:r>
                <a:r>
                  <a:rPr lang="en-US" sz="1400" b="1" dirty="0"/>
                  <a:t>shrink</a:t>
                </a:r>
                <a:r>
                  <a:rPr lang="en-US" sz="1400" dirty="0"/>
                  <a:t> mapping function to the following sub image, when the Shrink Max=120 and Shrink Min = 20.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b="1" i="1"/>
                              </m:ctrlPr>
                            </m:eqArrPr>
                            <m:e>
                              <m:r>
                                <a:rPr lang="en-US" sz="1400" b="1" i="1"/>
                                <m:t>𝟐𝟎𝟎</m:t>
                              </m:r>
                              <m:r>
                                <a:rPr lang="en-US" sz="1400" b="1"/>
                                <m:t>    </m:t>
                              </m:r>
                              <m:r>
                                <a:rPr lang="en-US" sz="1400" b="1" i="1"/>
                                <m:t>𝟐𝟓𝟎</m:t>
                              </m:r>
                              <m:r>
                                <a:rPr lang="en-US" sz="1400" b="1"/>
                                <m:t>    </m:t>
                              </m:r>
                              <m:r>
                                <a:rPr lang="en-US" sz="1400" b="1" i="1"/>
                                <m:t>𝟏𝟎𝟎</m:t>
                              </m:r>
                            </m:e>
                            <m:e>
                              <m:r>
                                <a:rPr lang="en-US" sz="1400" b="1" i="1"/>
                                <m:t>𝟐𝟏𝟎</m:t>
                              </m:r>
                              <m:r>
                                <a:rPr lang="en-US" sz="1400" b="1" i="1"/>
                                <m:t>    </m:t>
                              </m:r>
                              <m:r>
                                <a:rPr lang="en-US" sz="1400" b="1" i="1"/>
                                <m:t>𝟏𝟓𝟎</m:t>
                              </m:r>
                              <m:r>
                                <a:rPr lang="en-US" sz="1400" b="1" i="1"/>
                                <m:t>    </m:t>
                              </m:r>
                              <m:r>
                                <a:rPr lang="en-US" sz="1400" b="1" i="1"/>
                                <m:t>𝟎𝟏𝟓</m:t>
                              </m:r>
                            </m:e>
                            <m:e>
                              <m:r>
                                <a:rPr lang="en-US" sz="1400" b="1" i="1"/>
                                <m:t>𝟏𝟐𝟓</m:t>
                              </m:r>
                              <m:r>
                                <a:rPr lang="en-US" sz="1400" b="1" i="1"/>
                                <m:t>    </m:t>
                              </m:r>
                              <m:r>
                                <a:rPr lang="en-US" sz="1400" b="1" i="1"/>
                                <m:t>𝟏𝟔𝟔</m:t>
                              </m:r>
                              <m:r>
                                <a:rPr lang="en-US" sz="1400" b="1" i="1"/>
                                <m:t>    </m:t>
                              </m:r>
                              <m:r>
                                <a:rPr lang="en-US" sz="1400" b="1" i="1"/>
                                <m:t>𝟏𝟐𝟖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400" dirty="0"/>
              </a:p>
              <a:p>
                <a:r>
                  <a:rPr lang="en-US" sz="1400" dirty="0"/>
                  <a:t> </a:t>
                </a:r>
                <a:r>
                  <a:rPr lang="en-US" sz="1400" b="1" dirty="0" smtClean="0"/>
                  <a:t>Solution:</a:t>
                </a:r>
                <a:endParaRPr lang="en-US" sz="1400" b="1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𝐼</m:t>
                          </m:r>
                          <m:d>
                            <m:dPr>
                              <m:ctrlPr>
                                <a:rPr lang="en-US" sz="1400" i="1"/>
                              </m:ctrlPr>
                            </m:dPr>
                            <m:e>
                              <m:r>
                                <a:rPr lang="en-US" sz="1400" i="1"/>
                                <m:t>𝑟</m:t>
                              </m:r>
                              <m:r>
                                <a:rPr lang="en-US" sz="1400" i="1"/>
                                <m:t>, </m:t>
                              </m:r>
                              <m:r>
                                <a:rPr lang="en-US" sz="1400" i="1"/>
                                <m:t>𝑐</m:t>
                              </m:r>
                            </m:e>
                          </m:d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/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400" i="1"/>
                                      </m:ctrlPr>
                                    </m:sSubPr>
                                    <m:e>
                                      <m:r>
                                        <a:rPr lang="en-US" sz="1400" i="1"/>
                                        <m:t>𝑆</m:t>
                                      </m:r>
                                      <m:r>
                                        <a:rPr lang="en-US" sz="1400" i="1"/>
                                        <m:t>h</m:t>
                                      </m:r>
                                      <m:r>
                                        <a:rPr lang="en-US" sz="1400" i="1"/>
                                        <m:t>𝑟𝑖𝑛𝑘</m:t>
                                      </m:r>
                                    </m:e>
                                    <m:sub>
                                      <m:r>
                                        <a:rPr lang="en-US" sz="1400" i="1"/>
                                        <m:t>𝑀𝐴𝑋</m:t>
                                      </m:r>
                                    </m:sub>
                                  </m:sSub>
                                  <m:r>
                                    <a:rPr lang="en-US" sz="1400" i="1"/>
                                    <m:t>−</m:t>
                                  </m:r>
                                  <m:r>
                                    <a:rPr lang="en-US" sz="1400" i="1"/>
                                    <m:t>𝑆</m:t>
                                  </m:r>
                                  <m:r>
                                    <a:rPr lang="en-US" sz="1400" i="1"/>
                                    <m:t>h</m:t>
                                  </m:r>
                                  <m:r>
                                    <a:rPr lang="en-US" sz="1400" i="1"/>
                                    <m:t>𝑟𝑖𝑛𝑘</m:t>
                                  </m:r>
                                </m:e>
                                <m:sub>
                                  <m:r>
                                    <a:rPr lang="en-US" sz="1400" i="1"/>
                                    <m:t>𝑀𝐼𝑁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/>
                                  </m:ctrlPr>
                                </m:sSubPr>
                                <m:e>
                                  <m:r>
                                    <a:rPr lang="en-US" sz="1400" i="1"/>
                                    <m:t>𝐼</m:t>
                                  </m:r>
                                  <m:r>
                                    <a:rPr lang="en-US" sz="1400" i="1"/>
                                    <m:t>(</m:t>
                                  </m:r>
                                  <m:r>
                                    <a:rPr lang="en-US" sz="1400" i="1"/>
                                    <m:t>𝑟</m:t>
                                  </m:r>
                                  <m:r>
                                    <a:rPr lang="en-US" sz="1400" i="1"/>
                                    <m:t>, </m:t>
                                  </m:r>
                                  <m:r>
                                    <a:rPr lang="en-US" sz="1400" i="1"/>
                                    <m:t>𝑐</m:t>
                                  </m:r>
                                  <m:r>
                                    <a:rPr lang="en-US" sz="1400" i="1"/>
                                    <m:t>)</m:t>
                                  </m:r>
                                </m:e>
                                <m:sub>
                                  <m:r>
                                    <a:rPr lang="en-US" sz="1400" i="1"/>
                                    <m:t>𝑀𝐴𝑋</m:t>
                                  </m:r>
                                </m:sub>
                              </m:sSub>
                              <m:r>
                                <a:rPr lang="en-US" sz="1400" i="1"/>
                                <m:t>−</m:t>
                              </m:r>
                              <m:sSub>
                                <m:sSubPr>
                                  <m:ctrlPr>
                                    <a:rPr lang="en-US" sz="1400" i="1"/>
                                  </m:ctrlPr>
                                </m:sSubPr>
                                <m:e>
                                  <m:r>
                                    <a:rPr lang="en-US" sz="1400" i="1"/>
                                    <m:t>𝐼</m:t>
                                  </m:r>
                                  <m:r>
                                    <a:rPr lang="en-US" sz="1400" i="1"/>
                                    <m:t>(</m:t>
                                  </m:r>
                                  <m:r>
                                    <a:rPr lang="en-US" sz="1400" i="1"/>
                                    <m:t>𝑟</m:t>
                                  </m:r>
                                  <m:r>
                                    <a:rPr lang="en-US" sz="1400" i="1"/>
                                    <m:t>, </m:t>
                                  </m:r>
                                  <m:r>
                                    <a:rPr lang="en-US" sz="1400" i="1"/>
                                    <m:t>𝑐</m:t>
                                  </m:r>
                                  <m:r>
                                    <a:rPr lang="en-US" sz="1400" i="1"/>
                                    <m:t>)</m:t>
                                  </m:r>
                                </m:e>
                                <m:sub>
                                  <m:r>
                                    <a:rPr lang="en-US" sz="1400" i="1"/>
                                    <m:t>𝑀𝐼𝑁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𝐼</m:t>
                          </m:r>
                          <m:r>
                            <a:rPr lang="en-US" sz="1400" i="1"/>
                            <m:t>(</m:t>
                          </m:r>
                          <m:r>
                            <a:rPr lang="en-US" sz="1400" i="1"/>
                            <m:t>𝑟</m:t>
                          </m:r>
                          <m:r>
                            <a:rPr lang="en-US" sz="1400" i="1"/>
                            <m:t>, </m:t>
                          </m:r>
                          <m:r>
                            <a:rPr lang="en-US" sz="1400" i="1"/>
                            <m:t>𝑐</m:t>
                          </m:r>
                          <m:r>
                            <a:rPr lang="en-US" sz="1400" i="1"/>
                            <m:t>)−</m:t>
                          </m:r>
                          <m:sSub>
                            <m:sSubPr>
                              <m:ctrlPr>
                                <a:rPr lang="en-US" sz="1400" i="1"/>
                              </m:ctrlPr>
                            </m:sSubPr>
                            <m:e>
                              <m:r>
                                <a:rPr lang="en-US" sz="1400" i="1"/>
                                <m:t>𝐼</m:t>
                              </m:r>
                              <m:r>
                                <a:rPr lang="en-US" sz="1400" i="1"/>
                                <m:t>(</m:t>
                              </m:r>
                              <m:r>
                                <a:rPr lang="en-US" sz="1400" i="1"/>
                                <m:t>𝑟</m:t>
                              </m:r>
                              <m:r>
                                <a:rPr lang="en-US" sz="1400" i="1"/>
                                <m:t>, </m:t>
                              </m:r>
                              <m:r>
                                <a:rPr lang="en-US" sz="1400" i="1"/>
                                <m:t>𝑐</m:t>
                              </m:r>
                              <m:r>
                                <a:rPr lang="en-US" sz="1400" i="1"/>
                                <m:t>)</m:t>
                              </m:r>
                            </m:e>
                            <m:sub>
                              <m:r>
                                <a:rPr lang="en-US" sz="1400" i="1"/>
                                <m:t>𝑀𝐼𝑁</m:t>
                              </m:r>
                            </m:sub>
                          </m:sSub>
                        </m:e>
                      </m:d>
                      <m:r>
                        <a:rPr lang="en-US" sz="1400" i="1"/>
                        <m:t>+</m:t>
                      </m:r>
                      <m:sSub>
                        <m:sSubPr>
                          <m:ctrlPr>
                            <a:rPr lang="en-US" sz="1400" i="1"/>
                          </m:ctrlPr>
                        </m:sSubPr>
                        <m:e>
                          <m:r>
                            <a:rPr lang="en-US" sz="1400" i="1"/>
                            <m:t>𝑆</m:t>
                          </m:r>
                          <m:r>
                            <a:rPr lang="en-US" sz="1400" i="1"/>
                            <m:t>h</m:t>
                          </m:r>
                          <m:r>
                            <a:rPr lang="en-US" sz="1400" i="1"/>
                            <m:t>𝑟𝑖𝑛𝑘</m:t>
                          </m:r>
                        </m:e>
                        <m:sub>
                          <m:r>
                            <a:rPr lang="en-US" sz="1400" i="1"/>
                            <m:t>𝑀𝐼𝑁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200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200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98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7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99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250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120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100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100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56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1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56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210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210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102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9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103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150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150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77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4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77</m:t>
                      </m:r>
                      <m:r>
                        <a:rPr lang="en-US" sz="1400" i="1"/>
                        <m:t> 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150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150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20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125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125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62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5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63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166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166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84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1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84</m:t>
                      </m:r>
                    </m:oMath>
                  </m:oMathPara>
                </a14:m>
                <a:endParaRPr lang="en-US" sz="1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/>
                        <m:t>𝑆</m:t>
                      </m:r>
                      <m:r>
                        <a:rPr lang="en-US" sz="1400" i="1"/>
                        <m:t>h</m:t>
                      </m:r>
                      <m:r>
                        <a:rPr lang="en-US" sz="1400" i="1"/>
                        <m:t>𝑟𝑖𝑛𝑘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128</m:t>
                          </m:r>
                        </m:e>
                      </m:d>
                      <m:r>
                        <a:rPr lang="en-US" sz="1400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f>
                            <m:fPr>
                              <m:ctrlPr>
                                <a:rPr lang="en-US" sz="1400" i="1"/>
                              </m:ctrlPr>
                            </m:fPr>
                            <m:num>
                              <m:r>
                                <a:rPr lang="en-US" sz="1400" i="1"/>
                                <m:t>120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20</m:t>
                              </m:r>
                            </m:num>
                            <m:den>
                              <m:r>
                                <a:rPr lang="en-US" sz="1400" i="1"/>
                                <m:t>250</m:t>
                              </m:r>
                              <m:r>
                                <a:rPr lang="en-US" sz="1400" i="1"/>
                                <m:t>−</m:t>
                              </m:r>
                              <m:r>
                                <a:rPr lang="en-US" sz="1400" i="1"/>
                                <m:t>15</m:t>
                              </m:r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400" i="1"/>
                          </m:ctrlPr>
                        </m:dPr>
                        <m:e>
                          <m:r>
                            <a:rPr lang="en-US" sz="1400" i="1"/>
                            <m:t>128</m:t>
                          </m:r>
                          <m:r>
                            <a:rPr lang="en-US" sz="1400" i="1"/>
                            <m:t>−</m:t>
                          </m:r>
                          <m:r>
                            <a:rPr lang="en-US" sz="1400" i="1"/>
                            <m:t>15</m:t>
                          </m:r>
                        </m:e>
                      </m:d>
                      <m:r>
                        <a:rPr lang="en-US" sz="1400" i="1"/>
                        <m:t>+</m:t>
                      </m:r>
                      <m:r>
                        <a:rPr lang="en-US" sz="1400" i="1"/>
                        <m:t>20</m:t>
                      </m:r>
                      <m:r>
                        <a:rPr lang="en-US" sz="1400" i="1"/>
                        <m:t>=</m:t>
                      </m:r>
                      <m:r>
                        <a:rPr lang="en-US" sz="1400" i="1"/>
                        <m:t>68</m:t>
                      </m:r>
                      <m:r>
                        <a:rPr lang="en-US" sz="1400" i="1"/>
                        <m:t>.</m:t>
                      </m:r>
                      <m:r>
                        <a:rPr lang="en-US" sz="1400" i="1"/>
                        <m:t>025</m:t>
                      </m:r>
                      <m:r>
                        <a:rPr lang="en-US" sz="1400" i="1"/>
                        <m:t>  </m:t>
                      </m:r>
                      <m:r>
                        <a:rPr lang="en-US" sz="1400" i="1"/>
                        <m:t>68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46079"/>
                <a:ext cx="8001000" cy="6107121"/>
              </a:xfrm>
              <a:prstGeom prst="rect">
                <a:avLst/>
              </a:prstGeom>
              <a:blipFill rotWithShape="1">
                <a:blip r:embed="rId2"/>
                <a:stretch>
                  <a:fillRect l="-229" t="-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5339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5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Histogram Features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838200" y="1143000"/>
                <a:ext cx="7543800" cy="34465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These statistical features provide us with information about the characteristic of the gray-level distribution for the image or sub image. We define the first – order histogram probability p(g) as: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/>
                        <m:t>𝒑</m:t>
                      </m:r>
                      <m:d>
                        <m:dPr>
                          <m:ctrlPr>
                            <a:rPr lang="en-US" sz="2000" b="1" i="1"/>
                          </m:ctrlPr>
                        </m:dPr>
                        <m:e>
                          <m:r>
                            <a:rPr lang="en-US" sz="2000" b="1" i="1"/>
                            <m:t>𝒈</m:t>
                          </m:r>
                        </m:e>
                      </m:d>
                      <m:r>
                        <a:rPr lang="en-US" sz="2000" b="1" i="1"/>
                        <m:t>= </m:t>
                      </m:r>
                      <m:f>
                        <m:fPr>
                          <m:ctrlPr>
                            <a:rPr lang="en-US" sz="2000" b="1" i="1"/>
                          </m:ctrlPr>
                        </m:fPr>
                        <m:num>
                          <m:r>
                            <a:rPr lang="en-US" sz="2000" b="1" i="1"/>
                            <m:t>𝑵</m:t>
                          </m:r>
                          <m:r>
                            <a:rPr lang="en-US" sz="2000" b="1" i="1"/>
                            <m:t>(</m:t>
                          </m:r>
                          <m:r>
                            <a:rPr lang="en-US" sz="2000" b="1" i="1"/>
                            <m:t>𝒈</m:t>
                          </m:r>
                          <m:r>
                            <a:rPr lang="en-US" sz="2000" b="1" i="1"/>
                            <m:t>)</m:t>
                          </m:r>
                        </m:num>
                        <m:den>
                          <m:r>
                            <a:rPr lang="en-US" sz="2000" b="1" i="1"/>
                            <m:t>𝑴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Where M: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it is the number of pixels in the image or sub image (M=N*N = N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).</a:t>
                </a:r>
              </a:p>
              <a:p>
                <a:pPr algn="just"/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      N(g):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it is the number of pixels at gray level g.</a:t>
                </a:r>
              </a:p>
              <a:p>
                <a:pPr algn="just"/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As with any probability distribution, all values for P(g) are less than or equal to 1, histogram probability are mean, standard deviation skew, energy and entropy.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143000"/>
                <a:ext cx="7543800" cy="3446521"/>
              </a:xfrm>
              <a:prstGeom prst="rect">
                <a:avLst/>
              </a:prstGeom>
              <a:blipFill rotWithShape="1">
                <a:blip r:embed="rId3"/>
                <a:stretch>
                  <a:fillRect l="-889" t="-885" r="-1617" b="-2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09600" y="4572000"/>
                <a:ext cx="7772400" cy="20214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buFont typeface="+mj-lt"/>
                  <a:buAutoNum type="arabicPeriod"/>
                </a:pPr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Mean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it is the average value, a bright image will have a high mean, and dark image will have a low mean. We will use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as the total number of gray levels available, so the gray levels range from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0 to 255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 We can define the mean as:</a:t>
                </a:r>
              </a:p>
              <a:p>
                <a:r>
                  <a:rPr lang="en-US" dirty="0"/>
                  <a:t> </a:t>
                </a:r>
                <a:endParaRPr lang="en-US" sz="80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𝒈</m:t>
                      </m:r>
                      <m:r>
                        <a:rPr lang="en-US" b="1" i="1"/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𝒈</m:t>
                          </m:r>
                          <m:r>
                            <a:rPr lang="en-US" b="1" i="1"/>
                            <m:t>=</m:t>
                          </m:r>
                          <m:r>
                            <a:rPr lang="en-US" b="1" i="1"/>
                            <m:t>𝟎</m:t>
                          </m:r>
                        </m:sub>
                        <m:sup>
                          <m:r>
                            <a:rPr lang="en-US" b="1" i="1"/>
                            <m:t>𝑳</m:t>
                          </m:r>
                          <m:r>
                            <a:rPr lang="en-US" b="1" i="1"/>
                            <m:t>−</m:t>
                          </m:r>
                          <m:r>
                            <a:rPr lang="en-US" b="1" i="1"/>
                            <m:t>𝟏</m:t>
                          </m:r>
                        </m:sup>
                        <m:e>
                          <m:r>
                            <a:rPr lang="en-US" b="1" i="1"/>
                            <m:t>𝒈𝒑</m:t>
                          </m:r>
                          <m:d>
                            <m:dPr>
                              <m:ctrlPr>
                                <a:rPr lang="en-US" b="1" i="1"/>
                              </m:ctrlPr>
                            </m:dPr>
                            <m:e>
                              <m:r>
                                <a:rPr lang="en-US" b="1" i="1"/>
                                <m:t>𝒈</m:t>
                              </m:r>
                            </m:e>
                          </m:d>
                          <m:r>
                            <a:rPr lang="en-US" b="1" i="1"/>
                            <m:t>=</m:t>
                          </m:r>
                          <m:nary>
                            <m:naryPr>
                              <m:chr m:val="∑"/>
                              <m:limLoc m:val="undOvr"/>
                              <m:supHide m:val="on"/>
                              <m:ctrlPr>
                                <a:rPr lang="en-US" b="1" i="1"/>
                              </m:ctrlPr>
                            </m:naryPr>
                            <m:sub>
                              <m:r>
                                <a:rPr lang="en-US" b="1" i="1"/>
                                <m:t>𝒓</m:t>
                              </m:r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n-US" b="1" i="1"/>
                                  </m:ctrlPr>
                                </m:naryPr>
                                <m:sub>
                                  <m:r>
                                    <a:rPr lang="en-US" b="1" i="1"/>
                                    <m:t>𝒄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en-US" b="1" i="1"/>
                                      </m:ctrlPr>
                                    </m:fPr>
                                    <m:num>
                                      <m:r>
                                        <a:rPr lang="en-US" b="1" i="1"/>
                                        <m:t>𝑰</m:t>
                                      </m:r>
                                      <m:r>
                                        <a:rPr lang="en-US" b="1" i="1"/>
                                        <m:t>(</m:t>
                                      </m:r>
                                      <m:r>
                                        <a:rPr lang="en-US" b="1" i="1"/>
                                        <m:t>𝒓</m:t>
                                      </m:r>
                                      <m:r>
                                        <a:rPr lang="en-US" b="1" i="1"/>
                                        <m:t>,</m:t>
                                      </m:r>
                                      <m:r>
                                        <a:rPr lang="en-US" b="1" i="1"/>
                                        <m:t>𝒄</m:t>
                                      </m:r>
                                      <m:r>
                                        <a:rPr lang="en-US" b="1" i="1"/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US" b="1" i="1"/>
                                        <m:t>𝑴</m:t>
                                      </m:r>
                                    </m:den>
                                  </m:f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572000"/>
                <a:ext cx="7772400" cy="2021451"/>
              </a:xfrm>
              <a:prstGeom prst="rect">
                <a:avLst/>
              </a:prstGeom>
              <a:blipFill rotWithShape="1">
                <a:blip r:embed="rId4"/>
                <a:stretch>
                  <a:fillRect l="-627" t="-1506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8190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62000" y="515187"/>
                <a:ext cx="7696200" cy="6190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2. Standard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deviation: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Which is also known as the square root of the variance, tell us something about the contrast. It is describe the spread in the data, so a high contrast image will have a high variance, and a low- contrast image will have a low variance. It is define as follows: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𝝈</m:t>
                      </m:r>
                      <m:r>
                        <a:rPr lang="en-US" b="1" i="1"/>
                        <m:t>=</m:t>
                      </m:r>
                      <m:rad>
                        <m:radPr>
                          <m:degHide m:val="on"/>
                          <m:ctrlPr>
                            <a:rPr lang="en-US" b="1" i="1"/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b="1" i="1"/>
                              </m:ctrlPr>
                            </m:naryPr>
                            <m:sub>
                              <m:r>
                                <a:rPr lang="en-US" b="1" i="1"/>
                                <m:t>𝒙</m:t>
                              </m:r>
                              <m:r>
                                <a:rPr lang="en-US" b="1" i="1"/>
                                <m:t>=</m:t>
                              </m:r>
                              <m:r>
                                <a:rPr lang="en-US" b="1" i="1"/>
                                <m:t>𝟎</m:t>
                              </m:r>
                            </m:sub>
                            <m:sup>
                              <m:r>
                                <a:rPr lang="en-US" b="1" i="1"/>
                                <m:t>𝑳</m:t>
                              </m:r>
                              <m:r>
                                <a:rPr lang="en-US" b="1" i="1"/>
                                <m:t>−</m:t>
                              </m:r>
                              <m:r>
                                <a:rPr lang="en-US" b="1" i="1"/>
                                <m:t>𝟏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1" i="1"/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1" i="1"/>
                                      </m:ctrlPr>
                                    </m:dPr>
                                    <m:e>
                                      <m:r>
                                        <a:rPr lang="en-US" b="1" i="1"/>
                                        <m:t>𝒈</m:t>
                                      </m:r>
                                      <m:r>
                                        <a:rPr lang="en-US" b="1" i="1"/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US" b="1" i="1"/>
                                          </m:ctrlPr>
                                        </m:accPr>
                                        <m:e>
                                          <m:r>
                                            <a:rPr lang="en-US" b="1" i="1"/>
                                            <m:t>𝒈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US" b="1" i="1"/>
                                    <m:t>𝟐</m:t>
                                  </m:r>
                                </m:sup>
                              </m:sSup>
                              <m:r>
                                <a:rPr lang="en-US" b="1" i="1"/>
                                <m:t>𝑷</m:t>
                              </m:r>
                              <m:r>
                                <a:rPr lang="en-US" b="1" i="1"/>
                                <m:t>(</m:t>
                              </m:r>
                              <m:r>
                                <a:rPr lang="en-US" b="1" i="1"/>
                                <m:t>𝒈</m:t>
                              </m:r>
                              <m:r>
                                <a:rPr lang="en-US" b="1" i="1"/>
                                <m:t>)</m:t>
                              </m:r>
                            </m:e>
                          </m:nary>
                        </m:e>
                      </m:rad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3. Skew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It is measure the asymmetry about the mean in the gray-level distribution, the energy measure has a maximum value of 1it is defined as 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𝒔𝒌𝒆𝒘</m:t>
                      </m:r>
                      <m:r>
                        <a:rPr lang="en-US" b="1" i="1"/>
                        <m:t>=</m:t>
                      </m:r>
                      <m:f>
                        <m:fPr>
                          <m:ctrlPr>
                            <a:rPr lang="en-US" b="1" i="1"/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1" i="1"/>
                              </m:ctrlPr>
                            </m:accPr>
                            <m:e>
                              <m:r>
                                <a:rPr lang="en-US" b="1" i="1"/>
                                <m:t>𝒈</m:t>
                              </m:r>
                            </m:e>
                          </m:acc>
                          <m:r>
                            <a:rPr lang="en-US" b="1" i="1"/>
                            <m:t>−</m:t>
                          </m:r>
                          <m:r>
                            <a:rPr lang="en-US" b="1" i="1"/>
                            <m:t>𝒎𝒐𝒅</m:t>
                          </m:r>
                          <m:r>
                            <a:rPr lang="en-US" b="1" i="1"/>
                            <m:t> </m:t>
                          </m:r>
                          <m:r>
                            <a:rPr lang="en-US" b="1" i="1"/>
                            <m:t>𝒆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/>
                              </m:ctrlPr>
                            </m:sSubPr>
                            <m:e>
                              <m:r>
                                <a:rPr lang="en-US" b="1" i="1"/>
                                <m:t>𝝈</m:t>
                              </m:r>
                            </m:e>
                            <m:sub>
                              <m:r>
                                <a:rPr lang="en-US" b="1" i="1"/>
                                <m:t>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4. Energy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it is measure tells us sometimes about how the gray level are distributed, it is defined as: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𝑬𝒏𝒆𝒓𝒈𝒚</m:t>
                      </m:r>
                      <m:r>
                        <a:rPr lang="en-US" b="1" i="1"/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𝒈</m:t>
                          </m:r>
                          <m:r>
                            <a:rPr lang="en-US" b="1" i="1"/>
                            <m:t>=</m:t>
                          </m:r>
                          <m:r>
                            <a:rPr lang="en-US" b="1" i="1"/>
                            <m:t>𝟎</m:t>
                          </m:r>
                        </m:sub>
                        <m:sup>
                          <m:r>
                            <a:rPr lang="en-US" b="1" i="1"/>
                            <m:t>𝑳</m:t>
                          </m:r>
                          <m:r>
                            <a:rPr lang="en-US" b="1" i="1"/>
                            <m:t>−</m:t>
                          </m:r>
                          <m:r>
                            <a:rPr lang="en-US" b="1" i="1"/>
                            <m:t>𝟏</m:t>
                          </m:r>
                        </m:sup>
                        <m:e>
                          <m:sSup>
                            <m:sSupPr>
                              <m:ctrlPr>
                                <a:rPr lang="en-US" b="1" i="1"/>
                              </m:ctrlPr>
                            </m:sSupPr>
                            <m:e>
                              <m:r>
                                <a:rPr lang="en-US" b="1" i="1"/>
                                <m:t>[</m:t>
                              </m:r>
                              <m:r>
                                <a:rPr lang="en-US" b="1" i="1"/>
                                <m:t>𝒑</m:t>
                              </m:r>
                              <m:d>
                                <m:dPr>
                                  <m:ctrlPr>
                                    <a:rPr lang="en-US" b="1" i="1"/>
                                  </m:ctrlPr>
                                </m:dPr>
                                <m:e>
                                  <m:r>
                                    <a:rPr lang="en-US" b="1" i="1"/>
                                    <m:t>𝒈</m:t>
                                  </m:r>
                                </m:e>
                              </m:d>
                              <m:r>
                                <a:rPr lang="en-US" b="1" i="1"/>
                                <m:t>]</m:t>
                              </m:r>
                            </m:e>
                            <m:sup>
                              <m:r>
                                <a:rPr lang="en-US" b="1" i="1"/>
                                <m:t>𝟐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5. Entropy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it is a measure that tells us how many bits we need to code the image data and given by: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𝑬𝒏𝒕𝒓𝒐𝒑𝒚</m:t>
                      </m:r>
                      <m:r>
                        <a:rPr lang="en-US" b="1" i="1"/>
                        <m:t>= 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𝒈</m:t>
                          </m:r>
                          <m:r>
                            <a:rPr lang="en-US" b="1" i="1"/>
                            <m:t>=</m:t>
                          </m:r>
                          <m:r>
                            <a:rPr lang="en-US" b="1" i="1"/>
                            <m:t>𝟎</m:t>
                          </m:r>
                        </m:sub>
                        <m:sup>
                          <m:r>
                            <a:rPr lang="en-US" b="1" i="1"/>
                            <m:t>𝑳</m:t>
                          </m:r>
                          <m:r>
                            <a:rPr lang="en-US" b="1" i="1"/>
                            <m:t>−</m:t>
                          </m:r>
                          <m:r>
                            <a:rPr lang="en-US" b="1" i="1"/>
                            <m:t>𝟏</m:t>
                          </m:r>
                        </m:sup>
                        <m:e>
                          <m:r>
                            <a:rPr lang="en-US" b="1" i="1"/>
                            <m:t>𝒑</m:t>
                          </m:r>
                          <m:d>
                            <m:dPr>
                              <m:ctrlPr>
                                <a:rPr lang="en-US" b="1" i="1"/>
                              </m:ctrlPr>
                            </m:dPr>
                            <m:e>
                              <m:r>
                                <a:rPr lang="en-US" b="1" i="1"/>
                                <m:t>𝒈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1" i="1"/>
                              </m:ctrlPr>
                            </m:sSubPr>
                            <m:e>
                              <m:r>
                                <a:rPr lang="en-US" b="1" i="1"/>
                                <m:t>𝒍𝒐𝒈</m:t>
                              </m:r>
                            </m:e>
                            <m:sub>
                              <m:r>
                                <a:rPr lang="en-US" b="1" i="1"/>
                                <m:t>𝟐</m:t>
                              </m:r>
                            </m:sub>
                          </m:sSub>
                          <m:r>
                            <a:rPr lang="en-US" b="1" i="1"/>
                            <m:t>[</m:t>
                          </m:r>
                          <m:r>
                            <a:rPr lang="en-US" b="1" i="1"/>
                            <m:t>𝒑</m:t>
                          </m:r>
                          <m:d>
                            <m:dPr>
                              <m:ctrlPr>
                                <a:rPr lang="en-US" b="1" i="1"/>
                              </m:ctrlPr>
                            </m:dPr>
                            <m:e>
                              <m:r>
                                <a:rPr lang="en-US" b="1" i="1"/>
                                <m:t>𝒈</m:t>
                              </m:r>
                            </m:e>
                          </m:d>
                          <m:r>
                            <a:rPr lang="en-US" b="1" i="1"/>
                            <m:t>]</m:t>
                          </m:r>
                        </m:e>
                      </m:nary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15187"/>
                <a:ext cx="7696200" cy="6190413"/>
              </a:xfrm>
              <a:prstGeom prst="rect">
                <a:avLst/>
              </a:prstGeom>
              <a:blipFill rotWithShape="1">
                <a:blip r:embed="rId2"/>
                <a:stretch>
                  <a:fillRect l="-633" t="-493" r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9125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914400" y="533400"/>
                <a:ext cx="7467600" cy="58546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u="sng" dirty="0">
                    <a:latin typeface="Times New Roman" pitchFamily="18" charset="0"/>
                    <a:cs typeface="Times New Roman" pitchFamily="18" charset="0"/>
                  </a:rPr>
                  <a:t>Example: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 Find the entropy of the following 3-bit sub image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1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b="1" i="1"/>
                              </m:ctrlPr>
                            </m:eqArrPr>
                            <m:e>
                              <m:r>
                                <a:rPr lang="en-US" b="1" i="1"/>
                                <m:t>𝟏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𝟎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𝟕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𝟐</m:t>
                              </m:r>
                            </m:e>
                            <m:e>
                              <m:r>
                                <a:rPr lang="en-US" b="1" i="1"/>
                                <m:t>𝟑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𝟒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𝟐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𝟓</m:t>
                              </m:r>
                            </m:e>
                            <m:e>
                              <m:r>
                                <a:rPr lang="en-US" b="1" i="1"/>
                                <m:t>𝟑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𝟒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𝟓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𝟔</m:t>
                              </m:r>
                            </m:e>
                            <m:e>
                              <m:r>
                                <a:rPr lang="en-US" b="1" i="1"/>
                                <m:t>𝟎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𝟏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𝟕</m:t>
                              </m:r>
                              <m:r>
                                <a:rPr lang="en-US" b="1" i="1"/>
                                <m:t> </m:t>
                              </m:r>
                              <m:r>
                                <a:rPr lang="en-US" b="1" i="1"/>
                                <m:t>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Solution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: Since its 3 bit and 2</a:t>
                </a:r>
                <a:r>
                  <a:rPr lang="en-US" b="1" baseline="30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 = 8 gray level, then L= 0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to 7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Probability for each gray level: 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P(0) = 2, P(1) = 2, P(2) = 2, P(3) = 2, P(4) = 2, P(5) = 2, P(6) = 2, P(7) = 2 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P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7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= 2, Now we can calculate the entropy as follows: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𝑬𝒏𝒕𝒓𝒐𝒑𝒚</m:t>
                      </m:r>
                      <m:r>
                        <a:rPr lang="en-US" b="1" i="1"/>
                        <m:t>=−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𝒈</m:t>
                          </m:r>
                          <m:r>
                            <a:rPr lang="en-US" b="1" i="1"/>
                            <m:t>=</m:t>
                          </m:r>
                          <m:r>
                            <a:rPr lang="en-US" b="1" i="1"/>
                            <m:t>𝟎</m:t>
                          </m:r>
                        </m:sub>
                        <m:sup>
                          <m:r>
                            <a:rPr lang="en-US" b="1" i="1"/>
                            <m:t>𝟕</m:t>
                          </m:r>
                        </m:sup>
                        <m:e>
                          <m:eqArr>
                            <m:eqArrPr>
                              <m:ctrlPr>
                                <a:rPr lang="en-US" b="1" i="1"/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b="1" i="1"/>
                                  </m:ctrlPr>
                                </m:fPr>
                                <m:num>
                                  <m:r>
                                    <a:rPr lang="en-US" b="1" i="1"/>
                                    <m:t>𝟏</m:t>
                                  </m:r>
                                </m:num>
                                <m:den>
                                  <m:r>
                                    <a:rPr lang="en-US" b="1" i="1"/>
                                    <m:t>𝟖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𝒍𝒐𝒈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/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/>
                                      </m:ctrlPr>
                                    </m:fPr>
                                    <m:num>
                                      <m:r>
                                        <a:rPr lang="en-US" b="1" i="1"/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b="1" i="1"/>
                                        <m:t>𝟖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/>
                          </m:eqArr>
                        </m:e>
                      </m:nary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/>
                        </m:ctrlPr>
                      </m:sSubPr>
                      <m:e>
                        <m:r>
                          <a:rPr lang="en-US" b="1" i="1"/>
                          <m:t>𝒍𝒐𝒈</m:t>
                        </m:r>
                      </m:e>
                      <m:sub>
                        <m:r>
                          <a:rPr lang="en-US" b="1" i="1"/>
                          <m:t>𝒂</m:t>
                        </m:r>
                      </m:sub>
                    </m:sSub>
                    <m:r>
                      <a:rPr lang="en-US" b="1" i="1"/>
                      <m:t>𝒙</m:t>
                    </m:r>
                    <m:r>
                      <a:rPr lang="en-US" b="1" i="1"/>
                      <m:t>=</m:t>
                    </m:r>
                    <m:f>
                      <m:fPr>
                        <m:ctrlPr>
                          <a:rPr lang="en-US" b="1" i="1"/>
                        </m:ctrlPr>
                      </m:fPr>
                      <m:num>
                        <m:r>
                          <a:rPr lang="en-US" b="1" i="1"/>
                          <m:t>𝒍𝒏</m:t>
                        </m:r>
                        <m:r>
                          <a:rPr lang="en-US" b="1" i="1"/>
                          <m:t> </m:t>
                        </m:r>
                        <m:r>
                          <a:rPr lang="en-US" b="1" i="1"/>
                          <m:t>𝒙</m:t>
                        </m:r>
                      </m:num>
                      <m:den>
                        <m:r>
                          <a:rPr lang="en-US" b="1" i="1"/>
                          <m:t>𝒍𝒏</m:t>
                        </m:r>
                        <m:r>
                          <a:rPr lang="en-US" b="1" i="1"/>
                          <m:t> </m:t>
                        </m:r>
                        <m:r>
                          <a:rPr lang="en-US" b="1" i="1"/>
                          <m:t>𝒂</m:t>
                        </m:r>
                      </m:den>
                    </m:f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𝑬𝒏𝒕𝒓𝒐𝒑𝒚</m:t>
                      </m:r>
                      <m:r>
                        <a:rPr lang="en-US" b="1" i="1"/>
                        <m:t>=−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𝒈</m:t>
                          </m:r>
                          <m:r>
                            <a:rPr lang="en-US" b="1" i="1"/>
                            <m:t>=</m:t>
                          </m:r>
                          <m:r>
                            <a:rPr lang="en-US" b="1" i="1"/>
                            <m:t>𝟎</m:t>
                          </m:r>
                        </m:sub>
                        <m:sup>
                          <m:r>
                            <a:rPr lang="en-US" b="1" i="1"/>
                            <m:t>𝟕</m:t>
                          </m:r>
                        </m:sup>
                        <m:e>
                          <m:eqArr>
                            <m:eqArrPr>
                              <m:ctrlPr>
                                <a:rPr lang="en-US" b="1" i="1"/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b="1" i="1"/>
                                  </m:ctrlPr>
                                </m:fPr>
                                <m:num>
                                  <m:r>
                                    <a:rPr lang="en-US" b="1" i="1"/>
                                    <m:t>𝟏</m:t>
                                  </m:r>
                                </m:num>
                                <m:den>
                                  <m:r>
                                    <a:rPr lang="en-US" b="1" i="1"/>
                                    <m:t>𝟖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b="1" i="1"/>
                                  </m:ctrlPr>
                                </m:fPr>
                                <m:num>
                                  <m:r>
                                    <a:rPr lang="en-US" b="1" i="1"/>
                                    <m:t>𝒍𝒏</m:t>
                                  </m:r>
                                  <m:f>
                                    <m:fPr>
                                      <m:ctrlPr>
                                        <a:rPr lang="en-US" b="1" i="1"/>
                                      </m:ctrlPr>
                                    </m:fPr>
                                    <m:num>
                                      <m:r>
                                        <a:rPr lang="en-US" b="1" i="1"/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b="1" i="1"/>
                                        <m:t>𝟖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n-US" b="1" i="1"/>
                                    <m:t>𝒍𝒏</m:t>
                                  </m:r>
                                  <m:r>
                                    <a:rPr lang="en-US" b="1" i="1"/>
                                    <m:t> </m:t>
                                  </m:r>
                                  <m:r>
                                    <a:rPr lang="en-US" b="1" i="1"/>
                                    <m:t>𝟐</m:t>
                                  </m:r>
                                </m:den>
                              </m:f>
                            </m:e>
                            <m:e/>
                          </m:eqArr>
                        </m:e>
                      </m:nary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Entropy = 3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33400"/>
                <a:ext cx="7467600" cy="5854616"/>
              </a:xfrm>
              <a:prstGeom prst="rect">
                <a:avLst/>
              </a:prstGeom>
              <a:blipFill rotWithShape="1">
                <a:blip r:embed="rId2"/>
                <a:stretch>
                  <a:fillRect l="-653" t="-521" r="-1388" b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461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00552"/>
            <a:ext cx="73152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6. Basics of Spatial Filters 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14400" y="990600"/>
            <a:ext cx="7391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Spatial filtering is the use of spatial masks for image processing and the masks are called spatial filters. We can define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mask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as a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sub image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also called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filter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kernel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template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window.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values in a filter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subimage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are referred to as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coefficients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rather than pixels.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spatial filtering techniques used for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noise reduction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(or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smoothing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are as follows:</a:t>
            </a:r>
          </a:p>
          <a:p>
            <a:pPr marL="231775" indent="-231775" algn="just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Spatial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low-pass, high-pass and band-Pass filtering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31775" indent="-231775" algn="just">
              <a:buFont typeface="Arial" pitchFamily="34" charset="0"/>
              <a:buChar char="•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Unsharp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masking and crisping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31775" indent="-231775" algn="just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Directional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smoothing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31775" indent="-231775" algn="just">
              <a:buFont typeface="Arial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Median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filtering.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914401" y="4191000"/>
            <a:ext cx="7162800" cy="22250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4191000" y="3276600"/>
                <a:ext cx="4278799" cy="877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𝒈</m:t>
                      </m:r>
                      <m:d>
                        <m:dPr>
                          <m:ctrlPr>
                            <a:rPr lang="en-US" b="1" i="1"/>
                          </m:ctrlPr>
                        </m:dPr>
                        <m:e>
                          <m:r>
                            <a:rPr lang="en-US" b="1" i="1"/>
                            <m:t>𝒙</m:t>
                          </m:r>
                          <m:r>
                            <a:rPr lang="en-US" b="1" i="1"/>
                            <m:t>,</m:t>
                          </m:r>
                          <m:r>
                            <a:rPr lang="en-US" b="1" i="1"/>
                            <m:t>𝒚</m:t>
                          </m:r>
                        </m:e>
                      </m:d>
                      <m:r>
                        <a:rPr lang="en-US" b="1" i="1"/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b="1" i="1"/>
                          </m:ctrlPr>
                        </m:naryPr>
                        <m:sub>
                          <m:r>
                            <a:rPr lang="en-US" b="1" i="1"/>
                            <m:t>𝒔</m:t>
                          </m:r>
                          <m:r>
                            <a:rPr lang="en-US" b="1" i="1"/>
                            <m:t>=−</m:t>
                          </m:r>
                          <m:r>
                            <a:rPr lang="en-US" b="1" i="1"/>
                            <m:t>𝟏</m:t>
                          </m:r>
                        </m:sub>
                        <m:sup>
                          <m:r>
                            <a:rPr lang="en-US" b="1" i="1"/>
                            <m:t>𝟏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b="1" i="1"/>
                              </m:ctrlPr>
                            </m:naryPr>
                            <m:sub>
                              <m:r>
                                <a:rPr lang="en-US" b="1" i="1"/>
                                <m:t>𝒕</m:t>
                              </m:r>
                              <m:r>
                                <a:rPr lang="en-US" b="1" i="1"/>
                                <m:t>=−</m:t>
                              </m:r>
                              <m:r>
                                <a:rPr lang="en-US" b="1" i="1"/>
                                <m:t>𝟏</m:t>
                              </m:r>
                            </m:sub>
                            <m:sup>
                              <m:r>
                                <a:rPr lang="en-US" b="1" i="1"/>
                                <m:t>𝟏</m:t>
                              </m:r>
                            </m:sup>
                            <m:e>
                              <m:r>
                                <a:rPr lang="en-US" b="1" i="1"/>
                                <m:t>𝒘</m:t>
                              </m:r>
                              <m:d>
                                <m:dPr>
                                  <m:ctrlPr>
                                    <a:rPr lang="en-US" b="1" i="1"/>
                                  </m:ctrlPr>
                                </m:dPr>
                                <m:e>
                                  <m:r>
                                    <a:rPr lang="en-US" b="1" i="1"/>
                                    <m:t>𝒔</m:t>
                                  </m:r>
                                  <m:r>
                                    <a:rPr lang="en-US" b="1" i="1"/>
                                    <m:t>,</m:t>
                                  </m:r>
                                  <m:r>
                                    <a:rPr lang="en-US" b="1" i="1"/>
                                    <m:t>𝒕</m:t>
                                  </m:r>
                                </m:e>
                              </m:d>
                              <m:r>
                                <a:rPr lang="en-US" b="1" i="1"/>
                                <m:t>𝒇</m:t>
                              </m:r>
                              <m:r>
                                <a:rPr lang="en-US" b="1" i="1"/>
                                <m:t>(</m:t>
                              </m:r>
                              <m:r>
                                <a:rPr lang="en-US" b="1" i="1"/>
                                <m:t>𝒙</m:t>
                              </m:r>
                              <m:r>
                                <a:rPr lang="en-US" b="1" i="1"/>
                                <m:t>+</m:t>
                              </m:r>
                              <m:r>
                                <a:rPr lang="en-US" b="1" i="1"/>
                                <m:t>𝒔</m:t>
                              </m:r>
                              <m:r>
                                <a:rPr lang="en-US" b="1" i="1"/>
                                <m:t>, </m:t>
                              </m:r>
                              <m:r>
                                <a:rPr lang="en-US" b="1" i="1"/>
                                <m:t>𝒚</m:t>
                              </m:r>
                              <m:r>
                                <a:rPr lang="en-US" b="1" i="1"/>
                                <m:t>+</m:t>
                              </m:r>
                              <m:r>
                                <a:rPr lang="en-US" b="1" i="1"/>
                                <m:t>𝒕</m:t>
                              </m:r>
                              <m:r>
                                <a:rPr lang="en-US" b="1" i="1"/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3276600"/>
                <a:ext cx="4278799" cy="877997"/>
              </a:xfrm>
              <a:prstGeom prst="rect">
                <a:avLst/>
              </a:prstGeom>
              <a:blipFill rotWithShape="1">
                <a:blip r:embed="rId5"/>
                <a:stretch>
                  <a:fillRect r="-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6810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3180" y="457200"/>
            <a:ext cx="756502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Smoothing Spatial Filters 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Smoothing filters are used for blurring and for noise reduction.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Blurring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used in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preprocessing steps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such as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removal of small details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from an image prior to (large) object extraction, and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bridging of small gaps in lines or curves.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Smoothing filters can be classified as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linear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non-linear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Smoothing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Linear Filters (Averaging Filters)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output (response) of a smoothing, linear spatial filter is simply the average of the pixels contained in the neighborhood of the filter mask. These filters sometimes are called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averaging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filters. They also are referred to a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lowpass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filters.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idea behind smoothing filters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straightforward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By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replacing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value of every pixel in an image by the average of the gray levels in the neighborhood defined by the filter mask, this process results in an image with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reduced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“sharp”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transitions in gray levels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Smoothing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NON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Linear Filters 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Order Statistics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Filters: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response  of  the  filter  is  based  on  ordering  the  pixels  contained  in  the  image  area covered by the filter.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Three types of statistics filters are discussed namely: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 Median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Filter: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value of a pixel in an image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replaced by the median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the grey levels in the neighborhood of that pixel. Median filters are effective in removal of salt and pepper noise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 Max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Filter: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gives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brightest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point in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image.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 Min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Filter: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gives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darkest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point in an image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79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324600" cy="32008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For All</a:t>
            </a: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000" b="1" i="1" u="sng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Adil-2018</a:t>
            </a:r>
            <a:endParaRPr lang="en-US" sz="2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 descr="http://t0.gstatic.com/images?q=tbn:ANd9GcR0_VqWmAPLqR7lD2X5ZGQXzQ4dGdd7L3K0sgXZyjqaZ0t8I7qk1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1" y="457200"/>
            <a:ext cx="2705100" cy="20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668482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Definition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Gray Scale Transformation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Histogram Processing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Kinds of Histogram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Histogram Features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Basics of Spatial Filter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362200" y="400552"/>
            <a:ext cx="44196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ea typeface="Segoe UI" pitchFamily="34" charset="0"/>
                <a:cs typeface="Segoe UI" pitchFamily="34" charset="0"/>
              </a:rPr>
              <a:t>Outline</a:t>
            </a:r>
            <a:endParaRPr lang="en-US" b="1" dirty="0">
              <a:solidFill>
                <a:srgbClr val="FF0000"/>
              </a:solidFill>
              <a:latin typeface="Arial Black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4572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1. Definition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8" name="Rectangle 5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143000" y="1219200"/>
            <a:ext cx="7315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Image enhancement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processes consist of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collection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techniques that seek to improve the visual appearance of an image or to convert the image to a form better suited for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by a human or a machine.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Image enhancement thus has both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subjective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an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role and may be viewed as a set of techniques for improving the subjective quality of an image.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general, image enhancement techniques can be divided into three categories: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Spatial-domain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that directly manipulate pixels in an image.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Frequency-domain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that operate on the Fourier transform or other frequency domains of an image.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Combinational methods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that process an image in both spatial and frequency domains.</a:t>
            </a:r>
          </a:p>
        </p:txBody>
      </p:sp>
    </p:spTree>
    <p:extLst>
      <p:ext uri="{BB962C8B-B14F-4D97-AF65-F5344CB8AC3E}">
        <p14:creationId xmlns:p14="http://schemas.microsoft.com/office/powerpoint/2010/main" val="14467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4680" y="3429000"/>
            <a:ext cx="7772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 general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the process of image enhancement involves three types of processes: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Point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Where each pixel is modified according to a particular equation that is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not depends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other pixels values.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Masks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Where each pixel is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modified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according to the values of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pixel neighbors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(using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convolution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mask).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Global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Where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all the pixel values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the image (or sub image) are taken into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consideration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Oval 3"/>
          <p:cNvSpPr/>
          <p:nvPr/>
        </p:nvSpPr>
        <p:spPr>
          <a:xfrm>
            <a:off x="1762760" y="533400"/>
            <a:ext cx="1361440" cy="660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Input Image I(r, c)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75000" y="868680"/>
            <a:ext cx="3657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3561080" y="564515"/>
            <a:ext cx="1280160" cy="660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Enhancement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5247640" y="564515"/>
            <a:ext cx="1534160" cy="660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Output Image I(r, c)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61560" y="868680"/>
            <a:ext cx="3657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838960" y="1691640"/>
            <a:ext cx="1361440" cy="660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Input Image I(r, c)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50920" y="1447800"/>
            <a:ext cx="1503680" cy="3962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Frequency domain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47640" y="1751965"/>
            <a:ext cx="1534160" cy="660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Output Image I(r, c)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50920" y="2230120"/>
            <a:ext cx="1503680" cy="355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Spatial domain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327400" y="2758440"/>
            <a:ext cx="1960880" cy="355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Application specific feedback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53080" y="1711960"/>
            <a:ext cx="497840" cy="132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53080" y="2199640"/>
            <a:ext cx="497840" cy="213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054600" y="1711960"/>
            <a:ext cx="365760" cy="132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54600" y="2311400"/>
            <a:ext cx="314960" cy="10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029960" y="2463800"/>
            <a:ext cx="0" cy="5283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288280" y="2992120"/>
            <a:ext cx="7416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484120" y="2961640"/>
            <a:ext cx="8432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484120" y="2352040"/>
            <a:ext cx="0" cy="579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28954" y="3124200"/>
            <a:ext cx="2938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Figure: </a:t>
            </a:r>
            <a:r>
              <a:rPr lang="en-US" b="1" dirty="0"/>
              <a:t>Enhancement System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85800" y="5901517"/>
            <a:ext cx="7701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Spatial domain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processing methods include all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three types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but 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frequency domain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operations are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global operations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73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8200" y="171952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2. Gray Scale Transformation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4400" y="936382"/>
                <a:ext cx="7391400" cy="2264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Gray scale transformation aims to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change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the gray levels of an entire image in a uniform way or intends to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modify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the gray levels within a deﬁned window by a mapping function. This transformation is usually expected to enhance the image contrast, so the details of an image can be more visible. The value of a pixel with c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oordinates(x, y)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in the enhanced image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𝒇</m:t>
                        </m:r>
                      </m:e>
                    </m:acc>
                  </m:oMath>
                </a14:m>
                <a:r>
                  <a:rPr lang="en-US" sz="2000" b="1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is the result of performing some operation on the value of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f at(x, y)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936382"/>
                <a:ext cx="7391400" cy="2264018"/>
              </a:xfrm>
              <a:prstGeom prst="rect">
                <a:avLst/>
              </a:prstGeom>
              <a:blipFill rotWithShape="1">
                <a:blip r:embed="rId3"/>
                <a:stretch>
                  <a:fillRect l="-824" t="-1348" r="-1731" b="-4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914400" y="33528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Let the input gray level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the output gray level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be in the range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L-1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relationship between the input and output gray levels is given by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 = L – 1 - 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It’s image negative. This image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negative 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equivalent to a photographic negative. It is quite useful to show the details of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small white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or gray regions when they appear in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large dark background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2642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609600"/>
            <a:ext cx="395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-457200"/>
            <a:r>
              <a:rPr lang="en-US" b="1" dirty="0">
                <a:solidFill>
                  <a:srgbClr val="C00000"/>
                </a:solidFill>
              </a:rPr>
              <a:t>Some Basic Gray Level Transformations </a:t>
            </a:r>
            <a:endParaRPr lang="en-US" sz="12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66800"/>
            <a:ext cx="6096000" cy="228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0" y="3352800"/>
            <a:ext cx="75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Three basic types of functions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used frequently for image enhancement: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Linear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(negative and identity transformations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/>
            <a:r>
              <a:rPr lang="en-US" b="1" dirty="0" smtClean="0"/>
              <a:t>The </a:t>
            </a:r>
            <a:r>
              <a:rPr lang="en-US" b="1" dirty="0"/>
              <a:t>identity function</a:t>
            </a:r>
            <a:r>
              <a:rPr lang="en-US" dirty="0"/>
              <a:t> is the trivial case in which output intensities are identical to input intensities. </a:t>
            </a:r>
            <a:endParaRPr lang="en-US" sz="1400" dirty="0"/>
          </a:p>
          <a:p>
            <a:pPr lvl="1"/>
            <a:r>
              <a:rPr lang="en-US" b="1" u="sng" dirty="0"/>
              <a:t>Image Negatives </a:t>
            </a:r>
            <a:r>
              <a:rPr lang="en-US" dirty="0"/>
              <a:t>The negative of an image with gray levels in the range [0,L-1] is obtained by using the negative </a:t>
            </a:r>
            <a:r>
              <a:rPr lang="en-US" dirty="0" smtClean="0"/>
              <a:t>transformation:    </a:t>
            </a:r>
            <a:r>
              <a:rPr lang="en-US" b="1" dirty="0" smtClean="0"/>
              <a:t>S </a:t>
            </a:r>
            <a:r>
              <a:rPr lang="en-US" b="1" dirty="0"/>
              <a:t>= L – 1 - r</a:t>
            </a:r>
            <a:endParaRPr lang="en-US" sz="1400" dirty="0"/>
          </a:p>
          <a:p>
            <a:pPr marL="342900" indent="-34290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Logarithmic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(log and inverse-log transformations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b="1" dirty="0"/>
              <a:t>S = C log (1 + r</a:t>
            </a:r>
            <a:r>
              <a:rPr lang="en-US" b="1" dirty="0" smtClean="0"/>
              <a:t>), C:Constant</a:t>
            </a:r>
            <a:endParaRPr lang="en-US" dirty="0"/>
          </a:p>
          <a:p>
            <a:pPr marL="342900" indent="-34290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Power-law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(nth power and nth root transformations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b="1" dirty="0"/>
              <a:t>S= C(r + </a:t>
            </a:r>
            <a:r>
              <a:rPr lang="en-US" b="1" dirty="0">
                <a:sym typeface="Symbol"/>
              </a:rPr>
              <a:t></a:t>
            </a:r>
            <a:r>
              <a:rPr lang="en-US" b="1" dirty="0"/>
              <a:t>)</a:t>
            </a:r>
            <a:r>
              <a:rPr lang="en-US" b="1" baseline="30000" dirty="0" smtClean="0">
                <a:sym typeface="Symbol"/>
              </a:rPr>
              <a:t>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en-US" b="1" baseline="30000" dirty="0">
                <a:sym typeface="Symbol"/>
              </a:rPr>
              <a:t>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Constant.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7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Histogram Processing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0" y="1371600"/>
            <a:ext cx="777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Definition 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histogram of a digital image with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gray levels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range [0, L-1]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a discrete function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. Where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the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b="1" baseline="300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gray level and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the number of pixels in the image having gray level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2387263"/>
            <a:ext cx="76961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Histograms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are the basis for numerous spatial domain processing techniques. Histogram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manipulation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can be used effectively for image enhancement.</a:t>
            </a: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histogram of an image is a plot of the gray levels values versus the number of pixels at that value.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1" y="4085272"/>
            <a:ext cx="76961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 histogram appears as a graph with "brightness" on the horizontal axis from 0 to 255 (for an 8-bit) intensity   scale) and "number of pixels "on the vertical axis.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For each colored image three histograms are computed, one for each component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(RGB, HSL)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83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345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4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Kinds of Histogram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0600" y="1143000"/>
            <a:ext cx="5801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Histogram is consisting of three types as below: </a:t>
            </a:r>
          </a:p>
          <a:p>
            <a:pPr marL="342900" indent="-342900" algn="just">
              <a:buAutoNum type="arabicPeriod"/>
            </a:pP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Histogram Equalization</a:t>
            </a:r>
          </a:p>
          <a:p>
            <a:pPr marL="342900" indent="-342900" algn="just">
              <a:buAutoNum type="arabicPeriod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Histogram Matching (Specification) </a:t>
            </a:r>
            <a:endParaRPr lang="en-US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AutoNum type="arabicPeriod"/>
            </a:pP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Histogram Modifications     (Mapping Function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24384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Histogram Equalization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technique which consists of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adjusting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gray scale of the image so that the gray level histogram of the input image is mapped onto a uniform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histogram.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3770055"/>
            <a:ext cx="7772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histogram equalization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process for digital images consists of four steps:</a:t>
            </a:r>
          </a:p>
          <a:p>
            <a:pPr marL="231775" indent="-231775" algn="just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running sum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the histogram values.</a:t>
            </a:r>
          </a:p>
          <a:p>
            <a:pPr marL="231775" indent="-231775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Normalize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values from step1 by dividing by total number of pixels.</a:t>
            </a:r>
          </a:p>
          <a:p>
            <a:pPr marL="231775" indent="-231775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Multiply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values from step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2 by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maximum gray level value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round the result to the nearest integer.</a:t>
            </a:r>
          </a:p>
          <a:p>
            <a:pPr marL="231775" indent="-231775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gray-level values to the results from step 3, using a one-to-one correspondence.</a:t>
            </a:r>
          </a:p>
        </p:txBody>
      </p:sp>
    </p:spTree>
    <p:extLst>
      <p:ext uri="{BB962C8B-B14F-4D97-AF65-F5344CB8AC3E}">
        <p14:creationId xmlns:p14="http://schemas.microsoft.com/office/powerpoint/2010/main" val="492504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565426"/>
              </p:ext>
            </p:extLst>
          </p:nvPr>
        </p:nvGraphicFramePr>
        <p:xfrm>
          <a:off x="1600200" y="1066800"/>
          <a:ext cx="4876800" cy="606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3737"/>
                <a:gridCol w="398920"/>
                <a:gridCol w="398255"/>
                <a:gridCol w="287223"/>
                <a:gridCol w="287223"/>
                <a:gridCol w="353242"/>
                <a:gridCol w="349523"/>
                <a:gridCol w="260077"/>
                <a:gridCol w="2286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Gray-level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Pixel Histogram 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62000" y="381000"/>
            <a:ext cx="76962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1:-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We  have  an  image  with 3 bit/pixel  (2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=8 bit),  so  the  possible  range  of values is 0 to 7. We have an image with the following histogram: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Step 1: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Create a running sum of histogram values. This means that the first values is 10, the second is 10+8=18, next is 10+8+9=27, 10+8+9+2=29 and so on. Here we get 10, 18, 27, 29, 43, 44, 49, 51.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Step 2: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Normalize by dividing by total number of pixels. The total number of pixels is 10+8+9+2+14+1+5+2=51.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Step 3: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Multiply these values by the maximum gray-level values in this case 7, and then round the result to the closet integer. After this is done we obtain 1, 2, 4,4,6,6,7, 7.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Step 4: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Map  the  original  values  to  the  results  from  step3  by  a  one-to-one correspondence.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7440835"/>
                  </p:ext>
                </p:extLst>
              </p:nvPr>
            </p:nvGraphicFramePr>
            <p:xfrm>
              <a:off x="2646680" y="3810000"/>
              <a:ext cx="5430520" cy="16708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4480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Gray Level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 of Pixel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Run Sum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sz="1200">
                                      <a:effectLst/>
                                    </a:rPr>
                                  </m:ctrlPr>
                                </m:naryPr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𝒋</m:t>
                                  </m:r>
                                  <m:r>
                                    <a:rPr lang="en-US" sz="1200">
                                      <a:effectLst/>
                                    </a:rPr>
                                    <m:t>=</m:t>
                                  </m:r>
                                  <m:r>
                                    <a:rPr lang="en-US" sz="1200">
                                      <a:effectLst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</a:rPr>
                                    <m:t>𝒌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effectLst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</a:rPr>
                                        <m:t>𝒋</m:t>
                                      </m:r>
                                    </m:sub>
                                  </m:sSub>
                                </m:e>
                              </m:nary>
                            </m:oMath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Normalized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</a:rPr>
                                <m:t>𝒔</m:t>
                              </m:r>
                              <m:r>
                                <a:rPr lang="en-US" sz="1200">
                                  <a:effectLst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sz="1200">
                                      <a:effectLst/>
                                    </a:rPr>
                                  </m:ctrlPr>
                                </m:naryPr>
                                <m:sub>
                                  <m:r>
                                    <a:rPr lang="en-US" sz="1200">
                                      <a:effectLst/>
                                    </a:rPr>
                                    <m:t>𝒋</m:t>
                                  </m:r>
                                  <m:r>
                                    <a:rPr lang="en-US" sz="1200">
                                      <a:effectLst/>
                                    </a:rPr>
                                    <m:t>=</m:t>
                                  </m:r>
                                  <m:r>
                                    <a:rPr lang="en-US" sz="1200">
                                      <a:effectLst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1200">
                                      <a:effectLst/>
                                    </a:rPr>
                                    <m:t>𝒌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200">
                                              <a:effectLst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>
                                              <a:effectLst/>
                                            </a:rPr>
                                            <m:t>𝒏</m:t>
                                          </m:r>
                                        </m:e>
                                        <m:sub>
                                          <m:r>
                                            <a:rPr lang="en-US" sz="1200">
                                              <a:effectLst/>
                                            </a:rPr>
                                            <m:t>𝒋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200">
                                          <a:effectLst/>
                                        </a:rPr>
                                        <m:t>𝒏</m:t>
                                      </m:r>
                                    </m:den>
                                  </m:f>
                                  <m:r>
                                    <a:rPr lang="en-US" sz="1200">
                                      <a:effectLst/>
                                    </a:rPr>
                                    <m:t> </m:t>
                                  </m:r>
                                </m:e>
                              </m:nary>
                            </m:oMath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Multiply by 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7440835"/>
                  </p:ext>
                </p:extLst>
              </p:nvPr>
            </p:nvGraphicFramePr>
            <p:xfrm>
              <a:off x="2646680" y="3810000"/>
              <a:ext cx="5430520" cy="16708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54480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  <a:gridCol w="484505"/>
                  </a:tblGrid>
                  <a:tr h="24599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Gray Level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99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No. of Pixel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0695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62000" r="-249412" b="-35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2585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27184" r="-249412" b="-718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51/51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99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Multiply by 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70732"/>
              </p:ext>
            </p:extLst>
          </p:nvPr>
        </p:nvGraphicFramePr>
        <p:xfrm>
          <a:off x="3048001" y="5867400"/>
          <a:ext cx="4951094" cy="54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1870"/>
                <a:gridCol w="512403"/>
                <a:gridCol w="512403"/>
                <a:gridCol w="512403"/>
                <a:gridCol w="512403"/>
                <a:gridCol w="512403"/>
                <a:gridCol w="512403"/>
                <a:gridCol w="512403"/>
                <a:gridCol w="51240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Old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5800" y="4230469"/>
            <a:ext cx="1981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NewRoman"/>
                <a:ea typeface="Calibri" pitchFamily="34" charset="0"/>
                <a:cs typeface="Arial" pitchFamily="34" charset="0"/>
              </a:rPr>
              <a:t>The first three steps: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5867400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NewRoman"/>
                <a:ea typeface="Calibri" pitchFamily="34" charset="0"/>
                <a:cs typeface="Arial" pitchFamily="34" charset="0"/>
              </a:rPr>
              <a:t>The fourth step: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051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7793</TotalTime>
  <Words>2782</Words>
  <Application>Microsoft Office PowerPoint</Application>
  <PresentationFormat>On-screen Show (4:3)</PresentationFormat>
  <Paragraphs>271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System A</dc:creator>
  <cp:lastModifiedBy>System A</cp:lastModifiedBy>
  <cp:revision>537</cp:revision>
  <cp:lastPrinted>2015-04-26T19:07:11Z</cp:lastPrinted>
  <dcterms:created xsi:type="dcterms:W3CDTF">2014-03-29T18:50:38Z</dcterms:created>
  <dcterms:modified xsi:type="dcterms:W3CDTF">2018-08-12T13:53:34Z</dcterms:modified>
</cp:coreProperties>
</file>