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6" r:id="rId3"/>
    <p:sldId id="257" r:id="rId4"/>
    <p:sldId id="298" r:id="rId5"/>
    <p:sldId id="299" r:id="rId6"/>
    <p:sldId id="300" r:id="rId7"/>
    <p:sldId id="301" r:id="rId8"/>
    <p:sldId id="339" r:id="rId9"/>
    <p:sldId id="338" r:id="rId10"/>
    <p:sldId id="274" r:id="rId1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D42F-21A4-4433-9912-E14ECACD6317}" type="datetimeFigureOut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5F67-87C2-4B47-8CBD-767BDA599E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0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73537-B75C-4AB3-90C9-5097F1227E92}" type="datetimeFigureOut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D53D-42D6-4F05-9CD2-F692A6C3A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3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A9-8152-4AFB-83A4-72CBDA908DC6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4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B64B-9E56-418D-A94F-8510EFCE6393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4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7621-5902-47D8-9039-23C793FDDE2B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F885-6C4F-4880-AB5E-33AF98D61FD8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542A-F286-466A-8494-AD9620EEEE30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B81D-F0D6-4016-9872-1E3016296279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2CC8-03FB-46AE-8DD1-E1BEA217882A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B3B7-F77A-4E04-9252-04A4925B2195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6968-A45E-4AD0-B4CE-F8DF736BACF0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ADA9-86A6-451F-98F6-48FA465CAC6F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5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087F6-ACB2-4A3C-89BE-9A51833876C3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EEC7-421E-403C-B1C5-1455D3C8FDFB}" type="datetime1">
              <a:rPr lang="en-US" smtClean="0"/>
              <a:pPr/>
              <a:t>2018-08-11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685800"/>
            <a:ext cx="5710236" cy="65160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College          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Mansour University</a:t>
            </a:r>
            <a:endParaRPr lang="en-US" b="1" dirty="0">
              <a:solidFill>
                <a:srgbClr val="FF0000"/>
              </a:solidFill>
            </a:endParaRPr>
          </a:p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>
                <a:solidFill>
                  <a:srgbClr val="002060"/>
                </a:solidFill>
              </a:rPr>
              <a:t>Department :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Computer </a:t>
            </a:r>
            <a:r>
              <a:rPr lang="en-US" b="1" dirty="0" smtClean="0">
                <a:solidFill>
                  <a:srgbClr val="FF0000"/>
                </a:solidFill>
                <a:ea typeface="Segoe UI" pitchFamily="34" charset="0"/>
                <a:cs typeface="Segoe UI" pitchFamily="34" charset="0"/>
              </a:rPr>
              <a:t> Science and information System</a:t>
            </a:r>
            <a:endParaRPr lang="en-US" b="1" dirty="0">
              <a:solidFill>
                <a:srgbClr val="FF0000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378875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Prepared by </a:t>
            </a:r>
            <a:endParaRPr lang="ar-IQ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lvl="0"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Dr.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Adil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Abbas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Majeed</a:t>
            </a:r>
            <a:r>
              <a:rPr lang="en-US" sz="2800" b="1" i="1" dirty="0" smtClean="0"/>
              <a:t> </a:t>
            </a:r>
          </a:p>
          <a:p>
            <a:pPr lvl="0" algn="ctr"/>
            <a:r>
              <a:rPr lang="en-US" sz="2800" b="1" i="1" dirty="0" smtClean="0"/>
              <a:t>2018-2019</a:t>
            </a:r>
            <a:endParaRPr lang="en-US" sz="2800" dirty="0"/>
          </a:p>
          <a:p>
            <a:pPr algn="ctr">
              <a:spcBef>
                <a:spcPct val="0"/>
              </a:spcBef>
              <a:defRPr/>
            </a:pPr>
            <a:endParaRPr lang="en-GB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752600"/>
            <a:ext cx="63198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Digital Image Processing</a:t>
            </a:r>
          </a:p>
          <a:p>
            <a:pPr algn="ctr"/>
            <a:r>
              <a:rPr lang="en-US" sz="3200" b="1" smtClean="0">
                <a:solidFill>
                  <a:srgbClr val="002060"/>
                </a:solidFill>
              </a:rPr>
              <a:t>Image </a:t>
            </a:r>
            <a:r>
              <a:rPr lang="en-US" sz="3200" b="1" smtClean="0">
                <a:solidFill>
                  <a:srgbClr val="002060"/>
                </a:solidFill>
              </a:rPr>
              <a:t>Analysis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Chapter Two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324600" cy="32008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For All</a:t>
            </a: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000" b="1" i="1" u="sng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Adil-2018</a:t>
            </a:r>
            <a:endParaRPr lang="en-US" sz="2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 descr="http://t0.gstatic.com/images?q=tbn:ANd9GcR0_VqWmAPLqR7lD2X5ZGQXzQ4dGdd7L3K0sgXZyjqaZ0t8I7qk1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1" y="457200"/>
            <a:ext cx="2705100" cy="20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668482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Definition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Preprocessing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Zoom: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Zero Order Hold, First Order Hold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Enlarge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(K-Method)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Image Shrinking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Image Algebra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Image Quantization </a:t>
            </a:r>
            <a:endParaRPr lang="en-US" sz="32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400552"/>
            <a:ext cx="44196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ea typeface="Segoe UI" pitchFamily="34" charset="0"/>
                <a:cs typeface="Segoe UI" pitchFamily="34" charset="0"/>
              </a:rPr>
              <a:t>Outline</a:t>
            </a:r>
            <a:endParaRPr lang="en-US" b="1" dirty="0">
              <a:solidFill>
                <a:srgbClr val="FF0000"/>
              </a:solidFill>
              <a:latin typeface="Arial Black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4572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1. Definition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09600" y="1066800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Image analysis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involves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manipulating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image data to determine exactly the information necessary to help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solve a computer imaging problem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Image analysis is primarily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data reduction process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Image analysis is used in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computer vision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applications.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2615386"/>
            <a:ext cx="76962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image analysis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process is consisting of three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primary stages: </a:t>
            </a: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Preprocessing: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is used to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remove noise and eliminate irrelevant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visually unnecessary information. </a:t>
            </a: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2) Data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Reduction: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involves either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reducing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data in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spatial domain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transforming it into another domain called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frequency domain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3) Feature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Analysis: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features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extracted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by the data reduction process are examined and evaluated for their use in the application.</a:t>
            </a:r>
          </a:p>
        </p:txBody>
      </p:sp>
      <p:sp>
        <p:nvSpPr>
          <p:cNvPr id="10" name="Oval 9"/>
          <p:cNvSpPr/>
          <p:nvPr/>
        </p:nvSpPr>
        <p:spPr>
          <a:xfrm>
            <a:off x="1036320" y="4945380"/>
            <a:ext cx="800100" cy="69342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Input Image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44040" y="5280660"/>
            <a:ext cx="259080" cy="7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18360" y="5181600"/>
            <a:ext cx="1013460" cy="419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Preprocessing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58540" y="5008245"/>
            <a:ext cx="1112520" cy="35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Transformation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33060" y="5160645"/>
            <a:ext cx="86106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Features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Extraction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50920" y="5387340"/>
            <a:ext cx="1082040" cy="365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Segmentation </a:t>
            </a:r>
          </a:p>
        </p:txBody>
      </p:sp>
      <p:sp>
        <p:nvSpPr>
          <p:cNvPr id="16" name="Left Brace 15"/>
          <p:cNvSpPr/>
          <p:nvPr/>
        </p:nvSpPr>
        <p:spPr>
          <a:xfrm>
            <a:off x="3147060" y="5107305"/>
            <a:ext cx="381000" cy="6400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78680" y="5099685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71060" y="5593080"/>
            <a:ext cx="1828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869180" y="4815840"/>
            <a:ext cx="365760" cy="96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 b="1">
                <a:effectLst/>
                <a:ea typeface="Calibri"/>
                <a:cs typeface="Arial"/>
              </a:rPr>
              <a:t>Filtering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69380" y="5160645"/>
            <a:ext cx="76962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Features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Analysis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250180" y="5295900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94120" y="5295900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550920" y="5943600"/>
            <a:ext cx="1082040" cy="365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Applications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819900" y="5732145"/>
            <a:ext cx="0" cy="3581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632960" y="6090285"/>
            <a:ext cx="21793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386840" y="6067425"/>
            <a:ext cx="2141220" cy="228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386840" y="5608320"/>
            <a:ext cx="0" cy="4591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2118360" y="6248400"/>
            <a:ext cx="48920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Figure: System model of Image Analysis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223260" y="4724400"/>
            <a:ext cx="3169920" cy="1150620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844040" y="5280660"/>
            <a:ext cx="259080" cy="7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558540" y="4983480"/>
            <a:ext cx="1112520" cy="350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Transformation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33060" y="5160645"/>
            <a:ext cx="861060" cy="548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Features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Extraction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550920" y="5425440"/>
            <a:ext cx="1082040" cy="365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Segmentation </a:t>
            </a:r>
          </a:p>
        </p:txBody>
      </p:sp>
      <p:sp>
        <p:nvSpPr>
          <p:cNvPr id="37" name="Left Brace 36"/>
          <p:cNvSpPr/>
          <p:nvPr/>
        </p:nvSpPr>
        <p:spPr>
          <a:xfrm>
            <a:off x="3147060" y="5107305"/>
            <a:ext cx="381000" cy="6400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678680" y="5099685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671060" y="5593080"/>
            <a:ext cx="1828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876800" y="4815840"/>
            <a:ext cx="365760" cy="96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 b="1">
                <a:effectLst/>
                <a:ea typeface="Calibri"/>
                <a:cs typeface="Arial"/>
              </a:rPr>
              <a:t>Filtering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250180" y="5295900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294120" y="5295900"/>
            <a:ext cx="1752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819900" y="5732145"/>
            <a:ext cx="0" cy="3581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5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85800" y="685800"/>
            <a:ext cx="7696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preprocessing algorithms, techniques, and operators are used to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perform initial processing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that makes the primary data reduction and analysis task easier.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They include operations related to:</a:t>
            </a: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Extracting regions of interest.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Performing basic algebraic operations on images.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Enhancing specific image features.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Reducing data in both resolution and brightness.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2667000"/>
            <a:ext cx="769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1. </a:t>
            </a:r>
            <a:r>
              <a:rPr lang="en-US" b="1" dirty="0" smtClean="0">
                <a:solidFill>
                  <a:schemeClr val="tx2"/>
                </a:solidFill>
              </a:rPr>
              <a:t>Region-of-Interest </a:t>
            </a:r>
            <a:r>
              <a:rPr lang="en-US" b="1" dirty="0">
                <a:solidFill>
                  <a:schemeClr val="tx2"/>
                </a:solidFill>
              </a:rPr>
              <a:t>Image </a:t>
            </a:r>
            <a:r>
              <a:rPr lang="en-US" b="1" dirty="0" smtClean="0">
                <a:solidFill>
                  <a:schemeClr val="tx2"/>
                </a:solidFill>
              </a:rPr>
              <a:t>Geometry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ROI</a:t>
            </a:r>
            <a:r>
              <a:rPr lang="en-US" b="1" dirty="0" smtClean="0"/>
              <a:t>)</a:t>
            </a:r>
            <a:endParaRPr lang="en-US" dirty="0"/>
          </a:p>
          <a:p>
            <a:pPr algn="just"/>
            <a:r>
              <a:rPr lang="en-US" dirty="0" smtClean="0">
                <a:cs typeface="+mj-cs"/>
              </a:rPr>
              <a:t>We </a:t>
            </a:r>
            <a:r>
              <a:rPr lang="en-US" dirty="0">
                <a:cs typeface="+mj-cs"/>
              </a:rPr>
              <a:t>want to investigate more closely a specific area within the image, called a </a:t>
            </a:r>
            <a:r>
              <a:rPr lang="en-US" b="1" dirty="0">
                <a:cs typeface="+mj-cs"/>
              </a:rPr>
              <a:t>Region </a:t>
            </a:r>
            <a:r>
              <a:rPr lang="en-US" b="1" dirty="0" smtClean="0">
                <a:cs typeface="+mj-cs"/>
              </a:rPr>
              <a:t>Of </a:t>
            </a:r>
            <a:r>
              <a:rPr lang="en-US" b="1" dirty="0">
                <a:cs typeface="+mj-cs"/>
              </a:rPr>
              <a:t>Interest (ROI).</a:t>
            </a:r>
            <a:r>
              <a:rPr lang="en-US" dirty="0">
                <a:cs typeface="+mj-cs"/>
              </a:rPr>
              <a:t> The image geometry operations include: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dirty="0" smtClean="0">
                <a:cs typeface="+mj-cs"/>
              </a:rPr>
              <a:t>Crop: </a:t>
            </a:r>
            <a:r>
              <a:rPr lang="en-US" dirty="0">
                <a:cs typeface="+mj-cs"/>
              </a:rPr>
              <a:t>process is the process of selecting a small portion of the image, a </a:t>
            </a:r>
            <a:r>
              <a:rPr lang="en-US" dirty="0" err="1">
                <a:cs typeface="+mj-cs"/>
              </a:rPr>
              <a:t>subimage</a:t>
            </a:r>
            <a:r>
              <a:rPr lang="en-US" dirty="0">
                <a:cs typeface="+mj-cs"/>
              </a:rPr>
              <a:t>, and cutting it away from the rest of the image.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dirty="0" smtClean="0">
                <a:cs typeface="+mj-cs"/>
              </a:rPr>
              <a:t>Zoom: </a:t>
            </a:r>
            <a:r>
              <a:rPr lang="en-US" dirty="0">
                <a:cs typeface="+mj-cs"/>
              </a:rPr>
              <a:t>It</a:t>
            </a:r>
            <a:r>
              <a:rPr lang="en-US" b="1" dirty="0">
                <a:cs typeface="+mj-cs"/>
              </a:rPr>
              <a:t> </a:t>
            </a:r>
            <a:r>
              <a:rPr lang="en-US" dirty="0">
                <a:cs typeface="+mj-cs"/>
              </a:rPr>
              <a:t>process can be done in numerous ways</a:t>
            </a:r>
            <a:r>
              <a:rPr lang="en-US" b="1" dirty="0">
                <a:cs typeface="+mj-cs"/>
              </a:rPr>
              <a:t> </a:t>
            </a:r>
            <a:r>
              <a:rPr lang="en-US" b="1" dirty="0" smtClean="0">
                <a:cs typeface="+mj-cs"/>
              </a:rPr>
              <a:t>(Zero Order Hold, First Order Hold and </a:t>
            </a:r>
            <a:r>
              <a:rPr lang="en-US" b="1" dirty="0">
                <a:cs typeface="+mj-cs"/>
              </a:rPr>
              <a:t>Convolution</a:t>
            </a:r>
            <a:r>
              <a:rPr lang="en-US" b="1" dirty="0" smtClean="0">
                <a:cs typeface="+mj-cs"/>
              </a:rPr>
              <a:t> 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dirty="0" smtClean="0">
                <a:cs typeface="+mj-cs"/>
              </a:rPr>
              <a:t>Enlarge: </a:t>
            </a:r>
            <a:r>
              <a:rPr lang="en-US" dirty="0">
                <a:cs typeface="+mj-cs"/>
              </a:rPr>
              <a:t>We take two adjacent values and linearly interpolate more than one value between them.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b="1" dirty="0" smtClean="0">
                <a:cs typeface="+mj-cs"/>
              </a:rPr>
              <a:t>Shrink:  </a:t>
            </a:r>
            <a:r>
              <a:rPr lang="en-US" dirty="0">
                <a:cs typeface="+mj-cs"/>
              </a:rPr>
              <a:t>Image shrinking is accomplished by taking groups of pixels that are spatially adjacent and mapping the m to one pixel. This can be done in one of </a:t>
            </a:r>
            <a:r>
              <a:rPr lang="en-US" b="1" i="1" dirty="0" smtClean="0">
                <a:cs typeface="+mj-cs"/>
              </a:rPr>
              <a:t>Three Ways:  </a:t>
            </a:r>
            <a:r>
              <a:rPr lang="en-US" b="1" dirty="0" smtClean="0">
                <a:cs typeface="+mj-cs"/>
              </a:rPr>
              <a:t>Averaging, Median and  Decimation </a:t>
            </a:r>
            <a:r>
              <a:rPr lang="en-US" b="1" dirty="0">
                <a:cs typeface="+mj-cs"/>
              </a:rPr>
              <a:t>(</a:t>
            </a:r>
            <a:r>
              <a:rPr lang="ar-IQ" b="1" dirty="0">
                <a:cs typeface="+mj-cs"/>
              </a:rPr>
              <a:t>الاختزال</a:t>
            </a:r>
            <a:r>
              <a:rPr lang="en-US" b="1" dirty="0">
                <a:cs typeface="+mj-cs"/>
              </a:rPr>
              <a:t>).</a:t>
            </a:r>
            <a:endParaRPr lang="en-US" dirty="0">
              <a:cs typeface="+mj-cs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n-US" b="1" dirty="0" smtClean="0">
                <a:cs typeface="+mj-cs"/>
              </a:rPr>
              <a:t>Translate:</a:t>
            </a:r>
            <a:endParaRPr lang="en-US" dirty="0">
              <a:cs typeface="+mj-cs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n-US" b="1" dirty="0">
                <a:cs typeface="+mj-cs"/>
              </a:rPr>
              <a:t>Rotate </a:t>
            </a:r>
            <a:r>
              <a:rPr lang="en-US" b="1" dirty="0" smtClean="0">
                <a:cs typeface="+mj-cs"/>
              </a:rPr>
              <a:t>:</a:t>
            </a:r>
            <a:endParaRPr lang="en-US" dirty="0"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71952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2. Preprocessing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42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3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Zoom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51161"/>
              </p:ext>
            </p:extLst>
          </p:nvPr>
        </p:nvGraphicFramePr>
        <p:xfrm>
          <a:off x="2743200" y="2469642"/>
          <a:ext cx="3657600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38200" y="1143000"/>
            <a:ext cx="7543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1: Enlarge the following sub image using Zero-Order Hold: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479425"/>
              </p:ext>
            </p:extLst>
          </p:nvPr>
        </p:nvGraphicFramePr>
        <p:xfrm>
          <a:off x="3291840" y="1524000"/>
          <a:ext cx="2560320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080"/>
                <a:gridCol w="640080"/>
                <a:gridCol w="640080"/>
                <a:gridCol w="64008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80052"/>
              </p:ext>
            </p:extLst>
          </p:nvPr>
        </p:nvGraphicFramePr>
        <p:xfrm>
          <a:off x="3200400" y="4206621"/>
          <a:ext cx="2743200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62000" y="37338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2: </a:t>
            </a: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Enlarge the following sub image using 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First-Order </a:t>
            </a: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Hold: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9165" y="5029200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506790"/>
              </p:ext>
            </p:extLst>
          </p:nvPr>
        </p:nvGraphicFramePr>
        <p:xfrm>
          <a:off x="3352800" y="5213866"/>
          <a:ext cx="2286000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"/>
                <a:gridCol w="457200"/>
                <a:gridCol w="457200"/>
                <a:gridCol w="457200"/>
                <a:gridCol w="4572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831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345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4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Enlarge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K-Method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143000"/>
            <a:ext cx="7543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is done by defining an enlargement number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then following this process: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Subtract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two adjacent values.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Divide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result by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that result to the smaller value, and keep adding the result from the second step in a running total until all (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-1) intermediate pixel location are filled.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38200" y="3306709"/>
                <a:ext cx="7543800" cy="31702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Example: Enlarge </a:t>
                </a:r>
                <a:r>
                  <a:rPr lang="en-US" sz="1400" dirty="0"/>
                  <a:t>the following image to </a:t>
                </a:r>
                <a:r>
                  <a:rPr lang="en-US" sz="1400" b="1" dirty="0"/>
                  <a:t>four</a:t>
                </a:r>
                <a:r>
                  <a:rPr lang="en-US" sz="1400" dirty="0"/>
                  <a:t> times its original size?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140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</m:e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200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400" dirty="0"/>
              </a:p>
              <a:p>
                <a:r>
                  <a:rPr lang="en-US" sz="1400" b="1" dirty="0"/>
                  <a:t>Ans</a:t>
                </a:r>
                <a:r>
                  <a:rPr lang="en-US" sz="1400" b="1" dirty="0" smtClean="0"/>
                  <a:t>.:  </a:t>
                </a:r>
                <a:r>
                  <a:rPr lang="en-US" sz="1400" dirty="0" smtClean="0"/>
                  <a:t>The </a:t>
                </a:r>
                <a:r>
                  <a:rPr lang="en-US" sz="1400" dirty="0"/>
                  <a:t>size of the result image will be K(N-1)+</a:t>
                </a:r>
                <a:r>
                  <a:rPr lang="en-US" sz="1400" dirty="0" smtClean="0"/>
                  <a:t>1,  Where K=4; So </a:t>
                </a:r>
                <a:r>
                  <a:rPr lang="en-US" sz="1400" dirty="0"/>
                  <a:t>size 2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3 will be</a:t>
                </a:r>
              </a:p>
              <a:p>
                <a:r>
                  <a:rPr lang="en-US" sz="1400" dirty="0"/>
                  <a:t>Row     :   K(N-1)+1 = 4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(2-1)+1= </a:t>
                </a:r>
                <a:r>
                  <a:rPr lang="en-US" sz="1400" dirty="0" smtClean="0"/>
                  <a:t>5                                  Column</a:t>
                </a:r>
                <a:r>
                  <a:rPr lang="en-US" sz="1400" dirty="0"/>
                  <a:t>:   K(N-1)+1 = 4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(3-1)+1= 9 </a:t>
                </a:r>
              </a:p>
              <a:p>
                <a:pPr lvl="0"/>
                <a:r>
                  <a:rPr lang="en-US" sz="1400" dirty="0"/>
                  <a:t>Enlarge to columns</a:t>
                </a:r>
              </a:p>
              <a:p>
                <a:r>
                  <a:rPr lang="en-US" sz="1400" dirty="0"/>
                  <a:t>1:  160- 140=20,  </a:t>
                </a:r>
                <a:r>
                  <a:rPr lang="en-US" sz="1400" dirty="0" smtClean="0"/>
                  <a:t>K </a:t>
                </a:r>
                <a:r>
                  <a:rPr lang="en-US" sz="1400" dirty="0"/>
                  <a:t>= 4 </a:t>
                </a:r>
                <a:r>
                  <a:rPr lang="en-US" sz="1400" dirty="0" smtClean="0"/>
                  <a:t> </a:t>
                </a:r>
                <a:r>
                  <a:rPr lang="en-US" sz="1400" dirty="0"/>
                  <a:t>then 20/4 = 5 ,  </a:t>
                </a:r>
                <a:r>
                  <a:rPr lang="en-US" sz="1400" dirty="0" smtClean="0"/>
                  <a:t>k-1  </a:t>
                </a:r>
                <a:r>
                  <a:rPr lang="en-US" sz="1400" dirty="0"/>
                  <a:t>=  4-1 = 3 </a:t>
                </a:r>
                <a:r>
                  <a:rPr lang="en-US" sz="1400" dirty="0" smtClean="0"/>
                  <a:t>:    </a:t>
                </a:r>
                <a:r>
                  <a:rPr lang="en-US" sz="1400" dirty="0"/>
                  <a:t>140+1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5=145,  140+2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5=150,  140+3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5=155,</a:t>
                </a:r>
              </a:p>
              <a:p>
                <a:r>
                  <a:rPr lang="en-US" sz="1400" dirty="0"/>
                  <a:t>2:  180- 160=20,  </a:t>
                </a:r>
                <a:r>
                  <a:rPr lang="en-US" sz="1400" dirty="0" smtClean="0"/>
                  <a:t>K </a:t>
                </a:r>
                <a:r>
                  <a:rPr lang="en-US" sz="1400" dirty="0"/>
                  <a:t>= 4   then 20/4 = 5 ,   k-1  =  4-1 = 3 </a:t>
                </a:r>
                <a:r>
                  <a:rPr lang="en-US" sz="1400" dirty="0" smtClean="0"/>
                  <a:t>   </a:t>
                </a:r>
                <a:r>
                  <a:rPr lang="en-US" sz="1400" dirty="0"/>
                  <a:t>160+1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5=165,  160+2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5=170,  160+3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5=175,</a:t>
                </a:r>
              </a:p>
              <a:p>
                <a:r>
                  <a:rPr lang="en-US" sz="1400" dirty="0"/>
                  <a:t>3: 180- 160=20,   </a:t>
                </a:r>
                <a:r>
                  <a:rPr lang="en-US" sz="1400" dirty="0" smtClean="0"/>
                  <a:t>K </a:t>
                </a:r>
                <a:r>
                  <a:rPr lang="en-US" sz="1400" dirty="0"/>
                  <a:t>= 4   then 20/4 = 5 ,   k-1  =  4-1 = 3 </a:t>
                </a:r>
                <a:r>
                  <a:rPr lang="en-US" sz="1400" dirty="0" smtClean="0"/>
                  <a:t>   </a:t>
                </a:r>
                <a:r>
                  <a:rPr lang="en-US" sz="1400" dirty="0"/>
                  <a:t>160+1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5=165,  160+2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5=170,  160+3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5=175,</a:t>
                </a:r>
              </a:p>
              <a:p>
                <a:r>
                  <a:rPr lang="en-US" sz="1400" dirty="0"/>
                  <a:t>4: 200- 180=20,   </a:t>
                </a:r>
                <a:r>
                  <a:rPr lang="en-US" sz="1400" dirty="0" smtClean="0"/>
                  <a:t>K </a:t>
                </a:r>
                <a:r>
                  <a:rPr lang="en-US" sz="1400" dirty="0"/>
                  <a:t>= 4   then 20/4 = 5 ,   k-1  =  4-1 = 3 </a:t>
                </a:r>
                <a:r>
                  <a:rPr lang="en-US" sz="1400" dirty="0" smtClean="0"/>
                  <a:t>   </a:t>
                </a:r>
                <a:r>
                  <a:rPr lang="en-US" sz="1400" dirty="0"/>
                  <a:t>180+1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5=185,  180+2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5=190,  180+3</a:t>
                </a:r>
                <a:r>
                  <a:rPr lang="en-US" sz="1400" dirty="0">
                    <a:sym typeface="Symbol"/>
                  </a:rPr>
                  <a:t></a:t>
                </a:r>
                <a:r>
                  <a:rPr lang="en-US" sz="1400" dirty="0"/>
                  <a:t>5=195,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140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145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150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155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</m:e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145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150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155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185</m:t>
                              </m:r>
                            </m:e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150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155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190</m:t>
                              </m:r>
                            </m:e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155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190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195</m:t>
                              </m:r>
                            </m:e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160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165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175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185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190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195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400" i="1">
                                  <a:latin typeface="Cambria Math"/>
                                </a:rPr>
                                <m:t>200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306709"/>
                <a:ext cx="7543800" cy="3170291"/>
              </a:xfrm>
              <a:prstGeom prst="rect">
                <a:avLst/>
              </a:prstGeom>
              <a:blipFill rotWithShape="1">
                <a:blip r:embed="rId3"/>
                <a:stretch>
                  <a:fillRect l="-243" t="-192" r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50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5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Image Shrinking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54673" y="4267200"/>
            <a:ext cx="4114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676400" y="4495800"/>
            <a:ext cx="4114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478824" y="4267200"/>
            <a:ext cx="4114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77811" y="4491942"/>
            <a:ext cx="4114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810000" y="5223301"/>
            <a:ext cx="762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454797" y="5245968"/>
            <a:ext cx="762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029200" y="5223301"/>
            <a:ext cx="762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830580" y="5245968"/>
            <a:ext cx="762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72200" y="5379318"/>
            <a:ext cx="4876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685800" y="1108770"/>
            <a:ext cx="8001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Example: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Apply shrink operators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(average, median, decimation) on sub image (4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below.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Hint: used by mask have size 2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4   6   8   2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2   4   8   6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3   5   7   9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7   9   3   5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Average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(4 + 6 + 2 + 4) / 4 = 16 / 4 = 4,                          (8 + 2 + 8 + 6) / 4 = 24 / 4  = 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(3 + 5 + 7 + 9) / 4 = 24 / 4 = 6,                           (7 + 9 + 3 + 5) / 4 = 26 / 6 =  4.5 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4       6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6      4.5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Median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6              (4+4)/2 = 4         2,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8              (6+8)/2 = 7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9              (5+7)/2 = 6         3,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1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9              (5+7)/2 = </a:t>
            </a:r>
            <a:r>
              <a:rPr lang="en-US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7162800" y="4114800"/>
            <a:ext cx="990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4    7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6    6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85800" y="4807803"/>
            <a:ext cx="670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Decimation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4     6                    8    2                 3   5              7   9                        4     6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2     4                    8    6                 7   9              3   5                        9     5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324600" y="4385967"/>
            <a:ext cx="4876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38200" y="5223301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514600" y="5257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86200" y="5257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29200" y="5257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190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00552"/>
            <a:ext cx="73152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6. Image Algebra 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914400"/>
            <a:ext cx="7467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There are two primary categories of algebraic operations applied to images:</a:t>
            </a: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Arithmetic: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Addition, subtraction, division, and multiplication.</a:t>
            </a:r>
          </a:p>
          <a:p>
            <a:pPr lvl="0"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Logic: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AND, OR, and NOT, it is done on a pixel-by-pixel basis.</a:t>
            </a:r>
          </a:p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Example on Logic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(37)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, (110)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648200" y="2667000"/>
            <a:ext cx="0" cy="89154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914400" y="2332672"/>
            <a:ext cx="73914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(37)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= (00010101)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(37)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= (00010101)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(110)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(01101110)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AND                      (110)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(01101110)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OR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---------------------------------------------                                                             ---------------------------------------------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(4)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=(00000100)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(127)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= (01111111)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800" y="38100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Arithmetic Operations</a:t>
            </a:r>
            <a:endParaRPr lang="en-US" u="sng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/>
              <a:t>Addition</a:t>
            </a:r>
            <a:r>
              <a:rPr lang="en-US" dirty="0"/>
              <a:t> is used to </a:t>
            </a:r>
            <a:r>
              <a:rPr lang="en-US" b="1" dirty="0"/>
              <a:t>combine</a:t>
            </a:r>
            <a:r>
              <a:rPr lang="en-US" dirty="0"/>
              <a:t> the information in two images.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/>
              <a:t>Subtraction</a:t>
            </a:r>
            <a:r>
              <a:rPr lang="en-US" dirty="0"/>
              <a:t> of two images is often used to </a:t>
            </a:r>
            <a:r>
              <a:rPr lang="en-US" b="1" dirty="0"/>
              <a:t>detect </a:t>
            </a:r>
            <a:r>
              <a:rPr lang="en-US" b="1" dirty="0" smtClean="0"/>
              <a:t>motion.</a:t>
            </a: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/>
              <a:t>Multiplication</a:t>
            </a:r>
            <a:r>
              <a:rPr lang="en-US" dirty="0"/>
              <a:t> and </a:t>
            </a:r>
            <a:r>
              <a:rPr lang="en-US" b="1" dirty="0"/>
              <a:t>Division</a:t>
            </a:r>
            <a:r>
              <a:rPr lang="en-US" dirty="0"/>
              <a:t> are used </a:t>
            </a:r>
            <a:r>
              <a:rPr lang="en-US" b="1" dirty="0"/>
              <a:t>to adjust the brightness of an image</a:t>
            </a:r>
            <a:r>
              <a:rPr lang="en-US" dirty="0"/>
              <a:t>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04127" y="4953000"/>
            <a:ext cx="1913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Logical operations</a:t>
            </a:r>
            <a:endParaRPr lang="en-US" u="sng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075369"/>
              </p:ext>
            </p:extLst>
          </p:nvPr>
        </p:nvGraphicFramePr>
        <p:xfrm>
          <a:off x="2712085" y="5105400"/>
          <a:ext cx="5136515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8495"/>
                <a:gridCol w="396240"/>
                <a:gridCol w="308610"/>
                <a:gridCol w="308610"/>
                <a:gridCol w="308610"/>
                <a:gridCol w="308610"/>
                <a:gridCol w="313055"/>
                <a:gridCol w="308610"/>
                <a:gridCol w="308610"/>
                <a:gridCol w="308610"/>
                <a:gridCol w="308610"/>
                <a:gridCol w="374015"/>
                <a:gridCol w="308610"/>
                <a:gridCol w="308610"/>
                <a:gridCol w="30861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Xor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Input1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Input 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6810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5400" y="400552"/>
            <a:ext cx="66294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7. Image Quantization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028343"/>
            <a:ext cx="7467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Image quantization is the process of reducing the image data by removing some of the detail information by mapping group of data points to a single point. This can be done by: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Gray_Level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reduction (reduce pixel values themselves I(r, c).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2. Spatial reduction (reduce the spatial coordinate (r, c).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simplest method of gray-level reduction is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Thresholding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We select a threshold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gray_level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set everything above that value equal to “1” and everything below the threshold equal to “0”. This effectively turns a gray level image into a binary (two level) image and is often used as a preprocessing step in the extraction of object features, such as shape, area, or perimeter.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3962400"/>
            <a:ext cx="75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By using image quantization, reduce the 8-bits information (50, 100, 40) with masking 32 possible values?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50 =  00110010,     100 = 01100100,   40 = 00101000,  32 = 00011111 to become 11111000</a:t>
            </a:r>
          </a:p>
          <a:p>
            <a:pPr algn="just"/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Anding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with shift left by 3 digit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50 = 00110010,     100 = 01100100,   40 = 00101000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32 = 11111000,       32 = 11111000,   32 = 11111000      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Anding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-----------------       --------------------    --------------------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06 = 00110000,      12 = 01100000,    05 = 00101000       result shift right by 3 digits.</a:t>
            </a:r>
          </a:p>
        </p:txBody>
      </p:sp>
    </p:spTree>
    <p:extLst>
      <p:ext uri="{BB962C8B-B14F-4D97-AF65-F5344CB8AC3E}">
        <p14:creationId xmlns:p14="http://schemas.microsoft.com/office/powerpoint/2010/main" val="879379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7416</TotalTime>
  <Words>1469</Words>
  <Application>Microsoft Office PowerPoint</Application>
  <PresentationFormat>On-screen Show (4:3)</PresentationFormat>
  <Paragraphs>298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System A</dc:creator>
  <cp:lastModifiedBy>System A</cp:lastModifiedBy>
  <cp:revision>513</cp:revision>
  <cp:lastPrinted>2015-04-26T19:07:11Z</cp:lastPrinted>
  <dcterms:created xsi:type="dcterms:W3CDTF">2014-03-29T18:50:38Z</dcterms:created>
  <dcterms:modified xsi:type="dcterms:W3CDTF">2018-08-11T05:07:32Z</dcterms:modified>
</cp:coreProperties>
</file>