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86" r:id="rId3"/>
    <p:sldId id="257" r:id="rId4"/>
    <p:sldId id="298" r:id="rId5"/>
    <p:sldId id="299" r:id="rId6"/>
    <p:sldId id="300" r:id="rId7"/>
    <p:sldId id="301" r:id="rId8"/>
    <p:sldId id="339" r:id="rId9"/>
    <p:sldId id="327" r:id="rId10"/>
    <p:sldId id="338" r:id="rId11"/>
    <p:sldId id="340" r:id="rId12"/>
    <p:sldId id="331" r:id="rId13"/>
    <p:sldId id="330" r:id="rId14"/>
    <p:sldId id="341" r:id="rId15"/>
    <p:sldId id="274" r:id="rId1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34" y="235"/>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5B18D42F-21A4-4433-9912-E14ECACD6317}" type="datetimeFigureOut">
              <a:rPr lang="en-US" smtClean="0"/>
              <a:pPr/>
              <a:t>2018-08-04</a:t>
            </a:fld>
            <a:endParaRPr lang="en-US" dirty="0"/>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75BD5F67-87C2-4B47-8CBD-767BDA599E09}" type="slidenum">
              <a:rPr lang="en-US" smtClean="0"/>
              <a:pPr/>
              <a:t>‹#›</a:t>
            </a:fld>
            <a:endParaRPr lang="en-US" dirty="0"/>
          </a:p>
        </p:txBody>
      </p:sp>
    </p:spTree>
    <p:extLst>
      <p:ext uri="{BB962C8B-B14F-4D97-AF65-F5344CB8AC3E}">
        <p14:creationId xmlns:p14="http://schemas.microsoft.com/office/powerpoint/2010/main" val="1391370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47473537-B75C-4AB3-90C9-5097F1227E92}" type="datetimeFigureOut">
              <a:rPr lang="en-US" smtClean="0"/>
              <a:pPr/>
              <a:t>2018-08-04</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0B72D53D-42D6-4F05-9CD2-F692A6C3A643}" type="slidenum">
              <a:rPr lang="en-US" smtClean="0"/>
              <a:pPr/>
              <a:t>‹#›</a:t>
            </a:fld>
            <a:endParaRPr lang="en-US" dirty="0"/>
          </a:p>
        </p:txBody>
      </p:sp>
    </p:spTree>
    <p:extLst>
      <p:ext uri="{BB962C8B-B14F-4D97-AF65-F5344CB8AC3E}">
        <p14:creationId xmlns:p14="http://schemas.microsoft.com/office/powerpoint/2010/main" val="90691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72D53D-42D6-4F05-9CD2-F692A6C3A643}" type="slidenum">
              <a:rPr lang="en-US" smtClean="0"/>
              <a:pPr/>
              <a:t>2</a:t>
            </a:fld>
            <a:endParaRPr lang="en-US"/>
          </a:p>
        </p:txBody>
      </p:sp>
    </p:spTree>
    <p:extLst>
      <p:ext uri="{BB962C8B-B14F-4D97-AF65-F5344CB8AC3E}">
        <p14:creationId xmlns:p14="http://schemas.microsoft.com/office/powerpoint/2010/main" val="85066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72D53D-42D6-4F05-9CD2-F692A6C3A643}" type="slidenum">
              <a:rPr lang="en-US" smtClean="0"/>
              <a:pPr/>
              <a:t>8</a:t>
            </a:fld>
            <a:endParaRPr lang="en-US" dirty="0"/>
          </a:p>
        </p:txBody>
      </p:sp>
    </p:spTree>
    <p:extLst>
      <p:ext uri="{BB962C8B-B14F-4D97-AF65-F5344CB8AC3E}">
        <p14:creationId xmlns:p14="http://schemas.microsoft.com/office/powerpoint/2010/main" val="1416830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6813A9-8152-4AFB-83A4-72CBDA908DC6}" type="datetime1">
              <a:rPr lang="en-US" smtClean="0"/>
              <a:pPr/>
              <a:t>2018-08-04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2183340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2EB64B-9E56-418D-A94F-8510EFCE6393}" type="datetime1">
              <a:rPr lang="en-US" smtClean="0"/>
              <a:pPr/>
              <a:t>2018-08-04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93874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BA7621-5902-47D8-9039-23C793FDDE2B}" type="datetime1">
              <a:rPr lang="en-US" smtClean="0"/>
              <a:pPr/>
              <a:t>2018-08-04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35598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0DF885-6C4F-4880-AB5E-33AF98D61FD8}" type="datetime1">
              <a:rPr lang="en-US" smtClean="0"/>
              <a:pPr/>
              <a:t>2018-08-04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42399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89542A-F286-466A-8494-AD9620EEEE30}" type="datetime1">
              <a:rPr lang="en-US" smtClean="0"/>
              <a:pPr/>
              <a:t>2018-08-04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602487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FFB81D-F0D6-4016-9872-1E3016296279}" type="datetime1">
              <a:rPr lang="en-US" smtClean="0"/>
              <a:pPr/>
              <a:t>2018-08-04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64304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BC2CC8-03FB-46AE-8DD1-E1BEA217882A}" type="datetime1">
              <a:rPr lang="en-US" smtClean="0"/>
              <a:pPr/>
              <a:t>2018-08-04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74014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28B3B7-F77A-4E04-9252-04A4925B2195}" type="datetime1">
              <a:rPr lang="en-US" smtClean="0"/>
              <a:pPr/>
              <a:t>2018-08-04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905194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B96968-A45E-4AD0-B4CE-F8DF736BACF0}" type="datetime1">
              <a:rPr lang="en-US" smtClean="0"/>
              <a:pPr/>
              <a:t>2018-08-04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982763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6AADA9-86A6-451F-98F6-48FA465CAC6F}" type="datetime1">
              <a:rPr lang="en-US" smtClean="0"/>
              <a:pPr/>
              <a:t>2018-08-04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223857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4087F6-ACB2-4A3C-89BE-9A51833876C3}" type="datetime1">
              <a:rPr lang="en-US" smtClean="0"/>
              <a:pPr/>
              <a:t>2018-08-04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255088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51EEC7-421E-403C-B1C5-1455D3C8FDFB}" type="datetime1">
              <a:rPr lang="en-US" smtClean="0"/>
              <a:pPr/>
              <a:t>2018-08-04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2475868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Digital_image" TargetMode="External"/><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hyperlink" Target="http://en.wikipedia.org/wiki/Thresholding_%28image_processing%29" TargetMode="External"/><Relationship Id="rId4" Type="http://schemas.openxmlformats.org/officeDocument/2006/relationships/hyperlink" Target="http://en.wikipedia.org/wiki/Segmentation_%28image_processing%29"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Color" TargetMode="External"/><Relationship Id="rId2" Type="http://schemas.openxmlformats.org/officeDocument/2006/relationships/hyperlink" Target="http://en.wikipedia.org/wiki/Digital_image" TargetMode="External"/><Relationship Id="rId1" Type="http://schemas.openxmlformats.org/officeDocument/2006/relationships/slideLayout" Target="../slideLayouts/slideLayout7.xml"/><Relationship Id="rId6" Type="http://schemas.openxmlformats.org/officeDocument/2006/relationships/hyperlink" Target="http://en.wikipedia.org/wiki/Raster_graphics" TargetMode="External"/><Relationship Id="rId5" Type="http://schemas.openxmlformats.org/officeDocument/2006/relationships/hyperlink" Target="http://en.wikipedia.org/wiki/RGB" TargetMode="External"/><Relationship Id="rId4" Type="http://schemas.openxmlformats.org/officeDocument/2006/relationships/hyperlink" Target="http://en.wikipedia.org/wiki/Pixel"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0.emf"/><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05001" y="685800"/>
            <a:ext cx="5710236" cy="651604"/>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defTabSz="966573" fontAlgn="auto">
              <a:spcBef>
                <a:spcPts val="0"/>
              </a:spcBef>
              <a:spcAft>
                <a:spcPts val="0"/>
              </a:spcAft>
              <a:buClr>
                <a:schemeClr val="bg1"/>
              </a:buClr>
              <a:buSzPct val="100000"/>
              <a:defRPr/>
            </a:pPr>
            <a:r>
              <a:rPr lang="en-US" b="1" dirty="0" smtClean="0">
                <a:solidFill>
                  <a:srgbClr val="002060"/>
                </a:solidFill>
              </a:rPr>
              <a:t>College          </a:t>
            </a:r>
            <a:r>
              <a:rPr lang="en-US" b="1" dirty="0">
                <a:solidFill>
                  <a:srgbClr val="002060"/>
                </a:solidFill>
              </a:rPr>
              <a:t>:</a:t>
            </a:r>
            <a:r>
              <a:rPr lang="en-US" b="1" dirty="0">
                <a:solidFill>
                  <a:srgbClr val="FF0000"/>
                </a:solidFill>
              </a:rPr>
              <a:t> </a:t>
            </a:r>
            <a:r>
              <a:rPr lang="en-US" b="1" dirty="0" smtClean="0">
                <a:solidFill>
                  <a:srgbClr val="FF0000"/>
                </a:solidFill>
              </a:rPr>
              <a:t>Mansour University</a:t>
            </a:r>
            <a:endParaRPr lang="en-US" b="1" dirty="0">
              <a:solidFill>
                <a:srgbClr val="FF0000"/>
              </a:solidFill>
            </a:endParaRPr>
          </a:p>
          <a:p>
            <a:pPr defTabSz="966573" fontAlgn="auto">
              <a:spcBef>
                <a:spcPts val="0"/>
              </a:spcBef>
              <a:spcAft>
                <a:spcPts val="0"/>
              </a:spcAft>
              <a:buClr>
                <a:schemeClr val="bg1"/>
              </a:buClr>
              <a:buSzPct val="100000"/>
              <a:defRPr/>
            </a:pPr>
            <a:r>
              <a:rPr lang="en-US" b="1" dirty="0">
                <a:solidFill>
                  <a:srgbClr val="002060"/>
                </a:solidFill>
              </a:rPr>
              <a:t>Department :</a:t>
            </a:r>
            <a:r>
              <a:rPr lang="en-US" b="1" dirty="0">
                <a:solidFill>
                  <a:schemeClr val="accent6">
                    <a:lumMod val="75000"/>
                  </a:schemeClr>
                </a:solidFill>
              </a:rPr>
              <a:t> </a:t>
            </a:r>
            <a:r>
              <a:rPr lang="en-US" b="1" dirty="0" smtClean="0">
                <a:solidFill>
                  <a:srgbClr val="FF0000"/>
                </a:solidFill>
              </a:rPr>
              <a:t>Computer </a:t>
            </a:r>
            <a:r>
              <a:rPr lang="en-US" b="1" dirty="0" smtClean="0">
                <a:solidFill>
                  <a:srgbClr val="FF0000"/>
                </a:solidFill>
                <a:ea typeface="Segoe UI" pitchFamily="34" charset="0"/>
                <a:cs typeface="Segoe UI" pitchFamily="34" charset="0"/>
              </a:rPr>
              <a:t> Science and information System</a:t>
            </a:r>
            <a:endParaRPr lang="en-US" b="1" dirty="0">
              <a:solidFill>
                <a:srgbClr val="FF0000"/>
              </a:solidFill>
              <a:ea typeface="Segoe UI" pitchFamily="34" charset="0"/>
              <a:cs typeface="Segoe UI" pitchFamily="34" charset="0"/>
            </a:endParaRPr>
          </a:p>
        </p:txBody>
      </p:sp>
      <p:sp>
        <p:nvSpPr>
          <p:cNvPr id="7" name="Rectangle 6"/>
          <p:cNvSpPr/>
          <p:nvPr/>
        </p:nvSpPr>
        <p:spPr>
          <a:xfrm>
            <a:off x="762000" y="3378875"/>
            <a:ext cx="7543800" cy="2031325"/>
          </a:xfrm>
          <a:prstGeom prst="rect">
            <a:avLst/>
          </a:prstGeom>
        </p:spPr>
        <p:txBody>
          <a:bodyPr wrap="square">
            <a:spAutoFit/>
          </a:bodyPr>
          <a:lstStyle/>
          <a:p>
            <a:pPr algn="ct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a:p>
            <a:pPr algn="ct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Prepared by </a:t>
            </a:r>
            <a:endParaRPr lang="ar-IQ"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a:p>
            <a:pPr lvl="0"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 Dr. </a:t>
            </a:r>
            <a:r>
              <a:rPr lang="en-US" sz="2800" b="1" dirty="0" err="1" smtClean="0">
                <a:solidFill>
                  <a:schemeClr val="tx2">
                    <a:lumMod val="50000"/>
                  </a:schemeClr>
                </a:solidFill>
                <a:latin typeface="Arial Black" pitchFamily="34" charset="0"/>
              </a:rPr>
              <a:t>Adil</a:t>
            </a:r>
            <a:r>
              <a:rPr lang="en-US" sz="2800" b="1" dirty="0" smtClean="0">
                <a:solidFill>
                  <a:schemeClr val="tx2">
                    <a:lumMod val="50000"/>
                  </a:schemeClr>
                </a:solidFill>
                <a:latin typeface="Arial Black" pitchFamily="34" charset="0"/>
              </a:rPr>
              <a:t> </a:t>
            </a:r>
            <a:r>
              <a:rPr lang="en-US" sz="2800" b="1" dirty="0" err="1" smtClean="0">
                <a:solidFill>
                  <a:schemeClr val="tx2">
                    <a:lumMod val="50000"/>
                  </a:schemeClr>
                </a:solidFill>
                <a:latin typeface="Arial Black" pitchFamily="34" charset="0"/>
              </a:rPr>
              <a:t>Abbas</a:t>
            </a:r>
            <a:r>
              <a:rPr lang="en-US" sz="2800" b="1" dirty="0" smtClean="0">
                <a:solidFill>
                  <a:schemeClr val="tx2">
                    <a:lumMod val="50000"/>
                  </a:schemeClr>
                </a:solidFill>
                <a:latin typeface="Arial Black" pitchFamily="34" charset="0"/>
              </a:rPr>
              <a:t> </a:t>
            </a:r>
            <a:r>
              <a:rPr lang="en-US" sz="2800" b="1" dirty="0" err="1" smtClean="0">
                <a:solidFill>
                  <a:schemeClr val="tx2">
                    <a:lumMod val="50000"/>
                  </a:schemeClr>
                </a:solidFill>
                <a:latin typeface="Arial Black" pitchFamily="34" charset="0"/>
              </a:rPr>
              <a:t>Majeed</a:t>
            </a:r>
            <a:r>
              <a:rPr lang="en-US" sz="2800" b="1" i="1" dirty="0" smtClean="0"/>
              <a:t> </a:t>
            </a:r>
          </a:p>
          <a:p>
            <a:pPr lvl="0" algn="ctr"/>
            <a:r>
              <a:rPr lang="en-US" sz="2800" b="1" i="1" dirty="0" smtClean="0"/>
              <a:t>2018-2019</a:t>
            </a:r>
            <a:endParaRPr lang="en-US" sz="2800" dirty="0"/>
          </a:p>
          <a:p>
            <a:pPr algn="ctr">
              <a:spcBef>
                <a:spcPct val="0"/>
              </a:spcBef>
              <a:defRPr/>
            </a:pPr>
            <a:endParaRPr lang="en-GB" b="1" dirty="0">
              <a:solidFill>
                <a:srgbClr val="0000FF"/>
              </a:solidFill>
              <a:latin typeface="Arial Black" pitchFamily="34" charset="0"/>
            </a:endParaRPr>
          </a:p>
        </p:txBody>
      </p:sp>
      <p:sp>
        <p:nvSpPr>
          <p:cNvPr id="8" name="Rectangle 7"/>
          <p:cNvSpPr/>
          <p:nvPr/>
        </p:nvSpPr>
        <p:spPr>
          <a:xfrm>
            <a:off x="1295400" y="1752600"/>
            <a:ext cx="6319837" cy="1569660"/>
          </a:xfrm>
          <a:prstGeom prst="rect">
            <a:avLst/>
          </a:prstGeom>
        </p:spPr>
        <p:txBody>
          <a:bodyPr wrap="square">
            <a:spAutoFit/>
          </a:bodyPr>
          <a:lstStyle/>
          <a:p>
            <a:pPr algn="ctr"/>
            <a:r>
              <a:rPr lang="en-US" sz="3200" b="1" dirty="0" smtClean="0">
                <a:solidFill>
                  <a:srgbClr val="002060"/>
                </a:solidFill>
              </a:rPr>
              <a:t>Digital Image Processing</a:t>
            </a:r>
          </a:p>
          <a:p>
            <a:pPr algn="ctr"/>
            <a:r>
              <a:rPr lang="en-US" sz="3200" b="1" dirty="0" smtClean="0">
                <a:solidFill>
                  <a:srgbClr val="002060"/>
                </a:solidFill>
              </a:rPr>
              <a:t>Introduction To DIP</a:t>
            </a:r>
          </a:p>
          <a:p>
            <a:pPr algn="ctr"/>
            <a:r>
              <a:rPr lang="en-US" sz="3200" b="1" dirty="0" smtClean="0">
                <a:solidFill>
                  <a:srgbClr val="C00000"/>
                </a:solidFill>
              </a:rPr>
              <a:t>Chapter One</a:t>
            </a:r>
          </a:p>
        </p:txBody>
      </p:sp>
      <p:sp>
        <p:nvSpPr>
          <p:cNvPr id="2" name="Slide Number Placeholder 1"/>
          <p:cNvSpPr>
            <a:spLocks noGrp="1"/>
          </p:cNvSpPr>
          <p:nvPr>
            <p:ph type="sldNum" sz="quarter" idx="12"/>
          </p:nvPr>
        </p:nvSpPr>
        <p:spPr/>
        <p:txBody>
          <a:bodyPr/>
          <a:lstStyle/>
          <a:p>
            <a:fld id="{9A932E13-C601-4971-A64E-DE3064478442}" type="slidenum">
              <a:rPr lang="en-US" smtClean="0"/>
              <a:pPr/>
              <a:t>1</a:t>
            </a:fld>
            <a:endParaRPr lang="en-US"/>
          </a:p>
        </p:txBody>
      </p:sp>
    </p:spTree>
    <p:extLst>
      <p:ext uri="{BB962C8B-B14F-4D97-AF65-F5344CB8AC3E}">
        <p14:creationId xmlns:p14="http://schemas.microsoft.com/office/powerpoint/2010/main" val="33885324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10</a:t>
            </a:fld>
            <a:endParaRPr lang="en-US" dirty="0"/>
          </a:p>
        </p:txBody>
      </p:sp>
      <p:sp>
        <p:nvSpPr>
          <p:cNvPr id="6" name="Rectangle 5"/>
          <p:cNvSpPr/>
          <p:nvPr/>
        </p:nvSpPr>
        <p:spPr>
          <a:xfrm>
            <a:off x="1295400" y="400552"/>
            <a:ext cx="66294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7. Types of Digital Images</a:t>
            </a:r>
            <a:endParaRPr lang="en-US" sz="3200" dirty="0" smtClean="0">
              <a:solidFill>
                <a:srgbClr val="FF0000"/>
              </a:solidFill>
            </a:endParaRPr>
          </a:p>
        </p:txBody>
      </p:sp>
      <p:sp>
        <p:nvSpPr>
          <p:cNvPr id="3" name="Rectangle 2"/>
          <p:cNvSpPr/>
          <p:nvPr/>
        </p:nvSpPr>
        <p:spPr>
          <a:xfrm>
            <a:off x="685800" y="914400"/>
            <a:ext cx="7772400" cy="5632311"/>
          </a:xfrm>
          <a:prstGeom prst="rect">
            <a:avLst/>
          </a:prstGeom>
        </p:spPr>
        <p:txBody>
          <a:bodyPr wrap="square">
            <a:spAutoFit/>
          </a:bodyPr>
          <a:lstStyle/>
          <a:p>
            <a:pPr algn="just"/>
            <a:r>
              <a:rPr lang="en-US" b="1" dirty="0">
                <a:latin typeface="Times New Roman" pitchFamily="18" charset="0"/>
                <a:cs typeface="Times New Roman" pitchFamily="18" charset="0"/>
              </a:rPr>
              <a:t>There are consisting of four types below: </a:t>
            </a:r>
            <a:endParaRPr lang="en-US" dirty="0">
              <a:latin typeface="Times New Roman" pitchFamily="18" charset="0"/>
              <a:cs typeface="Times New Roman" pitchFamily="18" charset="0"/>
            </a:endParaRPr>
          </a:p>
          <a:p>
            <a:pPr marL="342900" lvl="0" indent="-342900" algn="just">
              <a:buFont typeface="+mj-lt"/>
              <a:buAutoNum type="arabicPeriod"/>
            </a:pPr>
            <a:r>
              <a:rPr lang="en-US" b="1" dirty="0">
                <a:latin typeface="Times New Roman" pitchFamily="18" charset="0"/>
                <a:cs typeface="Times New Roman" pitchFamily="18" charset="0"/>
              </a:rPr>
              <a:t>Binary image.</a:t>
            </a:r>
            <a:endParaRPr lang="en-US" dirty="0">
              <a:latin typeface="Times New Roman" pitchFamily="18" charset="0"/>
              <a:cs typeface="Times New Roman" pitchFamily="18" charset="0"/>
            </a:endParaRPr>
          </a:p>
          <a:p>
            <a:pPr marL="342900" lvl="0" indent="-342900" algn="just">
              <a:buFont typeface="+mj-lt"/>
              <a:buAutoNum type="arabicPeriod"/>
            </a:pPr>
            <a:r>
              <a:rPr lang="en-US" b="1" dirty="0">
                <a:latin typeface="Times New Roman" pitchFamily="18" charset="0"/>
                <a:cs typeface="Times New Roman" pitchFamily="18" charset="0"/>
              </a:rPr>
              <a:t>Gray scale image</a:t>
            </a:r>
            <a:endParaRPr lang="en-US" dirty="0">
              <a:latin typeface="Times New Roman" pitchFamily="18" charset="0"/>
              <a:cs typeface="Times New Roman" pitchFamily="18" charset="0"/>
            </a:endParaRPr>
          </a:p>
          <a:p>
            <a:pPr marL="342900" lvl="0" indent="-342900" algn="just">
              <a:buFont typeface="+mj-lt"/>
              <a:buAutoNum type="arabicPeriod"/>
            </a:pPr>
            <a:r>
              <a:rPr lang="en-US" b="1" dirty="0">
                <a:latin typeface="Times New Roman" pitchFamily="18" charset="0"/>
                <a:cs typeface="Times New Roman" pitchFamily="18" charset="0"/>
              </a:rPr>
              <a:t>Color image</a:t>
            </a:r>
            <a:endParaRPr lang="en-US" dirty="0">
              <a:latin typeface="Times New Roman" pitchFamily="18" charset="0"/>
              <a:cs typeface="Times New Roman" pitchFamily="18" charset="0"/>
            </a:endParaRPr>
          </a:p>
          <a:p>
            <a:pPr marL="342900" lvl="0" indent="-342900" algn="just">
              <a:buFont typeface="+mj-lt"/>
              <a:buAutoNum type="arabicPeriod"/>
            </a:pPr>
            <a:r>
              <a:rPr lang="en-US" b="1" dirty="0">
                <a:latin typeface="Times New Roman" pitchFamily="18" charset="0"/>
                <a:cs typeface="Times New Roman" pitchFamily="18" charset="0"/>
              </a:rPr>
              <a:t>Multispectral image</a:t>
            </a:r>
            <a:endParaRPr lang="en-US" dirty="0">
              <a:latin typeface="Times New Roman" pitchFamily="18" charset="0"/>
              <a:cs typeface="Times New Roman" pitchFamily="18" charset="0"/>
            </a:endParaRPr>
          </a:p>
          <a:p>
            <a:pPr marL="285750" lvl="0" indent="-285750" algn="just">
              <a:buFont typeface="Arial" pitchFamily="34" charset="0"/>
              <a:buChar char="•"/>
            </a:pPr>
            <a:r>
              <a:rPr lang="en-US" b="1" dirty="0">
                <a:latin typeface="Times New Roman" pitchFamily="18" charset="0"/>
                <a:cs typeface="Times New Roman" pitchFamily="18" charset="0"/>
              </a:rPr>
              <a:t>Binary image</a:t>
            </a:r>
            <a:r>
              <a:rPr lang="en-US" dirty="0">
                <a:latin typeface="Times New Roman" pitchFamily="18" charset="0"/>
                <a:cs typeface="Times New Roman" pitchFamily="18" charset="0"/>
              </a:rPr>
              <a:t>: A </a:t>
            </a:r>
            <a:r>
              <a:rPr lang="en-US" b="1" dirty="0">
                <a:latin typeface="Times New Roman" pitchFamily="18" charset="0"/>
                <a:cs typeface="Times New Roman" pitchFamily="18" charset="0"/>
              </a:rPr>
              <a:t>binary image</a:t>
            </a:r>
            <a:r>
              <a:rPr lang="en-US" dirty="0">
                <a:latin typeface="Times New Roman" pitchFamily="18" charset="0"/>
                <a:cs typeface="Times New Roman" pitchFamily="18" charset="0"/>
              </a:rPr>
              <a:t> is a </a:t>
            </a:r>
            <a:r>
              <a:rPr lang="en-US" b="1" u="sng" dirty="0">
                <a:latin typeface="Times New Roman" pitchFamily="18" charset="0"/>
                <a:cs typeface="Times New Roman" pitchFamily="18" charset="0"/>
                <a:hlinkClick r:id="rId3" tooltip="Digital image"/>
              </a:rPr>
              <a:t>digital image</a:t>
            </a:r>
            <a:r>
              <a:rPr lang="en-US" dirty="0">
                <a:latin typeface="Times New Roman" pitchFamily="18" charset="0"/>
                <a:cs typeface="Times New Roman" pitchFamily="18" charset="0"/>
              </a:rPr>
              <a:t> that has only two possible values for each </a:t>
            </a:r>
            <a:r>
              <a:rPr lang="en-US" b="1" dirty="0">
                <a:latin typeface="Times New Roman" pitchFamily="18" charset="0"/>
                <a:cs typeface="Times New Roman" pitchFamily="18" charset="0"/>
              </a:rPr>
              <a:t>pixel</a:t>
            </a:r>
            <a:r>
              <a:rPr lang="en-US" dirty="0">
                <a:latin typeface="Times New Roman" pitchFamily="18" charset="0"/>
                <a:cs typeface="Times New Roman" pitchFamily="18" charset="0"/>
              </a:rPr>
              <a:t>. Typically the two colors used for a binary image are black and white though any two colors can be used. The color used for the object(s) in the image is the foreground color while the rest of the image is the background color. Binary images are also called </a:t>
            </a:r>
            <a:r>
              <a:rPr lang="en-US" i="1" dirty="0">
                <a:latin typeface="Times New Roman" pitchFamily="18" charset="0"/>
                <a:cs typeface="Times New Roman" pitchFamily="18" charset="0"/>
              </a:rPr>
              <a:t>bi-level</a:t>
            </a:r>
            <a:r>
              <a:rPr lang="en-US" dirty="0">
                <a:latin typeface="Times New Roman" pitchFamily="18" charset="0"/>
                <a:cs typeface="Times New Roman" pitchFamily="18" charset="0"/>
              </a:rPr>
              <a:t> or </a:t>
            </a:r>
            <a:r>
              <a:rPr lang="en-US" i="1" dirty="0">
                <a:latin typeface="Times New Roman" pitchFamily="18" charset="0"/>
                <a:cs typeface="Times New Roman" pitchFamily="18" charset="0"/>
              </a:rPr>
              <a:t>two-level</a:t>
            </a:r>
            <a:r>
              <a:rPr lang="en-US" dirty="0">
                <a:latin typeface="Times New Roman" pitchFamily="18" charset="0"/>
                <a:cs typeface="Times New Roman" pitchFamily="18" charset="0"/>
              </a:rPr>
              <a:t>. This means that each pixel is stored as a single bit—i.e., a 0 or 1.</a:t>
            </a:r>
          </a:p>
          <a:p>
            <a:pPr algn="just"/>
            <a:r>
              <a:rPr lang="en-US" b="1" dirty="0">
                <a:latin typeface="Times New Roman" pitchFamily="18" charset="0"/>
                <a:cs typeface="Times New Roman" pitchFamily="18" charset="0"/>
              </a:rPr>
              <a:t>Ex.</a:t>
            </a:r>
            <a:r>
              <a:rPr lang="en-US" dirty="0">
                <a:latin typeface="Times New Roman" pitchFamily="18" charset="0"/>
                <a:cs typeface="Times New Roman" pitchFamily="18" charset="0"/>
              </a:rPr>
              <a:t>:</a:t>
            </a:r>
            <a:r>
              <a:rPr lang="en-US" b="1" dirty="0">
                <a:latin typeface="Times New Roman" pitchFamily="18" charset="0"/>
                <a:cs typeface="Times New Roman" pitchFamily="18" charset="0"/>
              </a:rPr>
              <a:t> </a:t>
            </a:r>
            <a:r>
              <a:rPr lang="en-US" b="1" u="sng" dirty="0">
                <a:latin typeface="Times New Roman" pitchFamily="18" charset="0"/>
                <a:cs typeface="Times New Roman" pitchFamily="18" charset="0"/>
                <a:hlinkClick r:id="rId4" tooltip="Segmentation (image processing)"/>
              </a:rPr>
              <a:t>segmentation</a:t>
            </a:r>
            <a:r>
              <a:rPr lang="en-US" b="1" dirty="0">
                <a:latin typeface="Times New Roman" pitchFamily="18" charset="0"/>
                <a:cs typeface="Times New Roman" pitchFamily="18" charset="0"/>
              </a:rPr>
              <a:t>, </a:t>
            </a:r>
            <a:r>
              <a:rPr lang="en-US" b="1" u="sng" dirty="0" err="1">
                <a:latin typeface="Times New Roman" pitchFamily="18" charset="0"/>
                <a:cs typeface="Times New Roman" pitchFamily="18" charset="0"/>
                <a:hlinkClick r:id="rId5" tooltip="Thresholding (image processing)"/>
              </a:rPr>
              <a:t>thresholding</a:t>
            </a:r>
            <a:r>
              <a:rPr lang="en-US" b="1" dirty="0">
                <a:latin typeface="Times New Roman" pitchFamily="18" charset="0"/>
                <a:cs typeface="Times New Roman" pitchFamily="18" charset="0"/>
              </a:rPr>
              <a:t>,</a:t>
            </a:r>
            <a:r>
              <a:rPr lang="en-US" dirty="0">
                <a:latin typeface="Times New Roman" pitchFamily="18" charset="0"/>
                <a:cs typeface="Times New Roman" pitchFamily="18" charset="0"/>
              </a:rPr>
              <a:t> </a:t>
            </a:r>
            <a:r>
              <a:rPr lang="en-US" b="1" u="sng" dirty="0">
                <a:latin typeface="Times New Roman" pitchFamily="18" charset="0"/>
                <a:cs typeface="Times New Roman" pitchFamily="18" charset="0"/>
              </a:rPr>
              <a:t>OCR</a:t>
            </a:r>
            <a:r>
              <a:rPr lang="en-US" dirty="0">
                <a:latin typeface="Times New Roman" pitchFamily="18" charset="0"/>
                <a:cs typeface="Times New Roman" pitchFamily="18" charset="0"/>
              </a:rPr>
              <a:t> (Optical Character Recognition)</a:t>
            </a:r>
          </a:p>
          <a:p>
            <a:pPr marL="285750" lvl="0" indent="-285750" algn="just">
              <a:buFont typeface="Arial" pitchFamily="34" charset="0"/>
              <a:buChar char="•"/>
            </a:pPr>
            <a:r>
              <a:rPr lang="en-US" b="1" dirty="0">
                <a:latin typeface="Times New Roman" pitchFamily="18" charset="0"/>
                <a:cs typeface="Times New Roman" pitchFamily="18" charset="0"/>
              </a:rPr>
              <a:t>Gray scale image</a:t>
            </a:r>
            <a:r>
              <a:rPr lang="en-US" dirty="0">
                <a:latin typeface="Times New Roman" pitchFamily="18" charset="0"/>
                <a:cs typeface="Times New Roman" pitchFamily="18" charset="0"/>
              </a:rPr>
              <a:t>: Gray scale is a </a:t>
            </a:r>
            <a:r>
              <a:rPr lang="en-US" b="1" dirty="0">
                <a:latin typeface="Times New Roman" pitchFamily="18" charset="0"/>
                <a:cs typeface="Times New Roman" pitchFamily="18" charset="0"/>
              </a:rPr>
              <a:t>range of shades</a:t>
            </a:r>
            <a:r>
              <a:rPr lang="en-US" dirty="0">
                <a:latin typeface="Times New Roman" pitchFamily="18" charset="0"/>
                <a:cs typeface="Times New Roman" pitchFamily="18" charset="0"/>
              </a:rPr>
              <a:t> of gray without apparent color. The darkest possible shade is black, which is the total absence of transmitted or reflected light. The lightest possible shade is white. It is referred to as monochrome, or one color image. They contain </a:t>
            </a:r>
            <a:r>
              <a:rPr lang="en-US" b="1" dirty="0">
                <a:latin typeface="Times New Roman" pitchFamily="18" charset="0"/>
                <a:cs typeface="Times New Roman" pitchFamily="18" charset="0"/>
              </a:rPr>
              <a:t>brightness information only</a:t>
            </a:r>
            <a:r>
              <a:rPr lang="en-US" dirty="0">
                <a:latin typeface="Times New Roman" pitchFamily="18" charset="0"/>
                <a:cs typeface="Times New Roman" pitchFamily="18" charset="0"/>
              </a:rPr>
              <a:t>, no color information. The number of bits used for each pixel determines </a:t>
            </a:r>
            <a:r>
              <a:rPr lang="en-US" dirty="0" smtClean="0">
                <a:latin typeface="Times New Roman" pitchFamily="18" charset="0"/>
                <a:cs typeface="Times New Roman" pitchFamily="18" charset="0"/>
              </a:rPr>
              <a:t>number </a:t>
            </a:r>
            <a:r>
              <a:rPr lang="en-US" dirty="0">
                <a:latin typeface="Times New Roman" pitchFamily="18" charset="0"/>
                <a:cs typeface="Times New Roman" pitchFamily="18" charset="0"/>
              </a:rPr>
              <a:t>of different brightness level available. The typical image contains </a:t>
            </a:r>
            <a:r>
              <a:rPr lang="en-US" b="1" dirty="0" smtClean="0">
                <a:latin typeface="Times New Roman" pitchFamily="18" charset="0"/>
                <a:cs typeface="Times New Roman" pitchFamily="18" charset="0"/>
              </a:rPr>
              <a:t>8bits/pixel</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data, which allows us to have </a:t>
            </a:r>
            <a:r>
              <a:rPr lang="en-US" b="1" dirty="0">
                <a:latin typeface="Times New Roman" pitchFamily="18" charset="0"/>
                <a:cs typeface="Times New Roman" pitchFamily="18" charset="0"/>
              </a:rPr>
              <a:t>256 (0-255) different brightness (gray) levels</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Ex</a:t>
            </a:r>
            <a:r>
              <a:rPr lang="en-US" b="1" dirty="0">
                <a:latin typeface="Times New Roman" pitchFamily="18" charset="0"/>
                <a:cs typeface="Times New Roman" pitchFamily="18" charset="0"/>
              </a:rPr>
              <a:t>.</a:t>
            </a:r>
            <a:r>
              <a:rPr lang="en-US" dirty="0">
                <a:latin typeface="Times New Roman" pitchFamily="18" charset="0"/>
                <a:cs typeface="Times New Roman" pitchFamily="18" charset="0"/>
              </a:rPr>
              <a:t>: luminance, Signal to noise</a:t>
            </a:r>
          </a:p>
        </p:txBody>
      </p:sp>
    </p:spTree>
    <p:extLst>
      <p:ext uri="{BB962C8B-B14F-4D97-AF65-F5344CB8AC3E}">
        <p14:creationId xmlns:p14="http://schemas.microsoft.com/office/powerpoint/2010/main" val="879379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11</a:t>
            </a:fld>
            <a:endParaRPr lang="en-US" dirty="0"/>
          </a:p>
        </p:txBody>
      </p:sp>
      <p:sp>
        <p:nvSpPr>
          <p:cNvPr id="6" name="Rectangle 5"/>
          <p:cNvSpPr/>
          <p:nvPr/>
        </p:nvSpPr>
        <p:spPr>
          <a:xfrm>
            <a:off x="762000" y="457200"/>
            <a:ext cx="7543800" cy="4801314"/>
          </a:xfrm>
          <a:prstGeom prst="rect">
            <a:avLst/>
          </a:prstGeom>
        </p:spPr>
        <p:txBody>
          <a:bodyPr wrap="square">
            <a:spAutoFit/>
          </a:bodyPr>
          <a:lstStyle/>
          <a:p>
            <a:pPr marL="285750" lvl="0" indent="-285750" algn="just">
              <a:buFont typeface="Arial" pitchFamily="34" charset="0"/>
              <a:buChar char="•"/>
            </a:pPr>
            <a:r>
              <a:rPr lang="en-US" b="1" dirty="0">
                <a:cs typeface="+mj-cs"/>
              </a:rPr>
              <a:t>Color image</a:t>
            </a:r>
            <a:r>
              <a:rPr lang="en-US" dirty="0">
                <a:cs typeface="+mj-cs"/>
              </a:rPr>
              <a:t>: A </a:t>
            </a:r>
            <a:r>
              <a:rPr lang="en-US" b="1" dirty="0">
                <a:cs typeface="+mj-cs"/>
              </a:rPr>
              <a:t>(digital) color image</a:t>
            </a:r>
            <a:r>
              <a:rPr lang="en-US" dirty="0">
                <a:cs typeface="+mj-cs"/>
              </a:rPr>
              <a:t> is a </a:t>
            </a:r>
            <a:r>
              <a:rPr lang="en-US" b="1" u="sng" dirty="0">
                <a:cs typeface="+mj-cs"/>
                <a:hlinkClick r:id="rId2" tooltip="Digital image"/>
              </a:rPr>
              <a:t>digital image</a:t>
            </a:r>
            <a:r>
              <a:rPr lang="en-US" dirty="0">
                <a:cs typeface="+mj-cs"/>
              </a:rPr>
              <a:t> that includes </a:t>
            </a:r>
            <a:r>
              <a:rPr lang="en-US" b="1" u="sng" dirty="0">
                <a:cs typeface="+mj-cs"/>
                <a:hlinkClick r:id="rId3" tooltip="Color"/>
              </a:rPr>
              <a:t>color</a:t>
            </a:r>
            <a:r>
              <a:rPr lang="en-US" dirty="0">
                <a:cs typeface="+mj-cs"/>
              </a:rPr>
              <a:t> </a:t>
            </a:r>
            <a:r>
              <a:rPr lang="en-US" b="1" dirty="0">
                <a:cs typeface="+mj-cs"/>
              </a:rPr>
              <a:t>information</a:t>
            </a:r>
            <a:r>
              <a:rPr lang="en-US" dirty="0">
                <a:cs typeface="+mj-cs"/>
              </a:rPr>
              <a:t> for each</a:t>
            </a:r>
            <a:r>
              <a:rPr lang="en-US" b="1" dirty="0">
                <a:cs typeface="+mj-cs"/>
              </a:rPr>
              <a:t> </a:t>
            </a:r>
            <a:r>
              <a:rPr lang="en-US" b="1" u="sng" dirty="0">
                <a:cs typeface="+mj-cs"/>
                <a:hlinkClick r:id="rId4" tooltip="Pixel"/>
              </a:rPr>
              <a:t>pixel</a:t>
            </a:r>
            <a:r>
              <a:rPr lang="en-US" dirty="0">
                <a:cs typeface="+mj-cs"/>
              </a:rPr>
              <a:t>. A color image has three values per pixel and they measure the intensity and chrominance of light. Typically color image are represented as </a:t>
            </a:r>
            <a:r>
              <a:rPr lang="en-US" b="1" dirty="0">
                <a:cs typeface="+mj-cs"/>
              </a:rPr>
              <a:t>red, green, blue, or RGB</a:t>
            </a:r>
            <a:r>
              <a:rPr lang="en-US" dirty="0">
                <a:cs typeface="+mj-cs"/>
              </a:rPr>
              <a:t> images. Using </a:t>
            </a:r>
            <a:r>
              <a:rPr lang="en-US" b="1" dirty="0">
                <a:cs typeface="+mj-cs"/>
              </a:rPr>
              <a:t>8-bits monochrome</a:t>
            </a:r>
            <a:r>
              <a:rPr lang="en-US" dirty="0">
                <a:cs typeface="+mj-cs"/>
              </a:rPr>
              <a:t> standard as a model, corresponding color images have </a:t>
            </a:r>
            <a:r>
              <a:rPr lang="en-US" b="1" dirty="0">
                <a:cs typeface="+mj-cs"/>
              </a:rPr>
              <a:t>24 bits </a:t>
            </a:r>
            <a:r>
              <a:rPr lang="en-US" b="1" dirty="0" smtClean="0">
                <a:cs typeface="+mj-cs"/>
              </a:rPr>
              <a:t>/pixel</a:t>
            </a:r>
            <a:r>
              <a:rPr lang="en-US" dirty="0" smtClean="0">
                <a:cs typeface="+mj-cs"/>
              </a:rPr>
              <a:t> </a:t>
            </a:r>
            <a:r>
              <a:rPr lang="en-US" dirty="0">
                <a:cs typeface="+mj-cs"/>
              </a:rPr>
              <a:t>(</a:t>
            </a:r>
            <a:r>
              <a:rPr lang="en-US" b="1" dirty="0">
                <a:cs typeface="+mj-cs"/>
              </a:rPr>
              <a:t>8-bits</a:t>
            </a:r>
            <a:r>
              <a:rPr lang="en-US" dirty="0">
                <a:cs typeface="+mj-cs"/>
              </a:rPr>
              <a:t> for each of the three color bands (</a:t>
            </a:r>
            <a:r>
              <a:rPr lang="en-US" b="1" dirty="0">
                <a:cs typeface="+mj-cs"/>
              </a:rPr>
              <a:t>red, green, blue</a:t>
            </a:r>
            <a:r>
              <a:rPr lang="en-US" dirty="0">
                <a:cs typeface="+mj-cs"/>
              </a:rPr>
              <a:t>)). The </a:t>
            </a:r>
            <a:r>
              <a:rPr lang="en-US" b="1" u="sng" dirty="0">
                <a:cs typeface="+mj-cs"/>
                <a:hlinkClick r:id="rId5" tooltip="RGB"/>
              </a:rPr>
              <a:t>RGB</a:t>
            </a:r>
            <a:r>
              <a:rPr lang="en-US" dirty="0">
                <a:cs typeface="+mj-cs"/>
              </a:rPr>
              <a:t> color space is commonly used in computer displays. A color image is usually stored in memory as a </a:t>
            </a:r>
            <a:r>
              <a:rPr lang="en-US" b="1" dirty="0">
                <a:cs typeface="+mj-cs"/>
                <a:hlinkClick r:id="rId6" tooltip="Raster graphics"/>
              </a:rPr>
              <a:t>raster map</a:t>
            </a:r>
            <a:r>
              <a:rPr lang="en-US" dirty="0">
                <a:cs typeface="+mj-cs"/>
              </a:rPr>
              <a:t>.</a:t>
            </a:r>
          </a:p>
          <a:p>
            <a:pPr algn="just"/>
            <a:r>
              <a:rPr lang="en-US" b="1" dirty="0">
                <a:cs typeface="+mj-cs"/>
              </a:rPr>
              <a:t>Ex.</a:t>
            </a:r>
            <a:r>
              <a:rPr lang="en-US" dirty="0">
                <a:cs typeface="+mj-cs"/>
              </a:rPr>
              <a:t>:</a:t>
            </a:r>
            <a:r>
              <a:rPr lang="en-US" b="1" dirty="0">
                <a:cs typeface="+mj-cs"/>
              </a:rPr>
              <a:t> Color</a:t>
            </a:r>
            <a:r>
              <a:rPr lang="en-US" dirty="0">
                <a:cs typeface="+mj-cs"/>
              </a:rPr>
              <a:t> </a:t>
            </a:r>
            <a:r>
              <a:rPr lang="en-US" b="1" dirty="0">
                <a:cs typeface="+mj-cs"/>
              </a:rPr>
              <a:t>photography, TV, and Camera</a:t>
            </a:r>
            <a:endParaRPr lang="en-US" dirty="0">
              <a:cs typeface="+mj-cs"/>
            </a:endParaRPr>
          </a:p>
          <a:p>
            <a:pPr marL="285750" indent="-285750" algn="just">
              <a:buFont typeface="Arial" pitchFamily="34" charset="0"/>
              <a:buChar char="•"/>
            </a:pPr>
            <a:r>
              <a:rPr lang="en-US" b="1" dirty="0" smtClean="0">
                <a:cs typeface="+mj-cs"/>
              </a:rPr>
              <a:t>Multispectral </a:t>
            </a:r>
            <a:r>
              <a:rPr lang="en-US" b="1" dirty="0">
                <a:cs typeface="+mj-cs"/>
              </a:rPr>
              <a:t>Images: </a:t>
            </a:r>
            <a:r>
              <a:rPr lang="en-US" dirty="0">
                <a:cs typeface="+mj-cs"/>
              </a:rPr>
              <a:t>It is one that captures image data at specific frequencies across the electromagnetic spectrum. Multispectral images typically contain information outside the normal human perceptual range. This may include infrared (</a:t>
            </a:r>
            <a:r>
              <a:rPr lang="ar-SA" dirty="0">
                <a:cs typeface="+mj-cs"/>
              </a:rPr>
              <a:t>تحت الحمراء</a:t>
            </a:r>
            <a:r>
              <a:rPr lang="en-US" dirty="0">
                <a:cs typeface="+mj-cs"/>
              </a:rPr>
              <a:t>), ultraviolet (</a:t>
            </a:r>
            <a:r>
              <a:rPr lang="ar-SA" dirty="0">
                <a:cs typeface="+mj-cs"/>
              </a:rPr>
              <a:t>فوق البنفسجيه</a:t>
            </a:r>
            <a:r>
              <a:rPr lang="en-US" dirty="0">
                <a:cs typeface="+mj-cs"/>
              </a:rPr>
              <a:t>), X-ray, acoustic (</a:t>
            </a:r>
            <a:r>
              <a:rPr lang="ar-SA" dirty="0">
                <a:cs typeface="+mj-cs"/>
              </a:rPr>
              <a:t>سمعي</a:t>
            </a:r>
            <a:r>
              <a:rPr lang="en-US" dirty="0">
                <a:cs typeface="+mj-cs"/>
              </a:rPr>
              <a:t>) or radar data. Source of these types of image include satellite systems, underwater sonar systems and medical diagnostics imaging systems.</a:t>
            </a:r>
          </a:p>
          <a:p>
            <a:pPr algn="just"/>
            <a:r>
              <a:rPr lang="en-US" b="1" dirty="0">
                <a:cs typeface="+mj-cs"/>
              </a:rPr>
              <a:t>Ex.</a:t>
            </a:r>
            <a:r>
              <a:rPr lang="en-US" dirty="0">
                <a:cs typeface="+mj-cs"/>
              </a:rPr>
              <a:t>: </a:t>
            </a:r>
            <a:r>
              <a:rPr lang="en-US" b="1" dirty="0">
                <a:cs typeface="+mj-cs"/>
              </a:rPr>
              <a:t>infrared, ultraviolet, x-ray, acoustic, or radar.</a:t>
            </a:r>
            <a:endParaRPr lang="en-US" dirty="0">
              <a:cs typeface="+mj-cs"/>
            </a:endParaRPr>
          </a:p>
        </p:txBody>
      </p:sp>
    </p:spTree>
    <p:extLst>
      <p:ext uri="{BB962C8B-B14F-4D97-AF65-F5344CB8AC3E}">
        <p14:creationId xmlns:p14="http://schemas.microsoft.com/office/powerpoint/2010/main" val="4013732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12</a:t>
            </a:fld>
            <a:endParaRPr lang="en-US" dirty="0"/>
          </a:p>
        </p:txBody>
      </p:sp>
      <p:sp>
        <p:nvSpPr>
          <p:cNvPr id="5" name="Rectangle 4"/>
          <p:cNvSpPr/>
          <p:nvPr/>
        </p:nvSpPr>
        <p:spPr>
          <a:xfrm>
            <a:off x="1295400" y="400552"/>
            <a:ext cx="69342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8</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 Application of Image Processing</a:t>
            </a:r>
            <a:endParaRPr lang="en-US" sz="3200" dirty="0" smtClean="0">
              <a:solidFill>
                <a:srgbClr val="FF0000"/>
              </a:solidFill>
            </a:endParaRPr>
          </a:p>
        </p:txBody>
      </p:sp>
      <p:sp>
        <p:nvSpPr>
          <p:cNvPr id="3" name="Rectangle 2"/>
          <p:cNvSpPr/>
          <p:nvPr/>
        </p:nvSpPr>
        <p:spPr>
          <a:xfrm>
            <a:off x="1295400" y="1066800"/>
            <a:ext cx="6934200" cy="2523768"/>
          </a:xfrm>
          <a:prstGeom prst="rect">
            <a:avLst/>
          </a:prstGeom>
        </p:spPr>
        <p:txBody>
          <a:bodyPr wrap="square">
            <a:spAutoFit/>
          </a:bodyPr>
          <a:lstStyle/>
          <a:p>
            <a:endParaRPr lang="en-US" dirty="0"/>
          </a:p>
          <a:p>
            <a:pPr marL="342900" lvl="0" indent="-342900" algn="just">
              <a:buFont typeface="+mj-lt"/>
              <a:buAutoNum type="arabicPeriod"/>
            </a:pPr>
            <a:r>
              <a:rPr lang="en-US" sz="2000" dirty="0">
                <a:latin typeface="Times New Roman" pitchFamily="18" charset="0"/>
                <a:cs typeface="Times New Roman" pitchFamily="18" charset="0"/>
              </a:rPr>
              <a:t>Automatic Visual Inspection System</a:t>
            </a:r>
          </a:p>
          <a:p>
            <a:pPr marL="342900" lvl="0" indent="-342900" algn="just">
              <a:buFont typeface="+mj-lt"/>
              <a:buAutoNum type="arabicPeriod"/>
            </a:pPr>
            <a:r>
              <a:rPr lang="en-US" sz="2000" dirty="0">
                <a:latin typeface="Times New Roman" pitchFamily="18" charset="0"/>
                <a:cs typeface="Times New Roman" pitchFamily="18" charset="0"/>
              </a:rPr>
              <a:t>Remotely Sensed Scene Interpretation</a:t>
            </a:r>
          </a:p>
          <a:p>
            <a:pPr marL="342900" lvl="0" indent="-342900" algn="just">
              <a:buFont typeface="+mj-lt"/>
              <a:buAutoNum type="arabicPeriod"/>
            </a:pPr>
            <a:r>
              <a:rPr lang="en-US" sz="2000" dirty="0">
                <a:latin typeface="Times New Roman" pitchFamily="18" charset="0"/>
                <a:cs typeface="Times New Roman" pitchFamily="18" charset="0"/>
              </a:rPr>
              <a:t>Biomedical Imaging Techniques</a:t>
            </a:r>
          </a:p>
          <a:p>
            <a:pPr marL="342900" lvl="0" indent="-342900" algn="just">
              <a:buFont typeface="+mj-lt"/>
              <a:buAutoNum type="arabicPeriod"/>
            </a:pPr>
            <a:r>
              <a:rPr lang="en-US" sz="2000" dirty="0">
                <a:latin typeface="Times New Roman" pitchFamily="18" charset="0"/>
                <a:cs typeface="Times New Roman" pitchFamily="18" charset="0"/>
              </a:rPr>
              <a:t>Defense surveillance</a:t>
            </a:r>
          </a:p>
          <a:p>
            <a:pPr marL="342900" lvl="0" indent="-342900" algn="just">
              <a:buFont typeface="+mj-lt"/>
              <a:buAutoNum type="arabicPeriod"/>
            </a:pPr>
            <a:r>
              <a:rPr lang="en-US" sz="2000" dirty="0">
                <a:latin typeface="Times New Roman" pitchFamily="18" charset="0"/>
                <a:cs typeface="Times New Roman" pitchFamily="18" charset="0"/>
              </a:rPr>
              <a:t>Content-Based Image Retrieval</a:t>
            </a:r>
          </a:p>
          <a:p>
            <a:pPr marL="342900" lvl="0" indent="-342900" algn="just">
              <a:buFont typeface="+mj-lt"/>
              <a:buAutoNum type="arabicPeriod"/>
            </a:pPr>
            <a:r>
              <a:rPr lang="en-US" sz="2000" dirty="0">
                <a:latin typeface="Times New Roman" pitchFamily="18" charset="0"/>
                <a:cs typeface="Times New Roman" pitchFamily="18" charset="0"/>
              </a:rPr>
              <a:t>Moving- object Tracking</a:t>
            </a:r>
          </a:p>
          <a:p>
            <a:pPr marL="342900" lvl="0" indent="-342900" algn="just">
              <a:buFont typeface="+mj-lt"/>
              <a:buAutoNum type="arabicPeriod"/>
            </a:pPr>
            <a:r>
              <a:rPr lang="en-US" sz="2000" dirty="0">
                <a:latin typeface="Times New Roman" pitchFamily="18" charset="0"/>
                <a:cs typeface="Times New Roman" pitchFamily="18" charset="0"/>
              </a:rPr>
              <a:t>Image and Video Compression</a:t>
            </a:r>
          </a:p>
        </p:txBody>
      </p:sp>
    </p:spTree>
    <p:extLst>
      <p:ext uri="{BB962C8B-B14F-4D97-AF65-F5344CB8AC3E}">
        <p14:creationId xmlns:p14="http://schemas.microsoft.com/office/powerpoint/2010/main" val="47773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13</a:t>
            </a:fld>
            <a:endParaRPr lang="en-US" dirty="0"/>
          </a:p>
        </p:txBody>
      </p:sp>
      <p:sp>
        <p:nvSpPr>
          <p:cNvPr id="5" name="Rectangle 4"/>
          <p:cNvSpPr/>
          <p:nvPr/>
        </p:nvSpPr>
        <p:spPr>
          <a:xfrm>
            <a:off x="1143000" y="400552"/>
            <a:ext cx="69342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9</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 Computer Graphics</a:t>
            </a:r>
            <a:endParaRPr lang="en-US" sz="3200" dirty="0" smtClean="0">
              <a:solidFill>
                <a:srgbClr val="FF0000"/>
              </a:solidFill>
            </a:endParaRPr>
          </a:p>
        </p:txBody>
      </p:sp>
      <p:sp>
        <p:nvSpPr>
          <p:cNvPr id="3" name="Rectangle 2"/>
          <p:cNvSpPr/>
          <p:nvPr/>
        </p:nvSpPr>
        <p:spPr>
          <a:xfrm>
            <a:off x="838200" y="1143000"/>
            <a:ext cx="7543800" cy="3693319"/>
          </a:xfrm>
          <a:prstGeom prst="rect">
            <a:avLst/>
          </a:prstGeom>
        </p:spPr>
        <p:txBody>
          <a:bodyPr wrap="square">
            <a:spAutoFit/>
          </a:bodyPr>
          <a:lstStyle/>
          <a:p>
            <a:r>
              <a:rPr lang="en-US" dirty="0"/>
              <a:t>Computer graphics is a specialized field within that refers to the computer science realm that refers to the reproduction of visual data through the use of computer.</a:t>
            </a:r>
          </a:p>
          <a:p>
            <a:r>
              <a:rPr lang="en-US" dirty="0"/>
              <a:t>In computer graphics, types of image data are divided into two primarily categories:</a:t>
            </a:r>
          </a:p>
          <a:p>
            <a:r>
              <a:rPr lang="en-US" dirty="0"/>
              <a:t>1. </a:t>
            </a:r>
            <a:r>
              <a:rPr lang="en-US" b="1" dirty="0"/>
              <a:t>Bitmap image (or raster image): </a:t>
            </a:r>
            <a:r>
              <a:rPr lang="en-US" dirty="0"/>
              <a:t>can represented by our image </a:t>
            </a:r>
            <a:r>
              <a:rPr lang="en-US" b="1" dirty="0"/>
              <a:t>model I(r, c)</a:t>
            </a:r>
            <a:r>
              <a:rPr lang="en-US" dirty="0"/>
              <a:t>, where we have pixel data and corresponding brightness values stored in file format.</a:t>
            </a:r>
          </a:p>
          <a:p>
            <a:r>
              <a:rPr lang="en-US" dirty="0"/>
              <a:t>2. </a:t>
            </a:r>
            <a:r>
              <a:rPr lang="en-US" b="1" dirty="0"/>
              <a:t>Vector images</a:t>
            </a:r>
            <a:r>
              <a:rPr lang="en-US" dirty="0"/>
              <a:t>: refer to the methods of representing </a:t>
            </a:r>
            <a:r>
              <a:rPr lang="en-US" b="1" dirty="0"/>
              <a:t>lines, curves shapes</a:t>
            </a:r>
            <a:r>
              <a:rPr lang="en-US" dirty="0"/>
              <a:t> by storing only the key points. These key points are sufficient to define the shapes, and the process of </a:t>
            </a:r>
            <a:r>
              <a:rPr lang="en-US" b="1" dirty="0"/>
              <a:t>Turing theses</a:t>
            </a:r>
            <a:r>
              <a:rPr lang="en-US" dirty="0"/>
              <a:t> into an image is called </a:t>
            </a:r>
            <a:r>
              <a:rPr lang="en-US" b="1" dirty="0"/>
              <a:t>rending after the image has been rendered</a:t>
            </a:r>
            <a:r>
              <a:rPr lang="en-US" dirty="0"/>
              <a:t>, it can be thought of as being in bit map format where each pixel has specific values associated with it.</a:t>
            </a:r>
          </a:p>
        </p:txBody>
      </p:sp>
    </p:spTree>
    <p:extLst>
      <p:ext uri="{BB962C8B-B14F-4D97-AF65-F5344CB8AC3E}">
        <p14:creationId xmlns:p14="http://schemas.microsoft.com/office/powerpoint/2010/main" val="3124605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14</a:t>
            </a:fld>
            <a:endParaRPr lang="en-US" dirty="0"/>
          </a:p>
        </p:txBody>
      </p:sp>
      <p:sp>
        <p:nvSpPr>
          <p:cNvPr id="4" name="Rectangle 3"/>
          <p:cNvSpPr/>
          <p:nvPr/>
        </p:nvSpPr>
        <p:spPr>
          <a:xfrm>
            <a:off x="1295400" y="400552"/>
            <a:ext cx="66294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10. Image File Format</a:t>
            </a:r>
            <a:endParaRPr lang="en-US" sz="3200" dirty="0" smtClean="0">
              <a:solidFill>
                <a:srgbClr val="FF0000"/>
              </a:solidFill>
            </a:endParaRPr>
          </a:p>
        </p:txBody>
      </p:sp>
      <p:sp>
        <p:nvSpPr>
          <p:cNvPr id="5" name="Rectangle 4"/>
          <p:cNvSpPr/>
          <p:nvPr/>
        </p:nvSpPr>
        <p:spPr>
          <a:xfrm>
            <a:off x="685800" y="948690"/>
            <a:ext cx="7848600" cy="5909310"/>
          </a:xfrm>
          <a:prstGeom prst="rect">
            <a:avLst/>
          </a:prstGeom>
        </p:spPr>
        <p:txBody>
          <a:bodyPr wrap="square">
            <a:spAutoFit/>
          </a:bodyPr>
          <a:lstStyle/>
          <a:p>
            <a:r>
              <a:rPr lang="en-US" dirty="0" smtClean="0"/>
              <a:t>We </a:t>
            </a:r>
            <a:r>
              <a:rPr lang="en-US" dirty="0"/>
              <a:t>will present some of the most popularly used Image file format standards. </a:t>
            </a:r>
          </a:p>
          <a:p>
            <a:pPr marL="342900" indent="-342900">
              <a:buAutoNum type="arabicPeriod"/>
            </a:pPr>
            <a:r>
              <a:rPr lang="en-US" b="1" dirty="0" smtClean="0"/>
              <a:t>BMP </a:t>
            </a:r>
            <a:r>
              <a:rPr lang="en-US" b="1" dirty="0"/>
              <a:t>format: </a:t>
            </a:r>
            <a:r>
              <a:rPr lang="en-US" dirty="0"/>
              <a:t>It is the format used by the windows, it’s a compressed format and the data of image are located in the field of data while there are two fields, one for header (54 byte) that contains the image information such as (</a:t>
            </a:r>
            <a:r>
              <a:rPr lang="en-US" b="1" dirty="0"/>
              <a:t>height ,width , no. of bits per pixel, no. of bands, the file type</a:t>
            </a:r>
            <a:r>
              <a:rPr lang="en-US" dirty="0"/>
              <a:t>). </a:t>
            </a:r>
            <a:endParaRPr lang="en-US" dirty="0" smtClean="0"/>
          </a:p>
          <a:p>
            <a:pPr marL="342900" indent="-342900">
              <a:buAutoNum type="arabicPeriod"/>
            </a:pPr>
            <a:r>
              <a:rPr lang="en-US" b="1" dirty="0" smtClean="0"/>
              <a:t>Tagged </a:t>
            </a:r>
            <a:r>
              <a:rPr lang="en-US" b="1" dirty="0"/>
              <a:t>Image Format (.</a:t>
            </a:r>
            <a:r>
              <a:rPr lang="en-US" b="1" dirty="0" err="1"/>
              <a:t>tif</a:t>
            </a:r>
            <a:r>
              <a:rPr lang="en-US" b="1" dirty="0"/>
              <a:t>, .tiff): </a:t>
            </a:r>
            <a:r>
              <a:rPr lang="en-US" dirty="0"/>
              <a:t>The .</a:t>
            </a:r>
            <a:r>
              <a:rPr lang="en-US" dirty="0" err="1"/>
              <a:t>tif</a:t>
            </a:r>
            <a:r>
              <a:rPr lang="en-US" dirty="0"/>
              <a:t> format is a very broad format, which can handle anything from bitmaps to compressed color palette images. </a:t>
            </a:r>
            <a:r>
              <a:rPr lang="en-US" dirty="0" smtClean="0"/>
              <a:t>This </a:t>
            </a:r>
            <a:r>
              <a:rPr lang="en-US" dirty="0"/>
              <a:t>format is popular, relatively simple, and allows </a:t>
            </a:r>
            <a:r>
              <a:rPr lang="en-US" dirty="0" smtClean="0"/>
              <a:t>color.</a:t>
            </a:r>
          </a:p>
          <a:p>
            <a:pPr marL="342900" indent="-342900">
              <a:buAutoNum type="arabicPeriod"/>
            </a:pPr>
            <a:r>
              <a:rPr lang="en-US" b="1" dirty="0" smtClean="0"/>
              <a:t>Portable </a:t>
            </a:r>
            <a:r>
              <a:rPr lang="en-US" b="1" dirty="0"/>
              <a:t>Network Graphics (.</a:t>
            </a:r>
            <a:r>
              <a:rPr lang="en-US" b="1" dirty="0" err="1"/>
              <a:t>png</a:t>
            </a:r>
            <a:r>
              <a:rPr lang="en-US" b="1" dirty="0"/>
              <a:t>): </a:t>
            </a:r>
            <a:r>
              <a:rPr lang="en-US" dirty="0"/>
              <a:t>This is an extensible file format that provides lossless, well compressed storage of raster images. </a:t>
            </a:r>
            <a:endParaRPr lang="en-US" dirty="0" smtClean="0"/>
          </a:p>
          <a:p>
            <a:pPr marL="342900" indent="-342900">
              <a:buAutoNum type="arabicPeriod"/>
            </a:pPr>
            <a:r>
              <a:rPr lang="en-US" b="1" dirty="0" smtClean="0"/>
              <a:t>JPEG </a:t>
            </a:r>
            <a:r>
              <a:rPr lang="en-US" b="1" dirty="0"/>
              <a:t>(.jpg): </a:t>
            </a:r>
            <a:r>
              <a:rPr lang="en-US" dirty="0"/>
              <a:t>It is the most widely used standard for transmission of pictorial information and includes a variable </a:t>
            </a:r>
            <a:r>
              <a:rPr lang="en-US" dirty="0" err="1"/>
              <a:t>lossy</a:t>
            </a:r>
            <a:r>
              <a:rPr lang="en-US" dirty="0"/>
              <a:t> encoding as part of the standard, set by a quality </a:t>
            </a:r>
            <a:r>
              <a:rPr lang="en-US" dirty="0" smtClean="0"/>
              <a:t>parameter.</a:t>
            </a:r>
          </a:p>
          <a:p>
            <a:pPr marL="342900" indent="-342900">
              <a:buAutoNum type="arabicPeriod"/>
            </a:pPr>
            <a:r>
              <a:rPr lang="en-US" b="1" dirty="0" smtClean="0"/>
              <a:t>MPEG </a:t>
            </a:r>
            <a:r>
              <a:rPr lang="en-US" b="1" dirty="0"/>
              <a:t>(.mpg): </a:t>
            </a:r>
            <a:r>
              <a:rPr lang="en-US" dirty="0"/>
              <a:t>This format is extensively used throughout the Web and is used only for motion images. This uses compression, yielding only </a:t>
            </a:r>
            <a:r>
              <a:rPr lang="en-US" dirty="0" err="1"/>
              <a:t>lossy</a:t>
            </a:r>
            <a:r>
              <a:rPr lang="en-US" dirty="0"/>
              <a:t> </a:t>
            </a:r>
            <a:r>
              <a:rPr lang="en-US" dirty="0" smtClean="0"/>
              <a:t>videos.</a:t>
            </a:r>
          </a:p>
          <a:p>
            <a:pPr marL="342900" indent="-342900">
              <a:buAutoNum type="arabicPeriod"/>
            </a:pPr>
            <a:r>
              <a:rPr lang="en-US" b="1" dirty="0" smtClean="0"/>
              <a:t>Graphics </a:t>
            </a:r>
            <a:r>
              <a:rPr lang="en-US" b="1" dirty="0"/>
              <a:t>Interchange Format (.gif): </a:t>
            </a:r>
            <a:r>
              <a:rPr lang="en-US" dirty="0"/>
              <a:t>This format supports 8-bit color palette images and is not very popular among the image processing </a:t>
            </a:r>
            <a:r>
              <a:rPr lang="en-US" dirty="0" smtClean="0"/>
              <a:t>researchers.</a:t>
            </a:r>
          </a:p>
          <a:p>
            <a:pPr marL="342900" indent="-342900">
              <a:buAutoNum type="arabicPeriod"/>
            </a:pPr>
            <a:r>
              <a:rPr lang="en-US" b="1" dirty="0" smtClean="0"/>
              <a:t>VIP </a:t>
            </a:r>
            <a:r>
              <a:rPr lang="en-US" b="1" dirty="0"/>
              <a:t>(visualization in image processing) formats: </a:t>
            </a:r>
            <a:r>
              <a:rPr lang="en-US" dirty="0"/>
              <a:t>It is developed for the </a:t>
            </a:r>
            <a:r>
              <a:rPr lang="en-US" b="1" dirty="0"/>
              <a:t>CVIP (Computer vision image Processing) tools</a:t>
            </a:r>
            <a:r>
              <a:rPr lang="en-US" dirty="0"/>
              <a:t> </a:t>
            </a:r>
            <a:r>
              <a:rPr lang="en-US" dirty="0" smtClean="0"/>
              <a:t>software. </a:t>
            </a:r>
            <a:r>
              <a:rPr lang="en-US" dirty="0"/>
              <a:t>To represent this type of data the remapping is used, which is the process of taking original image and adding an equation to translate it to the range (0-225). </a:t>
            </a:r>
          </a:p>
        </p:txBody>
      </p:sp>
    </p:spTree>
    <p:extLst>
      <p:ext uri="{BB962C8B-B14F-4D97-AF65-F5344CB8AC3E}">
        <p14:creationId xmlns:p14="http://schemas.microsoft.com/office/powerpoint/2010/main" val="2765910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2514600"/>
            <a:ext cx="6324600" cy="3200876"/>
          </a:xfrm>
          <a:prstGeom prst="rect">
            <a:avLst/>
          </a:prstGeom>
          <a:blipFill>
            <a:blip r:embed="rId2" cstate="print"/>
            <a:tile tx="0" ty="0" sx="100000" sy="100000" flip="none" algn="tl"/>
          </a:blipFill>
          <a:ln>
            <a:solidFill>
              <a:schemeClr val="accent3">
                <a:lumMod val="50000"/>
              </a:schemeClr>
            </a:solidFill>
          </a:ln>
          <a:scene3d>
            <a:camera prst="orthographicFront">
              <a:rot lat="0" lon="0" rev="0"/>
            </a:camera>
            <a:lightRig rig="contrasting" dir="t">
              <a:rot lat="0" lon="0" rev="4500000"/>
            </a:lightRig>
          </a:scene3d>
          <a:sp3d>
            <a:bevelT prst="relaxedInset"/>
          </a:sp3d>
        </p:spPr>
        <p:style>
          <a:lnRef idx="2">
            <a:schemeClr val="accent3"/>
          </a:lnRef>
          <a:fillRef idx="1">
            <a:schemeClr val="lt1"/>
          </a:fillRef>
          <a:effectRef idx="0">
            <a:schemeClr val="accent3"/>
          </a:effectRef>
          <a:fontRef idx="minor">
            <a:schemeClr val="dk1"/>
          </a:fontRef>
        </p:style>
        <p:txBody>
          <a:bodyPr wrap="square" lIns="91440" tIns="45720" rIns="91440" bIns="45720">
            <a:spAutoFit/>
            <a:sp3d contourW="6350" prstMaterial="metal">
              <a:bevelT w="127000" h="31750" prst="relaxedInset"/>
              <a:contourClr>
                <a:schemeClr val="accent1">
                  <a:shade val="75000"/>
                </a:schemeClr>
              </a:contourClr>
            </a:sp3d>
          </a:bodyPr>
          <a:lstStyle/>
          <a:p>
            <a:pPr algn="ctr"/>
            <a:endPar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 You For All</a:t>
            </a:r>
          </a:p>
          <a:p>
            <a:pPr algn="ctr"/>
            <a:endPar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2000" b="1" i="1" u="sng"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rPr>
              <a:t>Adil-2018</a:t>
            </a:r>
            <a:endParaRPr lang="en-US" sz="2000" b="1" i="1" u="sng"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endParaRPr>
          </a:p>
          <a:p>
            <a:pPr algn="ct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6" name="Picture 4" descr="http://t0.gstatic.com/images?q=tbn:ANd9GcR0_VqWmAPLqR7lD2X5ZGQXzQ4dGdd7L3K0sgXZyjqaZ0t8I7qk1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9451" y="457200"/>
            <a:ext cx="2705100" cy="2052484"/>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9A932E13-C601-4971-A64E-DE3064478442}" type="slidenum">
              <a:rPr lang="en-US" smtClean="0"/>
              <a:pPr/>
              <a:t>15</a:t>
            </a:fld>
            <a:endParaRPr lang="en-US" dirty="0"/>
          </a:p>
        </p:txBody>
      </p:sp>
    </p:spTree>
    <p:extLst>
      <p:ext uri="{BB962C8B-B14F-4D97-AF65-F5344CB8AC3E}">
        <p14:creationId xmlns:p14="http://schemas.microsoft.com/office/powerpoint/2010/main" val="26985881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914400"/>
            <a:ext cx="7543800" cy="5632311"/>
          </a:xfrm>
          <a:prstGeom prst="rect">
            <a:avLst/>
          </a:prstGeom>
        </p:spPr>
        <p:txBody>
          <a:bodyPr wrap="square">
            <a:spAutoFit/>
          </a:bodyPr>
          <a:lstStyle/>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ea typeface="Segoe UI" pitchFamily="34" charset="0"/>
                <a:cs typeface="Arial" pitchFamily="34" charset="0"/>
              </a:rPr>
              <a:t>Computer Imaging</a:t>
            </a:r>
            <a:endParaRPr lang="en-US" sz="2400" b="1" dirty="0" smtClean="0">
              <a:solidFill>
                <a:schemeClr val="accent3">
                  <a:lumMod val="50000"/>
                </a:schemeClr>
              </a:solidFill>
              <a:latin typeface="Arial" pitchFamily="34" charset="0"/>
              <a:ea typeface="Segoe UI"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Computer Vision Application</a:t>
            </a:r>
            <a:endParaRPr lang="en-US" sz="2400" b="1" dirty="0" smtClean="0">
              <a:solidFill>
                <a:schemeClr val="accent3">
                  <a:lumMod val="50000"/>
                </a:schemeClr>
              </a:solidFill>
              <a:latin typeface="Arial"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rPr>
              <a:t>Computer Imaging Systems</a:t>
            </a:r>
            <a:endParaRPr lang="en-US" sz="2400" b="1" dirty="0" smtClean="0">
              <a:solidFill>
                <a:schemeClr val="accent3">
                  <a:lumMod val="50000"/>
                </a:schemeClr>
              </a:solidFill>
              <a:latin typeface="Arial" pitchFamily="34" charset="0"/>
            </a:endParaRPr>
          </a:p>
          <a:p>
            <a:pPr marL="514350" indent="-514350" algn="just" defTabSz="966573">
              <a:lnSpc>
                <a:spcPct val="150000"/>
              </a:lnSpc>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Digital Image Representation</a:t>
            </a:r>
            <a:endParaRPr lang="en-US" sz="2400" dirty="0">
              <a:solidFill>
                <a:schemeClr val="accent3">
                  <a:lumMod val="50000"/>
                </a:schemeClr>
              </a:solidFill>
              <a:latin typeface="Arial"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Digitization</a:t>
            </a:r>
            <a:endParaRPr lang="en-US" sz="2400" b="1" dirty="0" smtClean="0">
              <a:solidFill>
                <a:schemeClr val="accent3">
                  <a:lumMod val="50000"/>
                </a:schemeClr>
              </a:solidFill>
              <a:latin typeface="Arial"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Image Sampling and Quantization</a:t>
            </a:r>
            <a:endParaRPr lang="en-US" sz="2400" b="1" dirty="0" smtClean="0">
              <a:solidFill>
                <a:schemeClr val="accent3">
                  <a:lumMod val="50000"/>
                </a:schemeClr>
              </a:solidFill>
              <a:latin typeface="Arial"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ea typeface="Segoe UI" pitchFamily="34" charset="0"/>
                <a:cs typeface="Arial" pitchFamily="34" charset="0"/>
              </a:rPr>
              <a:t>Types of Digital Images</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ea typeface="Segoe UI" pitchFamily="34" charset="0"/>
                <a:cs typeface="Arial" pitchFamily="34" charset="0"/>
              </a:rPr>
              <a:t>Application of Image Processing</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ea typeface="Segoe UI" pitchFamily="34" charset="0"/>
                <a:cs typeface="Arial" pitchFamily="34" charset="0"/>
              </a:rPr>
              <a:t>Computer Graphics</a:t>
            </a: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ea typeface="Segoe UI" pitchFamily="34" charset="0"/>
                <a:cs typeface="Arial" pitchFamily="34" charset="0"/>
              </a:rPr>
              <a:t>Image File Format</a:t>
            </a:r>
            <a:endParaRPr lang="en-US" sz="3200" b="1" dirty="0" smtClean="0">
              <a:solidFill>
                <a:schemeClr val="accent3">
                  <a:lumMod val="50000"/>
                </a:schemeClr>
              </a:solidFill>
              <a:latin typeface="Arial" pitchFamily="34" charset="0"/>
              <a:ea typeface="Segoe UI" pitchFamily="34" charset="0"/>
              <a:cs typeface="Arial" pitchFamily="34" charset="0"/>
            </a:endParaRPr>
          </a:p>
        </p:txBody>
      </p:sp>
      <p:sp>
        <p:nvSpPr>
          <p:cNvPr id="4" name="Rectangle 3"/>
          <p:cNvSpPr/>
          <p:nvPr/>
        </p:nvSpPr>
        <p:spPr>
          <a:xfrm>
            <a:off x="2362200" y="400552"/>
            <a:ext cx="4419600" cy="590048"/>
          </a:xfrm>
          <a:prstGeom prst="rect">
            <a:avLst/>
          </a:prstGeom>
          <a:blipFill>
            <a:blip r:embed="rId3"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latin typeface="Arial Black" pitchFamily="34" charset="0"/>
                <a:ea typeface="Segoe UI" pitchFamily="34" charset="0"/>
                <a:cs typeface="Segoe UI" pitchFamily="34" charset="0"/>
              </a:rPr>
              <a:t>Outline</a:t>
            </a:r>
            <a:endParaRPr lang="en-US" b="1" dirty="0">
              <a:solidFill>
                <a:srgbClr val="FF0000"/>
              </a:solidFill>
              <a:latin typeface="Arial Black" pitchFamily="34" charset="0"/>
              <a:ea typeface="Segoe UI" pitchFamily="34" charset="0"/>
              <a:cs typeface="Segoe UI" pitchFamily="34" charset="0"/>
            </a:endParaRPr>
          </a:p>
        </p:txBody>
      </p:sp>
      <p:sp>
        <p:nvSpPr>
          <p:cNvPr id="3" name="Slide Number Placeholder 2"/>
          <p:cNvSpPr>
            <a:spLocks noGrp="1"/>
          </p:cNvSpPr>
          <p:nvPr>
            <p:ph type="sldNum" sz="quarter" idx="12"/>
          </p:nvPr>
        </p:nvSpPr>
        <p:spPr/>
        <p:txBody>
          <a:bodyPr/>
          <a:lstStyle/>
          <a:p>
            <a:fld id="{9A932E13-C601-4971-A64E-DE3064478442}" type="slidenum">
              <a:rPr lang="en-US" smtClean="0"/>
              <a:pPr/>
              <a:t>2</a:t>
            </a:fld>
            <a:endParaRPr lang="en-US"/>
          </a:p>
        </p:txBody>
      </p:sp>
    </p:spTree>
    <p:extLst>
      <p:ext uri="{BB962C8B-B14F-4D97-AF65-F5344CB8AC3E}">
        <p14:creationId xmlns:p14="http://schemas.microsoft.com/office/powerpoint/2010/main" val="17804855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457200"/>
            <a:ext cx="6781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1. </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Computer Imaging</a:t>
            </a:r>
            <a:endParaRPr lang="en-US" sz="24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4" name="Slide Number Placeholder 3"/>
          <p:cNvSpPr>
            <a:spLocks noGrp="1"/>
          </p:cNvSpPr>
          <p:nvPr>
            <p:ph type="sldNum" sz="quarter" idx="12"/>
          </p:nvPr>
        </p:nvSpPr>
        <p:spPr/>
        <p:txBody>
          <a:bodyPr/>
          <a:lstStyle/>
          <a:p>
            <a:fld id="{9A932E13-C601-4971-A64E-DE3064478442}" type="slidenum">
              <a:rPr lang="en-US" smtClean="0"/>
              <a:pPr/>
              <a:t>3</a:t>
            </a:fld>
            <a:endParaRPr lang="en-US"/>
          </a:p>
        </p:txBody>
      </p:sp>
      <p:sp>
        <p:nvSpPr>
          <p:cNvPr id="5" name="Rectangle 4"/>
          <p:cNvSpPr/>
          <p:nvPr/>
        </p:nvSpPr>
        <p:spPr>
          <a:xfrm>
            <a:off x="914400" y="1066800"/>
            <a:ext cx="7162800" cy="1938992"/>
          </a:xfrm>
          <a:prstGeom prst="rect">
            <a:avLst/>
          </a:prstGeom>
        </p:spPr>
        <p:txBody>
          <a:bodyPr wrap="square">
            <a:spAutoFit/>
          </a:bodyPr>
          <a:lstStyle/>
          <a:p>
            <a:pPr algn="just"/>
            <a:r>
              <a:rPr lang="en-US" sz="2000" dirty="0">
                <a:latin typeface="Times New Roman" pitchFamily="18" charset="0"/>
                <a:cs typeface="Times New Roman" pitchFamily="18" charset="0"/>
              </a:rPr>
              <a:t>Computer imaging can be separate into two primary categories:</a:t>
            </a:r>
          </a:p>
          <a:p>
            <a:pPr algn="just"/>
            <a:r>
              <a:rPr lang="en-US" sz="2000" b="1" dirty="0" smtClean="0">
                <a:latin typeface="Times New Roman" pitchFamily="18" charset="0"/>
                <a:cs typeface="Times New Roman" pitchFamily="18" charset="0"/>
              </a:rPr>
              <a:t>1</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Computer Vision.</a:t>
            </a:r>
            <a:endParaRPr lang="en-US" sz="2000" dirty="0">
              <a:latin typeface="Times New Roman" pitchFamily="18" charset="0"/>
              <a:cs typeface="Times New Roman" pitchFamily="18" charset="0"/>
            </a:endParaRPr>
          </a:p>
          <a:p>
            <a:pPr algn="just"/>
            <a:r>
              <a:rPr lang="en-US" sz="2000" b="1" dirty="0">
                <a:latin typeface="Times New Roman" pitchFamily="18" charset="0"/>
                <a:cs typeface="Times New Roman" pitchFamily="18" charset="0"/>
              </a:rPr>
              <a:t>2. Image Processing.</a:t>
            </a:r>
            <a:endParaRPr lang="en-US" sz="2000" dirty="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In computer vision application the processed images output for use by a computer, whereas in image processing applications the output images are for human consumption).</a:t>
            </a:r>
          </a:p>
        </p:txBody>
      </p:sp>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2183130" y="2971800"/>
            <a:ext cx="4777740" cy="1143000"/>
          </a:xfrm>
          <a:prstGeom prst="rect">
            <a:avLst/>
          </a:prstGeom>
          <a:noFill/>
          <a:ln>
            <a:noFill/>
          </a:ln>
        </p:spPr>
      </p:pic>
      <p:sp>
        <p:nvSpPr>
          <p:cNvPr id="6" name="Rectangle 5"/>
          <p:cNvSpPr/>
          <p:nvPr/>
        </p:nvSpPr>
        <p:spPr>
          <a:xfrm>
            <a:off x="914400" y="4038600"/>
            <a:ext cx="7543800" cy="2554545"/>
          </a:xfrm>
          <a:prstGeom prst="rect">
            <a:avLst/>
          </a:prstGeom>
        </p:spPr>
        <p:txBody>
          <a:bodyPr wrap="square">
            <a:spAutoFit/>
          </a:bodyPr>
          <a:lstStyle/>
          <a:p>
            <a:pPr algn="just"/>
            <a:r>
              <a:rPr lang="en-US" sz="2000" b="1" dirty="0">
                <a:latin typeface="Times New Roman" pitchFamily="18" charset="0"/>
                <a:cs typeface="Times New Roman" pitchFamily="18" charset="0"/>
              </a:rPr>
              <a:t>Computer </a:t>
            </a:r>
            <a:r>
              <a:rPr lang="en-US" sz="2000" b="1" dirty="0" smtClean="0">
                <a:latin typeface="Times New Roman" pitchFamily="18" charset="0"/>
                <a:cs typeface="Times New Roman" pitchFamily="18" charset="0"/>
              </a:rPr>
              <a:t>Vision </a:t>
            </a:r>
            <a:r>
              <a:rPr lang="en-US" sz="2000" dirty="0" smtClean="0">
                <a:latin typeface="Times New Roman" pitchFamily="18" charset="0"/>
                <a:cs typeface="Times New Roman" pitchFamily="18" charset="0"/>
              </a:rPr>
              <a:t>is consists of </a:t>
            </a:r>
            <a:endParaRPr lang="en-US" sz="2000" dirty="0">
              <a:latin typeface="Times New Roman" pitchFamily="18" charset="0"/>
              <a:cs typeface="Times New Roman" pitchFamily="18" charset="0"/>
            </a:endParaRPr>
          </a:p>
          <a:p>
            <a:pPr algn="just"/>
            <a:r>
              <a:rPr lang="en-US" sz="2000" b="1" dirty="0">
                <a:latin typeface="Times New Roman" pitchFamily="18" charset="0"/>
                <a:cs typeface="Times New Roman" pitchFamily="18" charset="0"/>
              </a:rPr>
              <a:t>1. Image Analysis:</a:t>
            </a:r>
            <a:r>
              <a:rPr lang="en-US" sz="2000" dirty="0">
                <a:latin typeface="Times New Roman" pitchFamily="18" charset="0"/>
                <a:cs typeface="Times New Roman" pitchFamily="18" charset="0"/>
              </a:rPr>
              <a:t> involves the examination of the image data to facilitate solving vision problem. The image analysis process involves two other topics:</a:t>
            </a:r>
          </a:p>
          <a:p>
            <a:pPr algn="just"/>
            <a:r>
              <a:rPr lang="en-US" sz="2000" dirty="0">
                <a:latin typeface="Times New Roman" pitchFamily="18" charset="0"/>
                <a:cs typeface="Times New Roman" pitchFamily="18" charset="0"/>
              </a:rPr>
              <a:t>•</a:t>
            </a:r>
            <a:r>
              <a:rPr lang="en-US" sz="2000" b="1" dirty="0">
                <a:latin typeface="Times New Roman" pitchFamily="18" charset="0"/>
                <a:cs typeface="Times New Roman" pitchFamily="18" charset="0"/>
              </a:rPr>
              <a:t>Feature Extraction:</a:t>
            </a:r>
            <a:r>
              <a:rPr lang="en-US" sz="2000" dirty="0">
                <a:latin typeface="Times New Roman" pitchFamily="18" charset="0"/>
                <a:cs typeface="Times New Roman" pitchFamily="18" charset="0"/>
              </a:rPr>
              <a:t> It is the process of acquiring higher level image information, such as shape or color information.</a:t>
            </a:r>
          </a:p>
          <a:p>
            <a:pPr algn="just"/>
            <a:r>
              <a:rPr lang="en-US" sz="2000" dirty="0">
                <a:latin typeface="Times New Roman" pitchFamily="18" charset="0"/>
                <a:cs typeface="Times New Roman" pitchFamily="18" charset="0"/>
              </a:rPr>
              <a:t>•</a:t>
            </a:r>
            <a:r>
              <a:rPr lang="en-US" sz="2000" b="1" dirty="0">
                <a:latin typeface="Times New Roman" pitchFamily="18" charset="0"/>
                <a:cs typeface="Times New Roman" pitchFamily="18" charset="0"/>
              </a:rPr>
              <a:t>Pattern Classification:</a:t>
            </a:r>
            <a:r>
              <a:rPr lang="en-US" sz="2000" dirty="0">
                <a:latin typeface="Times New Roman" pitchFamily="18" charset="0"/>
                <a:cs typeface="Times New Roman" pitchFamily="18" charset="0"/>
              </a:rPr>
              <a:t> It is the act of taking this </a:t>
            </a:r>
            <a:r>
              <a:rPr lang="en-US" sz="2000" dirty="0" smtClean="0">
                <a:latin typeface="Times New Roman" pitchFamily="18" charset="0"/>
                <a:cs typeface="Times New Roman" pitchFamily="18" charset="0"/>
              </a:rPr>
              <a:t>higher – level </a:t>
            </a:r>
            <a:r>
              <a:rPr lang="en-US" sz="2000" dirty="0">
                <a:latin typeface="Times New Roman" pitchFamily="18" charset="0"/>
                <a:cs typeface="Times New Roman" pitchFamily="18" charset="0"/>
              </a:rPr>
              <a:t>information and identifying objects within the image.</a:t>
            </a:r>
          </a:p>
        </p:txBody>
      </p:sp>
    </p:spTree>
    <p:extLst>
      <p:ext uri="{BB962C8B-B14F-4D97-AF65-F5344CB8AC3E}">
        <p14:creationId xmlns:p14="http://schemas.microsoft.com/office/powerpoint/2010/main" val="14467683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A932E13-C601-4971-A64E-DE3064478442}" type="slidenum">
              <a:rPr lang="en-US" smtClean="0"/>
              <a:pPr/>
              <a:t>4</a:t>
            </a:fld>
            <a:endParaRPr lang="en-US"/>
          </a:p>
        </p:txBody>
      </p:sp>
      <p:sp>
        <p:nvSpPr>
          <p:cNvPr id="8" name="Rectangle 7"/>
          <p:cNvSpPr/>
          <p:nvPr/>
        </p:nvSpPr>
        <p:spPr>
          <a:xfrm>
            <a:off x="1143000" y="533400"/>
            <a:ext cx="6781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2. </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Computer Vision Application </a:t>
            </a:r>
            <a:endParaRPr lang="en-US" sz="24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3" name="Rectangle 2"/>
          <p:cNvSpPr/>
          <p:nvPr/>
        </p:nvSpPr>
        <p:spPr>
          <a:xfrm>
            <a:off x="990600" y="1466195"/>
            <a:ext cx="7391400" cy="4708981"/>
          </a:xfrm>
          <a:prstGeom prst="rect">
            <a:avLst/>
          </a:prstGeom>
        </p:spPr>
        <p:txBody>
          <a:bodyPr wrap="square">
            <a:spAutoFit/>
          </a:bodyPr>
          <a:lstStyle/>
          <a:p>
            <a:pPr algn="just"/>
            <a:r>
              <a:rPr lang="en-US" sz="2000" dirty="0">
                <a:cs typeface="+mj-cs"/>
              </a:rPr>
              <a:t>Computer vision systems are used in many and various </a:t>
            </a:r>
            <a:r>
              <a:rPr lang="en-US" sz="2000" b="1" dirty="0">
                <a:cs typeface="+mj-cs"/>
              </a:rPr>
              <a:t>types of environments</a:t>
            </a:r>
            <a:r>
              <a:rPr lang="en-US" sz="2000" dirty="0">
                <a:cs typeface="+mj-cs"/>
              </a:rPr>
              <a:t>, such as:</a:t>
            </a:r>
          </a:p>
          <a:p>
            <a:pPr marL="457200" lvl="0" indent="-457200" algn="just">
              <a:buFont typeface="+mj-lt"/>
              <a:buAutoNum type="arabicPeriod"/>
            </a:pPr>
            <a:r>
              <a:rPr lang="en-US" sz="2000" b="1" dirty="0">
                <a:cs typeface="+mj-cs"/>
              </a:rPr>
              <a:t>Manufacturing Systems: </a:t>
            </a:r>
            <a:r>
              <a:rPr lang="en-US" sz="2000" dirty="0">
                <a:cs typeface="+mj-cs"/>
              </a:rPr>
              <a:t>computer vision is often used for quality control, where the computer vision system will scan manufactured items for defects, and provide control signals to a robotics manipulator to remove detective part automatically.</a:t>
            </a:r>
          </a:p>
          <a:p>
            <a:pPr marL="457200" lvl="0" indent="-457200" algn="just">
              <a:buFont typeface="+mj-lt"/>
              <a:buAutoNum type="arabicPeriod"/>
            </a:pPr>
            <a:r>
              <a:rPr lang="en-US" sz="2000" b="1" dirty="0">
                <a:cs typeface="+mj-cs"/>
              </a:rPr>
              <a:t>Medical Community:</a:t>
            </a:r>
            <a:r>
              <a:rPr lang="en-US" sz="2000" dirty="0">
                <a:cs typeface="+mj-cs"/>
              </a:rPr>
              <a:t> Current example of medical systems to aid neurosurgeons (</a:t>
            </a:r>
            <a:r>
              <a:rPr lang="ar-IQ" sz="2000" dirty="0">
                <a:cs typeface="+mj-cs"/>
              </a:rPr>
              <a:t>جراحة الاعصاب</a:t>
            </a:r>
            <a:r>
              <a:rPr lang="en-US" sz="2000" dirty="0">
                <a:cs typeface="+mj-cs"/>
              </a:rPr>
              <a:t>) during brain surgery, systems to diagnose skin tumors (</a:t>
            </a:r>
            <a:r>
              <a:rPr lang="ar-SA" sz="2000" dirty="0">
                <a:cs typeface="+mj-cs"/>
              </a:rPr>
              <a:t>سرطان الجلد</a:t>
            </a:r>
            <a:r>
              <a:rPr lang="en-US" sz="2000" dirty="0">
                <a:cs typeface="+mj-cs"/>
              </a:rPr>
              <a:t>) automatically.  </a:t>
            </a:r>
          </a:p>
          <a:p>
            <a:pPr marL="457200" lvl="0" indent="-457200" algn="just">
              <a:buFont typeface="+mj-lt"/>
              <a:buAutoNum type="arabicPeriod"/>
            </a:pPr>
            <a:r>
              <a:rPr lang="en-US" sz="2000" b="1" dirty="0">
                <a:cs typeface="+mj-cs"/>
              </a:rPr>
              <a:t>Law Enforcement:</a:t>
            </a:r>
            <a:r>
              <a:rPr lang="en-US" sz="2000" dirty="0">
                <a:cs typeface="+mj-cs"/>
              </a:rPr>
              <a:t> The field of Law Enforcement and security in an active area for computer vision system development, with application ranging from automatic identification of fingerprints to DNA analysis.</a:t>
            </a:r>
          </a:p>
          <a:p>
            <a:pPr marL="457200" lvl="0" indent="-457200" algn="just">
              <a:buFont typeface="+mj-lt"/>
              <a:buAutoNum type="arabicPeriod"/>
            </a:pPr>
            <a:r>
              <a:rPr lang="en-US" sz="2000" b="1" dirty="0">
                <a:cs typeface="+mj-cs"/>
              </a:rPr>
              <a:t>Infrared Imaging </a:t>
            </a:r>
            <a:r>
              <a:rPr lang="en-US" sz="2000" dirty="0">
                <a:cs typeface="+mj-cs"/>
              </a:rPr>
              <a:t>(</a:t>
            </a:r>
            <a:r>
              <a:rPr lang="ar-SA" sz="2000" dirty="0">
                <a:cs typeface="+mj-cs"/>
              </a:rPr>
              <a:t>صور تحت الحمراء</a:t>
            </a:r>
            <a:r>
              <a:rPr lang="en-US" sz="2000" dirty="0" smtClean="0">
                <a:cs typeface="+mj-cs"/>
              </a:rPr>
              <a:t>).</a:t>
            </a:r>
          </a:p>
          <a:p>
            <a:pPr marL="457200" lvl="0" indent="-457200" algn="just">
              <a:buFont typeface="+mj-lt"/>
              <a:buAutoNum type="arabicPeriod"/>
            </a:pPr>
            <a:r>
              <a:rPr lang="en-US" sz="2000" b="1" dirty="0" smtClean="0">
                <a:cs typeface="+mj-cs"/>
              </a:rPr>
              <a:t>Satellites </a:t>
            </a:r>
            <a:r>
              <a:rPr lang="en-US" sz="2000" b="1" dirty="0">
                <a:cs typeface="+mj-cs"/>
              </a:rPr>
              <a:t>Orbiting </a:t>
            </a:r>
            <a:r>
              <a:rPr lang="en-US" sz="2000" dirty="0">
                <a:cs typeface="+mj-cs"/>
              </a:rPr>
              <a:t>(</a:t>
            </a:r>
            <a:r>
              <a:rPr lang="ar-SA" sz="2000" dirty="0">
                <a:cs typeface="+mj-cs"/>
              </a:rPr>
              <a:t>مدار الفضائيات</a:t>
            </a:r>
            <a:r>
              <a:rPr lang="en-US" sz="2000" dirty="0">
                <a:cs typeface="+mj-cs"/>
              </a:rPr>
              <a:t>).</a:t>
            </a:r>
          </a:p>
        </p:txBody>
      </p:sp>
    </p:spTree>
    <p:extLst>
      <p:ext uri="{BB962C8B-B14F-4D97-AF65-F5344CB8AC3E}">
        <p14:creationId xmlns:p14="http://schemas.microsoft.com/office/powerpoint/2010/main" val="1252642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517709"/>
            <a:ext cx="7543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3</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 </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Computer Imaging Systems</a:t>
            </a:r>
            <a:endPar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5" name="Slide Number Placeholder 4"/>
          <p:cNvSpPr>
            <a:spLocks noGrp="1"/>
          </p:cNvSpPr>
          <p:nvPr>
            <p:ph type="sldNum" sz="quarter" idx="12"/>
          </p:nvPr>
        </p:nvSpPr>
        <p:spPr/>
        <p:txBody>
          <a:bodyPr/>
          <a:lstStyle/>
          <a:p>
            <a:fld id="{9A932E13-C601-4971-A64E-DE3064478442}" type="slidenum">
              <a:rPr lang="en-US" smtClean="0"/>
              <a:pPr/>
              <a:t>5</a:t>
            </a:fld>
            <a:endParaRPr lang="en-US"/>
          </a:p>
        </p:txBody>
      </p:sp>
      <p:sp>
        <p:nvSpPr>
          <p:cNvPr id="3" name="Rectangle 2"/>
          <p:cNvSpPr/>
          <p:nvPr/>
        </p:nvSpPr>
        <p:spPr>
          <a:xfrm>
            <a:off x="813122" y="1295400"/>
            <a:ext cx="7543800" cy="1754326"/>
          </a:xfrm>
          <a:prstGeom prst="rect">
            <a:avLst/>
          </a:prstGeom>
        </p:spPr>
        <p:txBody>
          <a:bodyPr wrap="square">
            <a:spAutoFit/>
          </a:bodyPr>
          <a:lstStyle/>
          <a:p>
            <a:r>
              <a:rPr lang="en-US" b="1" dirty="0"/>
              <a:t>Computer Imaging Systems (Components of an image processing system)</a:t>
            </a:r>
            <a:endParaRPr lang="en-US" dirty="0"/>
          </a:p>
          <a:p>
            <a:pPr algn="just"/>
            <a:r>
              <a:rPr lang="en-US" dirty="0" smtClean="0"/>
              <a:t>They are </a:t>
            </a:r>
            <a:r>
              <a:rPr lang="en-US" dirty="0"/>
              <a:t>comprised of two primary components types, </a:t>
            </a:r>
            <a:r>
              <a:rPr lang="en-US" b="1" dirty="0"/>
              <a:t>hardware</a:t>
            </a:r>
            <a:r>
              <a:rPr lang="en-US" dirty="0"/>
              <a:t> and </a:t>
            </a:r>
            <a:r>
              <a:rPr lang="en-US" b="1" dirty="0"/>
              <a:t>software</a:t>
            </a:r>
            <a:r>
              <a:rPr lang="en-US" dirty="0"/>
              <a:t>. The hard ware components can be divided into image acquiring sub system (</a:t>
            </a:r>
            <a:r>
              <a:rPr lang="en-US" b="1" dirty="0"/>
              <a:t>computer, scanner, and camera</a:t>
            </a:r>
            <a:r>
              <a:rPr lang="en-US" dirty="0"/>
              <a:t>) and display devices (</a:t>
            </a:r>
            <a:r>
              <a:rPr lang="en-US" b="1" dirty="0"/>
              <a:t>monitor, printer</a:t>
            </a:r>
            <a:r>
              <a:rPr lang="en-US" dirty="0"/>
              <a:t>).The software allows us to </a:t>
            </a:r>
            <a:r>
              <a:rPr lang="en-US" b="1" dirty="0"/>
              <a:t>manipulate the image</a:t>
            </a:r>
            <a:r>
              <a:rPr lang="en-US" dirty="0"/>
              <a:t> and perform any </a:t>
            </a:r>
            <a:r>
              <a:rPr lang="en-US" b="1" dirty="0"/>
              <a:t>desired</a:t>
            </a:r>
            <a:r>
              <a:rPr lang="en-US" dirty="0"/>
              <a:t> </a:t>
            </a:r>
            <a:r>
              <a:rPr lang="en-US" b="1" dirty="0"/>
              <a:t>processing</a:t>
            </a:r>
            <a:r>
              <a:rPr lang="en-US" dirty="0"/>
              <a:t> on the image data.</a:t>
            </a:r>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838200" y="3049726"/>
            <a:ext cx="7518722" cy="3274874"/>
          </a:xfrm>
          <a:prstGeom prst="rect">
            <a:avLst/>
          </a:prstGeom>
        </p:spPr>
      </p:pic>
    </p:spTree>
    <p:extLst>
      <p:ext uri="{BB962C8B-B14F-4D97-AF65-F5344CB8AC3E}">
        <p14:creationId xmlns:p14="http://schemas.microsoft.com/office/powerpoint/2010/main" val="2105831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A932E13-C601-4971-A64E-DE3064478442}" type="slidenum">
              <a:rPr lang="en-US" smtClean="0"/>
              <a:pPr/>
              <a:t>6</a:t>
            </a:fld>
            <a:endParaRPr lang="en-US"/>
          </a:p>
        </p:txBody>
      </p:sp>
      <p:sp>
        <p:nvSpPr>
          <p:cNvPr id="8" name="Rectangle 3"/>
          <p:cNvSpPr>
            <a:spLocks noChangeArrowheads="1"/>
          </p:cNvSpPr>
          <p:nvPr/>
        </p:nvSpPr>
        <p:spPr bwMode="auto">
          <a:xfrm>
            <a:off x="0" y="34512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1"/>
          <p:cNvSpPr/>
          <p:nvPr/>
        </p:nvSpPr>
        <p:spPr>
          <a:xfrm>
            <a:off x="838200" y="1143000"/>
            <a:ext cx="7543800" cy="1631216"/>
          </a:xfrm>
          <a:prstGeom prst="rect">
            <a:avLst/>
          </a:prstGeom>
        </p:spPr>
        <p:txBody>
          <a:bodyPr wrap="square">
            <a:spAutoFit/>
          </a:bodyPr>
          <a:lstStyle/>
          <a:p>
            <a:pPr algn="just"/>
            <a:r>
              <a:rPr lang="en-US" sz="2000" dirty="0">
                <a:latin typeface="Times New Roman" pitchFamily="18" charset="0"/>
                <a:cs typeface="Times New Roman" pitchFamily="18" charset="0"/>
              </a:rPr>
              <a:t>An image may be defined as a </a:t>
            </a:r>
            <a:r>
              <a:rPr lang="en-US" sz="2000" b="1" dirty="0">
                <a:latin typeface="Times New Roman" pitchFamily="18" charset="0"/>
                <a:cs typeface="Times New Roman" pitchFamily="18" charset="0"/>
              </a:rPr>
              <a:t>two-dimensional function</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f(x, y)</a:t>
            </a:r>
            <a:r>
              <a:rPr lang="en-US" sz="2000" dirty="0">
                <a:latin typeface="Times New Roman" pitchFamily="18" charset="0"/>
                <a:cs typeface="Times New Roman" pitchFamily="18" charset="0"/>
              </a:rPr>
              <a:t>, where </a:t>
            </a:r>
            <a:r>
              <a:rPr lang="en-US" sz="2000" b="1" dirty="0">
                <a:latin typeface="Times New Roman" pitchFamily="18" charset="0"/>
                <a:cs typeface="Times New Roman" pitchFamily="18" charset="0"/>
              </a:rPr>
              <a:t>x</a:t>
            </a:r>
            <a:r>
              <a:rPr lang="en-US" sz="2000" dirty="0">
                <a:latin typeface="Times New Roman" pitchFamily="18" charset="0"/>
                <a:cs typeface="Times New Roman" pitchFamily="18" charset="0"/>
              </a:rPr>
              <a:t> and </a:t>
            </a:r>
            <a:r>
              <a:rPr lang="en-US" sz="2000" b="1" dirty="0">
                <a:latin typeface="Times New Roman" pitchFamily="18" charset="0"/>
                <a:cs typeface="Times New Roman" pitchFamily="18" charset="0"/>
              </a:rPr>
              <a:t>y</a:t>
            </a:r>
            <a:r>
              <a:rPr lang="en-US" sz="2000" dirty="0">
                <a:latin typeface="Times New Roman" pitchFamily="18" charset="0"/>
                <a:cs typeface="Times New Roman" pitchFamily="18" charset="0"/>
              </a:rPr>
              <a:t> are </a:t>
            </a:r>
            <a:r>
              <a:rPr lang="en-US" sz="2000" b="1" i="1" dirty="0">
                <a:latin typeface="Times New Roman" pitchFamily="18" charset="0"/>
                <a:cs typeface="Times New Roman" pitchFamily="18" charset="0"/>
              </a:rPr>
              <a:t>spatial</a:t>
            </a:r>
            <a:r>
              <a:rPr lang="en-US" sz="2000" i="1" dirty="0">
                <a:latin typeface="Times New Roman" pitchFamily="18" charset="0"/>
                <a:cs typeface="Times New Roman" pitchFamily="18" charset="0"/>
              </a:rPr>
              <a:t> </a:t>
            </a:r>
            <a:r>
              <a:rPr lang="en-US" sz="2000" dirty="0">
                <a:latin typeface="Times New Roman" pitchFamily="18" charset="0"/>
                <a:cs typeface="Times New Roman" pitchFamily="18" charset="0"/>
              </a:rPr>
              <a:t>(plane) coordinates, and the amplitude of </a:t>
            </a:r>
            <a:r>
              <a:rPr lang="en-US" sz="2000" b="1" i="1" dirty="0">
                <a:latin typeface="Times New Roman" pitchFamily="18" charset="0"/>
                <a:cs typeface="Times New Roman" pitchFamily="18" charset="0"/>
              </a:rPr>
              <a:t>f</a:t>
            </a:r>
            <a:r>
              <a:rPr lang="en-US" sz="2000" dirty="0">
                <a:latin typeface="Times New Roman" pitchFamily="18" charset="0"/>
                <a:cs typeface="Times New Roman" pitchFamily="18" charset="0"/>
              </a:rPr>
              <a:t> at any </a:t>
            </a:r>
            <a:r>
              <a:rPr lang="en-US" sz="2000" b="1" dirty="0">
                <a:latin typeface="Times New Roman" pitchFamily="18" charset="0"/>
                <a:cs typeface="Times New Roman" pitchFamily="18" charset="0"/>
              </a:rPr>
              <a:t>pair</a:t>
            </a:r>
            <a:r>
              <a:rPr lang="en-US" sz="2000" dirty="0">
                <a:latin typeface="Times New Roman" pitchFamily="18" charset="0"/>
                <a:cs typeface="Times New Roman" pitchFamily="18" charset="0"/>
              </a:rPr>
              <a:t> of coordinates (x, y) is called the </a:t>
            </a:r>
            <a:r>
              <a:rPr lang="en-US" sz="2000" b="1" i="1" dirty="0">
                <a:latin typeface="Times New Roman" pitchFamily="18" charset="0"/>
                <a:cs typeface="Times New Roman" pitchFamily="18" charset="0"/>
              </a:rPr>
              <a:t>intensity </a:t>
            </a:r>
            <a:r>
              <a:rPr lang="en-US" sz="2000" b="1" dirty="0">
                <a:latin typeface="Times New Roman" pitchFamily="18" charset="0"/>
                <a:cs typeface="Times New Roman" pitchFamily="18" charset="0"/>
              </a:rPr>
              <a:t>or </a:t>
            </a:r>
            <a:r>
              <a:rPr lang="en-US" sz="2000" b="1" i="1" dirty="0">
                <a:latin typeface="Times New Roman" pitchFamily="18" charset="0"/>
                <a:cs typeface="Times New Roman" pitchFamily="18" charset="0"/>
              </a:rPr>
              <a:t>gray level</a:t>
            </a:r>
            <a:r>
              <a:rPr lang="en-US" sz="2000" i="1" dirty="0">
                <a:latin typeface="Times New Roman" pitchFamily="18" charset="0"/>
                <a:cs typeface="Times New Roman" pitchFamily="18" charset="0"/>
              </a:rPr>
              <a:t> </a:t>
            </a:r>
            <a:r>
              <a:rPr lang="en-US" sz="2000" dirty="0">
                <a:latin typeface="Times New Roman" pitchFamily="18" charset="0"/>
                <a:cs typeface="Times New Roman" pitchFamily="18" charset="0"/>
              </a:rPr>
              <a:t>of the image at that point. When x, y, and the amplitude values of </a:t>
            </a:r>
            <a:r>
              <a:rPr lang="en-US" sz="2000" b="1" dirty="0">
                <a:latin typeface="Times New Roman" pitchFamily="18" charset="0"/>
                <a:cs typeface="Times New Roman" pitchFamily="18" charset="0"/>
              </a:rPr>
              <a:t>f</a:t>
            </a:r>
            <a:r>
              <a:rPr lang="en-US" sz="2000" dirty="0">
                <a:latin typeface="Times New Roman" pitchFamily="18" charset="0"/>
                <a:cs typeface="Times New Roman" pitchFamily="18" charset="0"/>
              </a:rPr>
              <a:t> are all finite, discrete quantities, we call the image a </a:t>
            </a:r>
            <a:r>
              <a:rPr lang="en-US" sz="2000" b="1" i="1" dirty="0">
                <a:latin typeface="Times New Roman" pitchFamily="18" charset="0"/>
                <a:cs typeface="Times New Roman" pitchFamily="18" charset="0"/>
              </a:rPr>
              <a:t>digital image</a:t>
            </a:r>
            <a:r>
              <a:rPr lang="en-US" sz="2000" dirty="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
        <p:nvSpPr>
          <p:cNvPr id="7" name="Rectangle 6"/>
          <p:cNvSpPr/>
          <p:nvPr/>
        </p:nvSpPr>
        <p:spPr>
          <a:xfrm>
            <a:off x="838200" y="517709"/>
            <a:ext cx="7543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4</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 Digital Image </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Representation</a:t>
            </a:r>
            <a:endPar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2286000" y="2865120"/>
            <a:ext cx="3962400" cy="1935480"/>
          </a:xfrm>
          <a:prstGeom prst="rect">
            <a:avLst/>
          </a:prstGeom>
          <a:noFill/>
          <a:ln>
            <a:noFill/>
          </a:ln>
        </p:spPr>
      </p:pic>
      <mc:AlternateContent xmlns:mc="http://schemas.openxmlformats.org/markup-compatibility/2006">
        <mc:Choice xmlns:a14="http://schemas.microsoft.com/office/drawing/2010/main" Requires="a14">
          <p:sp>
            <p:nvSpPr>
              <p:cNvPr id="5" name="Rectangle 4"/>
              <p:cNvSpPr/>
              <p:nvPr/>
            </p:nvSpPr>
            <p:spPr>
              <a:xfrm>
                <a:off x="1371600" y="4953000"/>
                <a:ext cx="6096000" cy="1458669"/>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r>
                        <a:rPr lang="en-US" i="1"/>
                        <m:t>𝑓</m:t>
                      </m:r>
                      <m:d>
                        <m:dPr>
                          <m:ctrlPr>
                            <a:rPr lang="en-US" i="1"/>
                          </m:ctrlPr>
                        </m:dPr>
                        <m:e>
                          <m:r>
                            <a:rPr lang="en-US" i="1"/>
                            <m:t>𝑥</m:t>
                          </m:r>
                          <m:r>
                            <a:rPr lang="en-US" i="1"/>
                            <m:t>, </m:t>
                          </m:r>
                          <m:r>
                            <a:rPr lang="en-US" i="1"/>
                            <m:t>𝑦</m:t>
                          </m:r>
                        </m:e>
                      </m:d>
                      <m:r>
                        <a:rPr lang="en-US" i="1"/>
                        <m:t>=</m:t>
                      </m:r>
                      <m:d>
                        <m:dPr>
                          <m:begChr m:val="["/>
                          <m:endChr m:val="]"/>
                          <m:ctrlPr>
                            <a:rPr lang="en-US" i="1"/>
                          </m:ctrlPr>
                        </m:dPr>
                        <m:e>
                          <m:eqArr>
                            <m:eqArrPr>
                              <m:ctrlPr>
                                <a:rPr lang="en-US" i="1"/>
                              </m:ctrlPr>
                            </m:eqArrPr>
                            <m:e>
                              <m:r>
                                <a:rPr lang="en-US" i="1"/>
                                <m:t>𝑓</m:t>
                              </m:r>
                              <m:d>
                                <m:dPr>
                                  <m:ctrlPr>
                                    <a:rPr lang="en-US" i="1"/>
                                  </m:ctrlPr>
                                </m:dPr>
                                <m:e>
                                  <m:r>
                                    <a:rPr lang="en-US" i="1"/>
                                    <m:t>0</m:t>
                                  </m:r>
                                  <m:r>
                                    <a:rPr lang="en-US" i="1"/>
                                    <m:t>,</m:t>
                                  </m:r>
                                  <m:r>
                                    <a:rPr lang="en-US" i="1"/>
                                    <m:t>0</m:t>
                                  </m:r>
                                </m:e>
                              </m:d>
                              <m:r>
                                <a:rPr lang="en-US" i="1"/>
                                <m:t>      </m:t>
                              </m:r>
                              <m:r>
                                <a:rPr lang="en-US" i="1"/>
                                <m:t>𝑓</m:t>
                              </m:r>
                              <m:d>
                                <m:dPr>
                                  <m:ctrlPr>
                                    <a:rPr lang="en-US" i="1"/>
                                  </m:ctrlPr>
                                </m:dPr>
                                <m:e>
                                  <m:r>
                                    <a:rPr lang="en-US" i="1"/>
                                    <m:t>0</m:t>
                                  </m:r>
                                  <m:r>
                                    <a:rPr lang="en-US" i="1"/>
                                    <m:t>,</m:t>
                                  </m:r>
                                  <m:r>
                                    <a:rPr lang="en-US" i="1"/>
                                    <m:t>1</m:t>
                                  </m:r>
                                </m:e>
                              </m:d>
                              <m:r>
                                <a:rPr lang="en-US" i="1"/>
                                <m:t> …….. </m:t>
                              </m:r>
                              <m:r>
                                <a:rPr lang="en-US" i="1"/>
                                <m:t>𝑓</m:t>
                              </m:r>
                              <m:d>
                                <m:dPr>
                                  <m:ctrlPr>
                                    <a:rPr lang="en-US" i="1"/>
                                  </m:ctrlPr>
                                </m:dPr>
                                <m:e>
                                  <m:r>
                                    <a:rPr lang="en-US" i="1"/>
                                    <m:t>0</m:t>
                                  </m:r>
                                  <m:r>
                                    <a:rPr lang="en-US" i="1"/>
                                    <m:t>, </m:t>
                                  </m:r>
                                  <m:r>
                                    <a:rPr lang="en-US" i="1"/>
                                    <m:t>𝑚</m:t>
                                  </m:r>
                                  <m:r>
                                    <a:rPr lang="en-US" i="1"/>
                                    <m:t>−</m:t>
                                  </m:r>
                                  <m:r>
                                    <a:rPr lang="en-US" i="1"/>
                                    <m:t>1</m:t>
                                  </m:r>
                                </m:e>
                              </m:d>
                            </m:e>
                            <m:e>
                              <m:r>
                                <a:rPr lang="en-US" i="1"/>
                                <m:t>𝑓</m:t>
                              </m:r>
                              <m:d>
                                <m:dPr>
                                  <m:ctrlPr>
                                    <a:rPr lang="en-US" i="1"/>
                                  </m:ctrlPr>
                                </m:dPr>
                                <m:e>
                                  <m:r>
                                    <a:rPr lang="en-US" i="1"/>
                                    <m:t>1</m:t>
                                  </m:r>
                                  <m:r>
                                    <a:rPr lang="en-US" i="1"/>
                                    <m:t>,</m:t>
                                  </m:r>
                                  <m:r>
                                    <a:rPr lang="en-US" i="1"/>
                                    <m:t>0</m:t>
                                  </m:r>
                                </m:e>
                              </m:d>
                              <m:r>
                                <a:rPr lang="en-US" i="1"/>
                                <m:t>     </m:t>
                              </m:r>
                              <m:r>
                                <a:rPr lang="en-US" i="1"/>
                                <m:t>𝑓</m:t>
                              </m:r>
                              <m:d>
                                <m:dPr>
                                  <m:ctrlPr>
                                    <a:rPr lang="en-US" i="1"/>
                                  </m:ctrlPr>
                                </m:dPr>
                                <m:e>
                                  <m:r>
                                    <a:rPr lang="en-US" i="1"/>
                                    <m:t>1</m:t>
                                  </m:r>
                                  <m:r>
                                    <a:rPr lang="en-US" i="1"/>
                                    <m:t>,</m:t>
                                  </m:r>
                                  <m:r>
                                    <a:rPr lang="en-US" i="1"/>
                                    <m:t>1</m:t>
                                  </m:r>
                                </m:e>
                              </m:d>
                              <m:r>
                                <a:rPr lang="en-US" i="1"/>
                                <m:t>… …… </m:t>
                              </m:r>
                              <m:r>
                                <a:rPr lang="en-US" i="1"/>
                                <m:t>𝑓</m:t>
                              </m:r>
                              <m:d>
                                <m:dPr>
                                  <m:ctrlPr>
                                    <a:rPr lang="en-US" i="1"/>
                                  </m:ctrlPr>
                                </m:dPr>
                                <m:e>
                                  <m:r>
                                    <a:rPr lang="en-US" i="1"/>
                                    <m:t>1</m:t>
                                  </m:r>
                                  <m:r>
                                    <a:rPr lang="en-US" i="1"/>
                                    <m:t>,</m:t>
                                  </m:r>
                                  <m:r>
                                    <a:rPr lang="en-US" i="1"/>
                                    <m:t>𝑚</m:t>
                                  </m:r>
                                  <m:r>
                                    <a:rPr lang="en-US" i="1"/>
                                    <m:t>−</m:t>
                                  </m:r>
                                  <m:r>
                                    <a:rPr lang="en-US" i="1"/>
                                    <m:t>1</m:t>
                                  </m:r>
                                </m:e>
                              </m:d>
                            </m:e>
                            <m:e>
                              <m:r>
                                <a:rPr lang="en-US" i="1"/>
                                <m:t>….</m:t>
                              </m:r>
                            </m:e>
                            <m:e>
                              <m:r>
                                <a:rPr lang="en-US" i="1"/>
                                <m:t>….</m:t>
                              </m:r>
                            </m:e>
                            <m:e>
                              <m:r>
                                <a:rPr lang="en-US" i="1"/>
                                <m:t>𝑓</m:t>
                              </m:r>
                              <m:d>
                                <m:dPr>
                                  <m:ctrlPr>
                                    <a:rPr lang="en-US" i="1"/>
                                  </m:ctrlPr>
                                </m:dPr>
                                <m:e>
                                  <m:r>
                                    <a:rPr lang="en-US" i="1"/>
                                    <m:t>𝑛</m:t>
                                  </m:r>
                                  <m:r>
                                    <a:rPr lang="en-US" i="1"/>
                                    <m:t>−</m:t>
                                  </m:r>
                                  <m:r>
                                    <a:rPr lang="en-US" i="1"/>
                                    <m:t>1</m:t>
                                  </m:r>
                                  <m:r>
                                    <a:rPr lang="en-US" i="1"/>
                                    <m:t>,</m:t>
                                  </m:r>
                                  <m:r>
                                    <a:rPr lang="en-US" i="1"/>
                                    <m:t>0</m:t>
                                  </m:r>
                                </m:e>
                              </m:d>
                              <m:r>
                                <a:rPr lang="en-US" i="1"/>
                                <m:t>  </m:t>
                              </m:r>
                              <m:r>
                                <a:rPr lang="en-US" i="1"/>
                                <m:t>𝑓</m:t>
                              </m:r>
                              <m:d>
                                <m:dPr>
                                  <m:ctrlPr>
                                    <a:rPr lang="en-US" i="1"/>
                                  </m:ctrlPr>
                                </m:dPr>
                                <m:e>
                                  <m:r>
                                    <a:rPr lang="en-US" i="1"/>
                                    <m:t>𝑛</m:t>
                                  </m:r>
                                  <m:r>
                                    <a:rPr lang="en-US" i="1"/>
                                    <m:t>−</m:t>
                                  </m:r>
                                  <m:r>
                                    <a:rPr lang="en-US" i="1"/>
                                    <m:t>1</m:t>
                                  </m:r>
                                  <m:r>
                                    <a:rPr lang="en-US" i="1"/>
                                    <m:t>,</m:t>
                                  </m:r>
                                  <m:r>
                                    <a:rPr lang="en-US" i="1"/>
                                    <m:t>1</m:t>
                                  </m:r>
                                </m:e>
                              </m:d>
                              <m:r>
                                <a:rPr lang="en-US" i="1"/>
                                <m:t> …</m:t>
                              </m:r>
                              <m:r>
                                <a:rPr lang="en-US" i="1"/>
                                <m:t>𝑓</m:t>
                              </m:r>
                              <m:r>
                                <a:rPr lang="en-US" i="1"/>
                                <m:t>(</m:t>
                              </m:r>
                              <m:r>
                                <a:rPr lang="en-US" i="1"/>
                                <m:t>𝑛</m:t>
                              </m:r>
                              <m:r>
                                <a:rPr lang="en-US" i="1"/>
                                <m:t>−</m:t>
                              </m:r>
                              <m:r>
                                <a:rPr lang="en-US" i="1"/>
                                <m:t>1</m:t>
                              </m:r>
                              <m:r>
                                <a:rPr lang="en-US" i="1"/>
                                <m:t>, </m:t>
                              </m:r>
                              <m:r>
                                <a:rPr lang="en-US" i="1"/>
                                <m:t>𝑚</m:t>
                              </m:r>
                              <m:r>
                                <a:rPr lang="en-US" i="1"/>
                                <m:t>−</m:t>
                              </m:r>
                              <m:r>
                                <a:rPr lang="en-US" i="1"/>
                                <m:t>1</m:t>
                              </m:r>
                              <m:r>
                                <a:rPr lang="en-US" i="1"/>
                                <m:t>) </m:t>
                              </m:r>
                            </m:e>
                          </m:eqArr>
                        </m:e>
                      </m:d>
                    </m:oMath>
                  </m:oMathPara>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1371600" y="4953000"/>
                <a:ext cx="6096000" cy="1458669"/>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92504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A932E13-C601-4971-A64E-DE3064478442}" type="slidenum">
              <a:rPr lang="en-US" smtClean="0"/>
              <a:pPr/>
              <a:t>7</a:t>
            </a:fld>
            <a:endParaRPr lang="en-US" dirty="0"/>
          </a:p>
        </p:txBody>
      </p:sp>
      <p:sp>
        <p:nvSpPr>
          <p:cNvPr id="2" name="Rectangle 1"/>
          <p:cNvSpPr/>
          <p:nvPr/>
        </p:nvSpPr>
        <p:spPr>
          <a:xfrm>
            <a:off x="685800" y="1143000"/>
            <a:ext cx="7696200" cy="1938992"/>
          </a:xfrm>
          <a:prstGeom prst="rect">
            <a:avLst/>
          </a:prstGeom>
        </p:spPr>
        <p:txBody>
          <a:bodyPr wrap="square">
            <a:spAutoFit/>
          </a:bodyPr>
          <a:lstStyle/>
          <a:p>
            <a:pPr algn="just"/>
            <a:r>
              <a:rPr lang="en-US" sz="2000" dirty="0">
                <a:latin typeface="Times New Roman" pitchFamily="18" charset="0"/>
                <a:cs typeface="Times New Roman" pitchFamily="18" charset="0"/>
              </a:rPr>
              <a:t>An image may be continuous with respect to the </a:t>
            </a:r>
            <a:r>
              <a:rPr lang="en-US" sz="2000" b="1" dirty="0">
                <a:latin typeface="Times New Roman" pitchFamily="18" charset="0"/>
                <a:cs typeface="Times New Roman" pitchFamily="18" charset="0"/>
              </a:rPr>
              <a:t>X</a:t>
            </a:r>
            <a:r>
              <a:rPr lang="en-US" sz="2000" dirty="0">
                <a:latin typeface="Times New Roman" pitchFamily="18" charset="0"/>
                <a:cs typeface="Times New Roman" pitchFamily="18" charset="0"/>
              </a:rPr>
              <a:t> and </a:t>
            </a:r>
            <a:r>
              <a:rPr lang="en-US" sz="2000" b="1" dirty="0">
                <a:latin typeface="Times New Roman" pitchFamily="18" charset="0"/>
                <a:cs typeface="Times New Roman" pitchFamily="18" charset="0"/>
              </a:rPr>
              <a:t>Y</a:t>
            </a:r>
            <a:r>
              <a:rPr lang="en-US" sz="2000" dirty="0">
                <a:latin typeface="Times New Roman" pitchFamily="18" charset="0"/>
                <a:cs typeface="Times New Roman" pitchFamily="18" charset="0"/>
              </a:rPr>
              <a:t> coordinates and also in amplitude so that it can be suitable for computer processing.</a:t>
            </a:r>
          </a:p>
          <a:p>
            <a:pPr lvl="0" algn="just"/>
            <a:r>
              <a:rPr lang="en-US" sz="2000" b="1" dirty="0">
                <a:latin typeface="Times New Roman" pitchFamily="18" charset="0"/>
                <a:cs typeface="Times New Roman" pitchFamily="18" charset="0"/>
              </a:rPr>
              <a:t>Digitization:</a:t>
            </a:r>
            <a:r>
              <a:rPr lang="en-US" sz="2000" dirty="0">
                <a:latin typeface="Times New Roman" pitchFamily="18" charset="0"/>
                <a:cs typeface="Times New Roman" pitchFamily="18" charset="0"/>
              </a:rPr>
              <a:t> It is process of </a:t>
            </a:r>
            <a:r>
              <a:rPr lang="en-US" sz="2000" b="1" dirty="0">
                <a:latin typeface="Times New Roman" pitchFamily="18" charset="0"/>
                <a:cs typeface="Times New Roman" pitchFamily="18" charset="0"/>
              </a:rPr>
              <a:t>transforming</a:t>
            </a:r>
            <a:r>
              <a:rPr lang="en-US" sz="2000" dirty="0">
                <a:latin typeface="Times New Roman" pitchFamily="18" charset="0"/>
                <a:cs typeface="Times New Roman" pitchFamily="18" charset="0"/>
              </a:rPr>
              <a:t> standard video signal into a digital image. Its mean using </a:t>
            </a:r>
            <a:r>
              <a:rPr lang="en-US" sz="2000" b="1" dirty="0">
                <a:latin typeface="Times New Roman" pitchFamily="18" charset="0"/>
                <a:cs typeface="Times New Roman" pitchFamily="18" charset="0"/>
              </a:rPr>
              <a:t>discrete</a:t>
            </a:r>
            <a:r>
              <a:rPr lang="en-US" sz="2000" dirty="0">
                <a:latin typeface="Times New Roman" pitchFamily="18" charset="0"/>
                <a:cs typeface="Times New Roman" pitchFamily="18" charset="0"/>
              </a:rPr>
              <a:t> values instead of </a:t>
            </a:r>
            <a:r>
              <a:rPr lang="en-US" sz="2000" b="1" dirty="0">
                <a:latin typeface="Times New Roman" pitchFamily="18" charset="0"/>
                <a:cs typeface="Times New Roman" pitchFamily="18" charset="0"/>
              </a:rPr>
              <a:t>continuous</a:t>
            </a:r>
            <a:r>
              <a:rPr lang="en-US" sz="2000" dirty="0">
                <a:latin typeface="Times New Roman" pitchFamily="18" charset="0"/>
                <a:cs typeface="Times New Roman" pitchFamily="18" charset="0"/>
              </a:rPr>
              <a:t> values. </a:t>
            </a: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analog video signal is turned into a digital image by sampling the continuous signal at </a:t>
            </a:r>
            <a:r>
              <a:rPr lang="en-US" sz="2000" b="1" dirty="0">
                <a:latin typeface="Times New Roman" pitchFamily="18" charset="0"/>
                <a:cs typeface="Times New Roman" pitchFamily="18" charset="0"/>
              </a:rPr>
              <a:t>affixed rate</a:t>
            </a:r>
            <a:r>
              <a:rPr lang="en-US" sz="2000" dirty="0">
                <a:latin typeface="Times New Roman" pitchFamily="18" charset="0"/>
                <a:cs typeface="Times New Roman" pitchFamily="18" charset="0"/>
              </a:rPr>
              <a:t>. </a:t>
            </a:r>
          </a:p>
        </p:txBody>
      </p:sp>
      <p:sp>
        <p:nvSpPr>
          <p:cNvPr id="6" name="Rectangle 5"/>
          <p:cNvSpPr/>
          <p:nvPr/>
        </p:nvSpPr>
        <p:spPr>
          <a:xfrm>
            <a:off x="838200" y="517709"/>
            <a:ext cx="7543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5</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 Digitization</a:t>
            </a:r>
            <a:endPar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048000"/>
            <a:ext cx="7086600" cy="3581400"/>
          </a:xfrm>
          <a:prstGeom prst="rect">
            <a:avLst/>
          </a:prstGeom>
          <a:noFill/>
          <a:ln>
            <a:noFill/>
          </a:ln>
        </p:spPr>
      </p:pic>
    </p:spTree>
    <p:extLst>
      <p:ext uri="{BB962C8B-B14F-4D97-AF65-F5344CB8AC3E}">
        <p14:creationId xmlns:p14="http://schemas.microsoft.com/office/powerpoint/2010/main" val="3618190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8</a:t>
            </a:fld>
            <a:endParaRPr lang="en-US" dirty="0"/>
          </a:p>
        </p:txBody>
      </p:sp>
      <p:sp>
        <p:nvSpPr>
          <p:cNvPr id="25" name="Rectangle 24"/>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4290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r>
            <a:br>
              <a:rPr kumimoji="0" lang="en-US" sz="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26"/>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7"/>
          <p:cNvSpPr/>
          <p:nvPr/>
        </p:nvSpPr>
        <p:spPr>
          <a:xfrm>
            <a:off x="914400" y="400552"/>
            <a:ext cx="7315200" cy="590048"/>
          </a:xfrm>
          <a:prstGeom prst="rect">
            <a:avLst/>
          </a:prstGeom>
          <a:blipFill>
            <a:blip r:embed="rId3"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6. Image Sampling and Quantization </a:t>
            </a:r>
            <a:endParaRPr lang="en-US" sz="3200" dirty="0" smtClean="0">
              <a:solidFill>
                <a:srgbClr val="FF0000"/>
              </a:solidFill>
            </a:endParaRPr>
          </a:p>
        </p:txBody>
      </p:sp>
      <p:sp>
        <p:nvSpPr>
          <p:cNvPr id="3" name="Rectangle 2"/>
          <p:cNvSpPr/>
          <p:nvPr/>
        </p:nvSpPr>
        <p:spPr>
          <a:xfrm>
            <a:off x="914400" y="990600"/>
            <a:ext cx="7315200" cy="2862322"/>
          </a:xfrm>
          <a:prstGeom prst="rect">
            <a:avLst/>
          </a:prstGeom>
        </p:spPr>
        <p:txBody>
          <a:bodyPr wrap="square">
            <a:spAutoFit/>
          </a:bodyPr>
          <a:lstStyle/>
          <a:p>
            <a:pPr algn="just"/>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output of most sensors is a continuous voltage waveform whose amplitude and spatial behavior are related to the physical phenomenon being sensed. To create a digital image, we need to convert the continuous sensed data into digital form. This involves two processes: </a:t>
            </a:r>
            <a:r>
              <a:rPr lang="en-US" sz="2000" b="1" i="1" dirty="0">
                <a:latin typeface="Times New Roman" pitchFamily="18" charset="0"/>
                <a:cs typeface="Times New Roman" pitchFamily="18" charset="0"/>
              </a:rPr>
              <a:t>sampling </a:t>
            </a:r>
            <a:r>
              <a:rPr lang="en-US" sz="2000" b="1" dirty="0">
                <a:latin typeface="Times New Roman" pitchFamily="18" charset="0"/>
                <a:cs typeface="Times New Roman" pitchFamily="18" charset="0"/>
              </a:rPr>
              <a:t>and </a:t>
            </a:r>
            <a:r>
              <a:rPr lang="en-US" sz="2000" b="1" i="1" dirty="0">
                <a:latin typeface="Times New Roman" pitchFamily="18" charset="0"/>
                <a:cs typeface="Times New Roman" pitchFamily="18" charset="0"/>
              </a:rPr>
              <a:t>quantization</a:t>
            </a:r>
            <a:r>
              <a:rPr lang="en-US" sz="2000" dirty="0">
                <a:latin typeface="Times New Roman" pitchFamily="18" charset="0"/>
                <a:cs typeface="Times New Roman" pitchFamily="18" charset="0"/>
              </a:rPr>
              <a:t>.</a:t>
            </a:r>
          </a:p>
          <a:p>
            <a:pPr marL="285750" lvl="0" indent="-285750" algn="just">
              <a:buFont typeface="Arial" pitchFamily="34" charset="0"/>
              <a:buChar char="•"/>
            </a:pPr>
            <a:r>
              <a:rPr lang="en-US" sz="2000" b="1" dirty="0">
                <a:latin typeface="Times New Roman" pitchFamily="18" charset="0"/>
                <a:cs typeface="Times New Roman" pitchFamily="18" charset="0"/>
              </a:rPr>
              <a:t>Sampling:</a:t>
            </a:r>
            <a:r>
              <a:rPr lang="en-US" sz="2000" dirty="0">
                <a:latin typeface="Times New Roman" pitchFamily="18" charset="0"/>
                <a:cs typeface="Times New Roman" pitchFamily="18" charset="0"/>
              </a:rPr>
              <a:t> It is the digitization of gray levels so that only discrete values of gray levels are used.</a:t>
            </a:r>
          </a:p>
          <a:p>
            <a:pPr marL="285750" indent="-285750" algn="just">
              <a:buFont typeface="Arial" pitchFamily="34" charset="0"/>
              <a:buChar char="•"/>
            </a:pPr>
            <a:r>
              <a:rPr lang="en-US" sz="2000" b="1" dirty="0">
                <a:latin typeface="Times New Roman" pitchFamily="18" charset="0"/>
                <a:cs typeface="Times New Roman" pitchFamily="18" charset="0"/>
              </a:rPr>
              <a:t>Quantization:</a:t>
            </a:r>
            <a:r>
              <a:rPr lang="en-US" sz="2000" dirty="0">
                <a:latin typeface="Times New Roman" pitchFamily="18" charset="0"/>
                <a:cs typeface="Times New Roman" pitchFamily="18" charset="0"/>
              </a:rPr>
              <a:t> It is digitization of spatial coordinates </a:t>
            </a:r>
            <a:r>
              <a:rPr lang="en-US" sz="2000" b="1" dirty="0">
                <a:latin typeface="Times New Roman" pitchFamily="18" charset="0"/>
                <a:cs typeface="Times New Roman" pitchFamily="18" charset="0"/>
              </a:rPr>
              <a:t>(x, y)</a:t>
            </a:r>
            <a:r>
              <a:rPr lang="en-US" sz="2000" dirty="0">
                <a:latin typeface="Times New Roman" pitchFamily="18" charset="0"/>
                <a:cs typeface="Times New Roman" pitchFamily="18" charset="0"/>
              </a:rPr>
              <a:t> so that there are gray level for discrete values of </a:t>
            </a:r>
            <a:r>
              <a:rPr lang="en-US" sz="2000" b="1" dirty="0">
                <a:latin typeface="Times New Roman" pitchFamily="18" charset="0"/>
                <a:cs typeface="Times New Roman" pitchFamily="18" charset="0"/>
              </a:rPr>
              <a:t>x</a:t>
            </a:r>
            <a:r>
              <a:rPr lang="en-US" sz="2000" dirty="0">
                <a:latin typeface="Times New Roman" pitchFamily="18" charset="0"/>
                <a:cs typeface="Times New Roman" pitchFamily="18" charset="0"/>
              </a:rPr>
              <a:t> and </a:t>
            </a:r>
            <a:r>
              <a:rPr lang="en-US" sz="2000" b="1" dirty="0">
                <a:latin typeface="Times New Roman" pitchFamily="18" charset="0"/>
                <a:cs typeface="Times New Roman" pitchFamily="18" charset="0"/>
              </a:rPr>
              <a:t>y</a:t>
            </a:r>
            <a:r>
              <a:rPr lang="en-US" sz="2000" dirty="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pic>
        <p:nvPicPr>
          <p:cNvPr id="10" name="Picture 9"/>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88998"/>
            <a:ext cx="4343400" cy="2359402"/>
          </a:xfrm>
          <a:prstGeom prst="rect">
            <a:avLst/>
          </a:prstGeom>
          <a:noFill/>
          <a:ln>
            <a:noFill/>
          </a:ln>
        </p:spPr>
      </p:pic>
      <p:pic>
        <p:nvPicPr>
          <p:cNvPr id="12" name="Picture 1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4085719"/>
            <a:ext cx="2743200" cy="1965960"/>
          </a:xfrm>
          <a:prstGeom prst="rect">
            <a:avLst/>
          </a:prstGeom>
          <a:noFill/>
          <a:ln>
            <a:noFill/>
          </a:ln>
        </p:spPr>
      </p:pic>
    </p:spTree>
    <p:extLst>
      <p:ext uri="{BB962C8B-B14F-4D97-AF65-F5344CB8AC3E}">
        <p14:creationId xmlns:p14="http://schemas.microsoft.com/office/powerpoint/2010/main" val="2836810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9</a:t>
            </a:fld>
            <a:endParaRPr lang="en-US" dirty="0"/>
          </a:p>
        </p:txBody>
      </p:sp>
      <mc:AlternateContent xmlns:mc="http://schemas.openxmlformats.org/markup-compatibility/2006">
        <mc:Choice xmlns:a14="http://schemas.microsoft.com/office/drawing/2010/main" Requires="a14">
          <p:sp>
            <p:nvSpPr>
              <p:cNvPr id="3" name="Rectangle 2"/>
              <p:cNvSpPr/>
              <p:nvPr/>
            </p:nvSpPr>
            <p:spPr>
              <a:xfrm>
                <a:off x="685800" y="533400"/>
                <a:ext cx="7848600" cy="3531736"/>
              </a:xfrm>
              <a:prstGeom prst="rect">
                <a:avLst/>
              </a:prstGeom>
            </p:spPr>
            <p:txBody>
              <a:bodyPr wrap="square">
                <a:spAutoFit/>
              </a:bodyPr>
              <a:lstStyle/>
              <a:p>
                <a:pPr algn="just"/>
                <a:r>
                  <a:rPr lang="en-US" b="1" dirty="0" smtClean="0">
                    <a:latin typeface="Times New Roman" pitchFamily="18" charset="0"/>
                    <a:cs typeface="Times New Roman" pitchFamily="18" charset="0"/>
                  </a:rPr>
                  <a:t>Example 1: </a:t>
                </a:r>
                <a:r>
                  <a:rPr lang="en-US" dirty="0">
                    <a:latin typeface="Times New Roman" pitchFamily="18" charset="0"/>
                    <a:cs typeface="Times New Roman" pitchFamily="18" charset="0"/>
                  </a:rPr>
                  <a:t>What is the amount of storage required in (bits, bytes) to store image with Width = 200 pixels and height = </a:t>
                </a:r>
                <a:r>
                  <a:rPr lang="en-US" dirty="0" smtClean="0">
                    <a:latin typeface="Times New Roman" pitchFamily="18" charset="0"/>
                    <a:cs typeface="Times New Roman" pitchFamily="18" charset="0"/>
                  </a:rPr>
                  <a:t>100 </a:t>
                </a:r>
                <a:r>
                  <a:rPr lang="en-US" dirty="0">
                    <a:latin typeface="Times New Roman" pitchFamily="18" charset="0"/>
                    <a:cs typeface="Times New Roman" pitchFamily="18" charset="0"/>
                  </a:rPr>
                  <a:t>pixels given that the number of gray scale levels used to represent the image is (256 or 16) levels?</a:t>
                </a:r>
              </a:p>
              <a:p>
                <a:pPr algn="just"/>
                <a:r>
                  <a:rPr lang="en-US" b="1" u="sng" dirty="0" smtClean="0">
                    <a:latin typeface="Times New Roman" pitchFamily="18" charset="0"/>
                    <a:cs typeface="Times New Roman" pitchFamily="18" charset="0"/>
                  </a:rPr>
                  <a:t>Solution:   </a:t>
                </a:r>
              </a:p>
              <a:p>
                <a:pPr algn="just"/>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2</a:t>
                </a:r>
                <a:r>
                  <a:rPr lang="en-US" baseline="30000" dirty="0" smtClean="0">
                    <a:latin typeface="Times New Roman" pitchFamily="18" charset="0"/>
                    <a:cs typeface="Times New Roman" pitchFamily="18" charset="0"/>
                  </a:rPr>
                  <a:t>8</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256   </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 bits = 8     </a:t>
                </a:r>
              </a:p>
              <a:p>
                <a:pPr algn="just"/>
                <a:r>
                  <a:rPr lang="en-US" dirty="0">
                    <a:latin typeface="Times New Roman" pitchFamily="18" charset="0"/>
                    <a:cs typeface="Times New Roman" pitchFamily="18" charset="0"/>
                  </a:rPr>
                  <a:t>         2</a:t>
                </a:r>
                <a:r>
                  <a:rPr lang="en-US" baseline="30000" dirty="0">
                    <a:latin typeface="Times New Roman" pitchFamily="18" charset="0"/>
                    <a:cs typeface="Times New Roman" pitchFamily="18" charset="0"/>
                  </a:rPr>
                  <a:t>4</a:t>
                </a:r>
                <a:r>
                  <a:rPr lang="en-US" dirty="0">
                    <a:latin typeface="Times New Roman" pitchFamily="18" charset="0"/>
                    <a:cs typeface="Times New Roman" pitchFamily="18" charset="0"/>
                  </a:rPr>
                  <a:t> =16      </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 bits = 4 </a:t>
                </a:r>
              </a:p>
              <a:p>
                <a:pPr algn="just"/>
                <a:r>
                  <a:rPr lang="en-US" b="1" dirty="0">
                    <a:latin typeface="Times New Roman" pitchFamily="18" charset="0"/>
                    <a:cs typeface="Times New Roman" pitchFamily="18" charset="0"/>
                  </a:rPr>
                  <a:t>In bits</a:t>
                </a:r>
                <a:endParaRPr lang="en-US" dirty="0">
                  <a:latin typeface="Times New Roman" pitchFamily="18" charset="0"/>
                  <a:cs typeface="Times New Roman" pitchFamily="18" charset="0"/>
                </a:endParaRPr>
              </a:p>
              <a:p>
                <a:pPr algn="just"/>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The total size of image in (bits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width</a:t>
                </a:r>
                <a:r>
                  <a:rPr lang="en-US" dirty="0" err="1" smtClean="0">
                    <a:latin typeface="Times New Roman" pitchFamily="18" charset="0"/>
                    <a:cs typeface="Times New Roman" pitchFamily="18" charset="0"/>
                    <a:sym typeface="Symbol"/>
                  </a:rPr>
                  <a:t></a:t>
                </a:r>
                <a:r>
                  <a:rPr lang="en-US" dirty="0" err="1" smtClean="0">
                    <a:latin typeface="Times New Roman" pitchFamily="18" charset="0"/>
                    <a:cs typeface="Times New Roman" pitchFamily="18" charset="0"/>
                  </a:rPr>
                  <a:t>height</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 bits = </a:t>
                </a:r>
                <a:r>
                  <a:rPr lang="en-US" dirty="0" smtClean="0">
                    <a:latin typeface="Times New Roman" pitchFamily="18" charset="0"/>
                    <a:cs typeface="Times New Roman" pitchFamily="18" charset="0"/>
                  </a:rPr>
                  <a:t>200</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100</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8 </a:t>
                </a:r>
                <a:r>
                  <a:rPr lang="en-US" dirty="0">
                    <a:latin typeface="Times New Roman" pitchFamily="18" charset="0"/>
                    <a:cs typeface="Times New Roman" pitchFamily="18" charset="0"/>
                  </a:rPr>
                  <a:t>= 160000 bits</a:t>
                </a:r>
              </a:p>
              <a:p>
                <a:pPr algn="just"/>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The total size of image in (bits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width</a:t>
                </a:r>
                <a:r>
                  <a:rPr lang="en-US" dirty="0" err="1" smtClean="0">
                    <a:latin typeface="Times New Roman" pitchFamily="18" charset="0"/>
                    <a:cs typeface="Times New Roman" pitchFamily="18" charset="0"/>
                    <a:sym typeface="Symbol"/>
                  </a:rPr>
                  <a:t></a:t>
                </a:r>
                <a:r>
                  <a:rPr lang="en-US" dirty="0" err="1" smtClean="0">
                    <a:latin typeface="Times New Roman" pitchFamily="18" charset="0"/>
                    <a:cs typeface="Times New Roman" pitchFamily="18" charset="0"/>
                  </a:rPr>
                  <a:t>height</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bits = 200 </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 100</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4 </a:t>
                </a:r>
                <a:r>
                  <a:rPr lang="en-US" dirty="0">
                    <a:latin typeface="Times New Roman" pitchFamily="18" charset="0"/>
                    <a:cs typeface="Times New Roman" pitchFamily="18" charset="0"/>
                  </a:rPr>
                  <a:t>= 80000 bits</a:t>
                </a:r>
              </a:p>
              <a:p>
                <a:pPr algn="just"/>
                <a:r>
                  <a:rPr lang="en-US" b="1" dirty="0">
                    <a:latin typeface="Times New Roman" pitchFamily="18" charset="0"/>
                    <a:cs typeface="Times New Roman" pitchFamily="18" charset="0"/>
                  </a:rPr>
                  <a:t>In bytes</a:t>
                </a:r>
                <a:endParaRPr lang="en-US" dirty="0">
                  <a:latin typeface="Times New Roman" pitchFamily="18" charset="0"/>
                  <a:cs typeface="Times New Roman" pitchFamily="18" charset="0"/>
                </a:endParaRPr>
              </a:p>
              <a:p>
                <a:pPr algn="just"/>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The total size of image in (bytes)=</a:t>
                </a:r>
                <a:r>
                  <a:rPr lang="en-US" dirty="0" err="1" smtClean="0">
                    <a:latin typeface="Times New Roman" pitchFamily="18" charset="0"/>
                    <a:cs typeface="Times New Roman" pitchFamily="18" charset="0"/>
                  </a:rPr>
                  <a:t>width</a:t>
                </a:r>
                <a:r>
                  <a:rPr lang="en-US" dirty="0" err="1" smtClean="0">
                    <a:latin typeface="Times New Roman" pitchFamily="18" charset="0"/>
                    <a:cs typeface="Times New Roman" pitchFamily="18" charset="0"/>
                    <a:sym typeface="Symbol"/>
                  </a:rPr>
                  <a:t></a:t>
                </a:r>
                <a:r>
                  <a:rPr lang="en-US" dirty="0" err="1" smtClean="0">
                    <a:latin typeface="Times New Roman" pitchFamily="18" charset="0"/>
                    <a:cs typeface="Times New Roman" pitchFamily="18" charset="0"/>
                  </a:rPr>
                  <a:t>height</a:t>
                </a:r>
                <a:r>
                  <a:rPr lang="en-US" dirty="0" err="1" smtClean="0">
                    <a:latin typeface="Times New Roman" pitchFamily="18" charset="0"/>
                    <a:cs typeface="Times New Roman" pitchFamily="18" charset="0"/>
                    <a:sym typeface="Symbol"/>
                  </a:rPr>
                  <a:t></a:t>
                </a:r>
                <a:r>
                  <a:rPr lang="en-US" dirty="0" err="1" smtClean="0">
                    <a:latin typeface="Times New Roman" pitchFamily="18" charset="0"/>
                    <a:cs typeface="Times New Roman" pitchFamily="18" charset="0"/>
                  </a:rPr>
                  <a:t>bytes</a:t>
                </a:r>
                <a:r>
                  <a:rPr lang="en-US" dirty="0" smtClean="0">
                    <a:latin typeface="Times New Roman" pitchFamily="18" charset="0"/>
                    <a:cs typeface="Times New Roman" pitchFamily="18" charset="0"/>
                  </a:rPr>
                  <a:t> =200</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100</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1=10000 </a:t>
                </a:r>
                <a:r>
                  <a:rPr lang="en-US" dirty="0">
                    <a:latin typeface="Times New Roman" pitchFamily="18" charset="0"/>
                    <a:cs typeface="Times New Roman" pitchFamily="18" charset="0"/>
                  </a:rPr>
                  <a:t>bytes</a:t>
                </a:r>
              </a:p>
              <a:p>
                <a:pPr algn="just"/>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The total size of image in (bytes) </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width</a:t>
                </a:r>
                <a:r>
                  <a:rPr lang="en-US" dirty="0" err="1" smtClean="0">
                    <a:latin typeface="Times New Roman" pitchFamily="18" charset="0"/>
                    <a:cs typeface="Times New Roman" pitchFamily="18" charset="0"/>
                    <a:sym typeface="Symbol"/>
                  </a:rPr>
                  <a:t></a:t>
                </a:r>
                <a:r>
                  <a:rPr lang="en-US" dirty="0" err="1" smtClean="0">
                    <a:latin typeface="Times New Roman" pitchFamily="18" charset="0"/>
                    <a:cs typeface="Times New Roman" pitchFamily="18" charset="0"/>
                  </a:rPr>
                  <a:t>height</a:t>
                </a:r>
                <a:r>
                  <a:rPr lang="en-US" dirty="0" err="1" smtClean="0">
                    <a:latin typeface="Times New Roman" pitchFamily="18" charset="0"/>
                    <a:cs typeface="Times New Roman" pitchFamily="18" charset="0"/>
                    <a:sym typeface="Symbol"/>
                  </a:rPr>
                  <a:t></a:t>
                </a:r>
                <a:r>
                  <a:rPr lang="en-US" dirty="0" err="1" smtClean="0">
                    <a:latin typeface="Times New Roman" pitchFamily="18" charset="0"/>
                    <a:cs typeface="Times New Roman" pitchFamily="18" charset="0"/>
                  </a:rPr>
                  <a:t>bytes</a:t>
                </a:r>
                <a:r>
                  <a:rPr lang="en-US" dirty="0" smtClean="0">
                    <a:latin typeface="Times New Roman" pitchFamily="18" charset="0"/>
                    <a:cs typeface="Times New Roman" pitchFamily="18" charset="0"/>
                  </a:rPr>
                  <a:t>=200</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100</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 </a:t>
                </a:r>
                <a14:m>
                  <m:oMath xmlns:m="http://schemas.openxmlformats.org/officeDocument/2006/math">
                    <m:f>
                      <m:fPr>
                        <m:ctrlPr>
                          <a:rPr lang="en-US" i="1"/>
                        </m:ctrlPr>
                      </m:fPr>
                      <m:num>
                        <m:r>
                          <a:rPr lang="en-US" i="1"/>
                          <m:t>4</m:t>
                        </m:r>
                      </m:num>
                      <m:den>
                        <m:r>
                          <a:rPr lang="en-US" i="1"/>
                          <m:t>8</m:t>
                        </m:r>
                      </m:den>
                    </m:f>
                  </m:oMath>
                </a14:m>
                <a:r>
                  <a:rPr lang="en-US" dirty="0">
                    <a:latin typeface="Times New Roman" pitchFamily="18" charset="0"/>
                    <a:cs typeface="Times New Roman" pitchFamily="18" charset="0"/>
                  </a:rPr>
                  <a:t>=5000 </a:t>
                </a:r>
                <a:r>
                  <a:rPr lang="en-US" dirty="0" smtClean="0">
                    <a:latin typeface="Times New Roman" pitchFamily="18" charset="0"/>
                    <a:cs typeface="Times New Roman" pitchFamily="18" charset="0"/>
                  </a:rPr>
                  <a:t> bytes</a:t>
                </a:r>
                <a:endParaRPr lang="en-US" dirty="0">
                  <a:latin typeface="Times New Roman" pitchFamily="18" charset="0"/>
                  <a:cs typeface="Times New Roman" pitchFamily="18" charset="0"/>
                </a:endParaRPr>
              </a:p>
            </p:txBody>
          </p:sp>
        </mc:Choice>
        <mc:Fallback>
          <p:sp>
            <p:nvSpPr>
              <p:cNvPr id="3" name="Rectangle 2"/>
              <p:cNvSpPr>
                <a:spLocks noRot="1" noChangeAspect="1" noMove="1" noResize="1" noEditPoints="1" noAdjustHandles="1" noChangeArrowheads="1" noChangeShapeType="1" noTextEdit="1"/>
              </p:cNvSpPr>
              <p:nvPr/>
            </p:nvSpPr>
            <p:spPr>
              <a:xfrm>
                <a:off x="685800" y="533400"/>
                <a:ext cx="7848600" cy="3531736"/>
              </a:xfrm>
              <a:prstGeom prst="rect">
                <a:avLst/>
              </a:prstGeom>
              <a:blipFill rotWithShape="1">
                <a:blip r:embed="rId2"/>
                <a:stretch>
                  <a:fillRect l="-699" t="-864" r="-1399"/>
                </a:stretch>
              </a:blipFill>
            </p:spPr>
            <p:txBody>
              <a:bodyPr/>
              <a:lstStyle/>
              <a:p>
                <a:r>
                  <a:rPr lang="en-US">
                    <a:noFill/>
                  </a:rPr>
                  <a:t> </a:t>
                </a:r>
              </a:p>
            </p:txBody>
          </p:sp>
        </mc:Fallback>
      </mc:AlternateContent>
      <p:sp>
        <p:nvSpPr>
          <p:cNvPr id="5" name="Rectangle 4"/>
          <p:cNvSpPr/>
          <p:nvPr/>
        </p:nvSpPr>
        <p:spPr>
          <a:xfrm>
            <a:off x="838200" y="4191000"/>
            <a:ext cx="7543800" cy="1754326"/>
          </a:xfrm>
          <a:prstGeom prst="rect">
            <a:avLst/>
          </a:prstGeom>
        </p:spPr>
        <p:txBody>
          <a:bodyPr wrap="square">
            <a:spAutoFit/>
          </a:bodyPr>
          <a:lstStyle/>
          <a:p>
            <a:pPr algn="just"/>
            <a:r>
              <a:rPr lang="en-US" b="1" dirty="0" smtClean="0">
                <a:latin typeface="Times New Roman" pitchFamily="18" charset="0"/>
                <a:cs typeface="Times New Roman" pitchFamily="18" charset="0"/>
              </a:rPr>
              <a:t>Example 2: </a:t>
            </a:r>
            <a:r>
              <a:rPr lang="en-US" b="1" dirty="0">
                <a:latin typeface="Times New Roman" pitchFamily="18" charset="0"/>
                <a:cs typeface="Times New Roman" pitchFamily="18" charset="0"/>
              </a:rPr>
              <a:t>If we have (6 bit) in 128 </a:t>
            </a:r>
            <a:r>
              <a:rPr lang="en-US" b="1" dirty="0">
                <a:latin typeface="Times New Roman" pitchFamily="18" charset="0"/>
                <a:cs typeface="Times New Roman" pitchFamily="18" charset="0"/>
                <a:sym typeface="Symbol"/>
              </a:rPr>
              <a:t></a:t>
            </a:r>
            <a:r>
              <a:rPr lang="en-US" b="1" dirty="0">
                <a:latin typeface="Times New Roman" pitchFamily="18" charset="0"/>
                <a:cs typeface="Times New Roman" pitchFamily="18" charset="0"/>
              </a:rPr>
              <a:t> 128 image .Find the no. of gray levels to represent it, then find the no. of bit in this image?</a:t>
            </a:r>
            <a:endParaRPr lang="en-US" dirty="0">
              <a:latin typeface="Times New Roman" pitchFamily="18" charset="0"/>
              <a:cs typeface="Times New Roman" pitchFamily="18" charset="0"/>
            </a:endParaRPr>
          </a:p>
          <a:p>
            <a:pPr algn="just"/>
            <a:r>
              <a:rPr lang="en-US" b="1" u="sng" dirty="0">
                <a:latin typeface="Times New Roman" pitchFamily="18" charset="0"/>
                <a:cs typeface="Times New Roman" pitchFamily="18" charset="0"/>
              </a:rPr>
              <a:t>Solution:</a:t>
            </a:r>
            <a:endParaRPr lang="en-US" u="sng" dirty="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No. of gray Level </a:t>
            </a:r>
            <a:r>
              <a:rPr lang="en-US" dirty="0">
                <a:latin typeface="Times New Roman" pitchFamily="18" charset="0"/>
                <a:cs typeface="Times New Roman" pitchFamily="18" charset="0"/>
              </a:rPr>
              <a:t>= 2</a:t>
            </a:r>
            <a:r>
              <a:rPr lang="en-US" b="1" baseline="30000" dirty="0">
                <a:latin typeface="Times New Roman" pitchFamily="18" charset="0"/>
                <a:cs typeface="Times New Roman" pitchFamily="18" charset="0"/>
              </a:rPr>
              <a:t>6</a:t>
            </a:r>
            <a:r>
              <a:rPr lang="en-US" dirty="0">
                <a:latin typeface="Times New Roman" pitchFamily="18" charset="0"/>
                <a:cs typeface="Times New Roman" pitchFamily="18" charset="0"/>
              </a:rPr>
              <a:t> = 64 Gray </a:t>
            </a:r>
            <a:r>
              <a:rPr lang="en-US" dirty="0" smtClean="0">
                <a:latin typeface="Times New Roman" pitchFamily="18" charset="0"/>
                <a:cs typeface="Times New Roman" pitchFamily="18" charset="0"/>
              </a:rPr>
              <a:t>Level</a:t>
            </a:r>
          </a:p>
          <a:p>
            <a:pPr algn="just"/>
            <a:r>
              <a:rPr lang="en-US" dirty="0">
                <a:sym typeface="Symbol"/>
              </a:rPr>
              <a:t></a:t>
            </a:r>
            <a:r>
              <a:rPr lang="en-US" dirty="0"/>
              <a:t>The total size of image in (bits) = width </a:t>
            </a:r>
            <a:r>
              <a:rPr lang="en-US" dirty="0">
                <a:sym typeface="Symbol"/>
              </a:rPr>
              <a:t></a:t>
            </a:r>
            <a:r>
              <a:rPr lang="en-US" dirty="0"/>
              <a:t> height </a:t>
            </a:r>
            <a:r>
              <a:rPr lang="en-US" dirty="0">
                <a:sym typeface="Symbol"/>
              </a:rPr>
              <a:t></a:t>
            </a:r>
            <a:r>
              <a:rPr lang="en-US" dirty="0"/>
              <a:t> bits</a:t>
            </a:r>
            <a:endParaRPr lang="en-US" dirty="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No. of bits </a:t>
            </a:r>
            <a:r>
              <a:rPr lang="en-US" dirty="0">
                <a:latin typeface="Times New Roman" pitchFamily="18" charset="0"/>
                <a:cs typeface="Times New Roman" pitchFamily="18" charset="0"/>
              </a:rPr>
              <a:t>= 128 </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 128 </a:t>
            </a:r>
            <a:r>
              <a:rPr lang="en-US" dirty="0">
                <a:latin typeface="Times New Roman" pitchFamily="18" charset="0"/>
                <a:cs typeface="Times New Roman" pitchFamily="18" charset="0"/>
                <a:sym typeface="Symbol"/>
              </a:rPr>
              <a:t></a:t>
            </a:r>
            <a:r>
              <a:rPr lang="en-US" dirty="0">
                <a:latin typeface="Times New Roman" pitchFamily="18" charset="0"/>
                <a:cs typeface="Times New Roman" pitchFamily="18" charset="0"/>
              </a:rPr>
              <a:t> 6 = 9.8304 </a:t>
            </a:r>
            <a:r>
              <a:rPr lang="en-US" dirty="0">
                <a:latin typeface="Times New Roman" pitchFamily="18" charset="0"/>
                <a:cs typeface="Times New Roman" pitchFamily="18" charset="0"/>
                <a:sym typeface="Symbol"/>
              </a:rPr>
              <a:t> </a:t>
            </a:r>
            <a:r>
              <a:rPr lang="en-US" dirty="0" smtClean="0">
                <a:latin typeface="Times New Roman" pitchFamily="18" charset="0"/>
                <a:cs typeface="Times New Roman" pitchFamily="18" charset="0"/>
              </a:rPr>
              <a:t>10</a:t>
            </a:r>
            <a:r>
              <a:rPr lang="en-US" b="1" baseline="30000" dirty="0" smtClean="0">
                <a:latin typeface="Times New Roman" pitchFamily="18" charset="0"/>
                <a:cs typeface="Times New Roman" pitchFamily="18" charset="0"/>
              </a:rPr>
              <a:t>4</a:t>
            </a:r>
            <a:r>
              <a:rPr lang="en-US" b="1" dirty="0" smtClean="0">
                <a:latin typeface="Times New Roman" pitchFamily="18" charset="0"/>
                <a:cs typeface="Times New Roman" pitchFamily="18" charset="0"/>
              </a:rPr>
              <a:t> </a:t>
            </a:r>
            <a:r>
              <a:rPr lang="en-US" dirty="0">
                <a:latin typeface="Times New Roman" pitchFamily="18" charset="0"/>
                <a:cs typeface="Times New Roman" pitchFamily="18" charset="0"/>
              </a:rPr>
              <a:t>bits.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7653641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7088</TotalTime>
  <Words>1915</Words>
  <Application>Microsoft Office PowerPoint</Application>
  <PresentationFormat>On-screen Show (4:3)</PresentationFormat>
  <Paragraphs>123</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System A</dc:creator>
  <cp:lastModifiedBy>System A</cp:lastModifiedBy>
  <cp:revision>484</cp:revision>
  <cp:lastPrinted>2015-04-26T19:07:11Z</cp:lastPrinted>
  <dcterms:created xsi:type="dcterms:W3CDTF">2014-03-29T18:50:38Z</dcterms:created>
  <dcterms:modified xsi:type="dcterms:W3CDTF">2018-08-04T05:27:15Z</dcterms:modified>
</cp:coreProperties>
</file>