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6" r:id="rId3"/>
    <p:sldId id="257" r:id="rId4"/>
    <p:sldId id="340" r:id="rId5"/>
    <p:sldId id="298" r:id="rId6"/>
    <p:sldId id="341" r:id="rId7"/>
    <p:sldId id="299" r:id="rId8"/>
    <p:sldId id="349" r:id="rId9"/>
    <p:sldId id="350" r:id="rId10"/>
    <p:sldId id="300" r:id="rId11"/>
    <p:sldId id="342" r:id="rId12"/>
    <p:sldId id="343" r:id="rId13"/>
    <p:sldId id="344" r:id="rId14"/>
    <p:sldId id="345" r:id="rId15"/>
    <p:sldId id="301" r:id="rId16"/>
    <p:sldId id="347" r:id="rId17"/>
    <p:sldId id="348" r:id="rId18"/>
    <p:sldId id="274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-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D42F-21A4-4433-9912-E14ECACD6317}" type="datetimeFigureOut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5F67-87C2-4B47-8CBD-767BDA599E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0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73537-B75C-4AB3-90C9-5097F1227E92}" type="datetimeFigureOut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D53D-42D6-4F05-9CD2-F692A6C3A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A9-8152-4AFB-83A4-72CBDA908DC6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4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B64B-9E56-418D-A94F-8510EFCE6393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4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7621-5902-47D8-9039-23C793FDDE2B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F885-6C4F-4880-AB5E-33AF98D61FD8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542A-F286-466A-8494-AD9620EEEE30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B81D-F0D6-4016-9872-1E3016296279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2CC8-03FB-46AE-8DD1-E1BEA217882A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B3B7-F77A-4E04-9252-04A4925B2195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6968-A45E-4AD0-B4CE-F8DF736BACF0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ADA9-86A6-451F-98F6-48FA465CAC6F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5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087F6-ACB2-4A3C-89BE-9A51833876C3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EEC7-421E-403C-B1C5-1455D3C8FDFB}" type="datetime1">
              <a:rPr lang="en-US" smtClean="0"/>
              <a:pPr/>
              <a:t>2018-08-19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685800"/>
            <a:ext cx="5710236" cy="65160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College          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Mansour University</a:t>
            </a:r>
            <a:endParaRPr lang="en-US" b="1" dirty="0">
              <a:solidFill>
                <a:srgbClr val="FF0000"/>
              </a:solidFill>
            </a:endParaRPr>
          </a:p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>
                <a:solidFill>
                  <a:srgbClr val="002060"/>
                </a:solidFill>
              </a:rPr>
              <a:t>Department :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Computer </a:t>
            </a:r>
            <a:r>
              <a:rPr lang="en-US" b="1" dirty="0" smtClean="0">
                <a:solidFill>
                  <a:srgbClr val="FF0000"/>
                </a:solidFill>
                <a:ea typeface="Segoe UI" pitchFamily="34" charset="0"/>
                <a:cs typeface="Segoe UI" pitchFamily="34" charset="0"/>
              </a:rPr>
              <a:t> Science and information System</a:t>
            </a:r>
            <a:endParaRPr lang="en-US" b="1" dirty="0">
              <a:solidFill>
                <a:srgbClr val="FF0000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378875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Prepared by </a:t>
            </a:r>
            <a:endParaRPr lang="ar-IQ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lvl="0"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Dr.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Adil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Abbas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Majeed</a:t>
            </a:r>
            <a:r>
              <a:rPr lang="en-US" sz="2800" b="1" i="1" dirty="0" smtClean="0"/>
              <a:t> </a:t>
            </a:r>
          </a:p>
          <a:p>
            <a:pPr lvl="0" algn="ctr"/>
            <a:r>
              <a:rPr lang="en-US" sz="2800" b="1" i="1" dirty="0" smtClean="0"/>
              <a:t>2018-2019</a:t>
            </a:r>
            <a:endParaRPr lang="en-US" sz="2800" dirty="0"/>
          </a:p>
          <a:p>
            <a:pPr algn="ctr">
              <a:spcBef>
                <a:spcPct val="0"/>
              </a:spcBef>
              <a:defRPr/>
            </a:pPr>
            <a:endParaRPr lang="en-GB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752600"/>
            <a:ext cx="63198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Architecture</a:t>
            </a:r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Control Unit Design 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Chapter Three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345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5. Control of Common Bus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510789"/>
              </p:ext>
            </p:extLst>
          </p:nvPr>
        </p:nvGraphicFramePr>
        <p:xfrm>
          <a:off x="914400" y="2341050"/>
          <a:ext cx="1598930" cy="20785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8670"/>
                <a:gridCol w="8102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C</a:t>
                      </a:r>
                      <a:r>
                        <a:rPr lang="en-US" sz="1400" baseline="-25000">
                          <a:effectLst/>
                        </a:rPr>
                        <a:t>1</a:t>
                      </a:r>
                      <a:r>
                        <a:rPr lang="en-US" sz="1400">
                          <a:effectLst/>
                        </a:rPr>
                        <a:t> C</a:t>
                      </a:r>
                      <a:r>
                        <a:rPr lang="en-US" sz="1400" baseline="-250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0   0   0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No thing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0   0   1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0   1   0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0   1   1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1   0   0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1   0   1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1   1   0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1   1   1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Memory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38200" y="1143000"/>
            <a:ext cx="7543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16-bit common bus is controlled by the selection inputs C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and C</a:t>
            </a:r>
            <a:r>
              <a:rPr kumimoji="0" lang="en-US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To derive the logic gates required to transfer a specific register to the bus, we scan all register transfer statements of table below:-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930650" y="2057401"/>
            <a:ext cx="3460750" cy="2667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                                                      C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2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C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1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C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0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0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AR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PC                                 0   1   0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1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IR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     1   1   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2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AR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IR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(0-11)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                           1   0   1  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4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DR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1   1   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5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M[AR]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AC                       1   0   0 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6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DR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1   1   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7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DR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1   1   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8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DR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1   1   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9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T</a:t>
            </a:r>
            <a:r>
              <a:rPr lang="en-US" sz="1400" baseline="-25000" dirty="0">
                <a:effectLst/>
                <a:latin typeface="Times New Roman"/>
                <a:ea typeface="Calibri"/>
                <a:cs typeface="Arial"/>
              </a:rPr>
              <a:t>3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: DR </a:t>
            </a:r>
            <a:r>
              <a:rPr lang="en-US" sz="1400" dirty="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400" dirty="0">
                <a:effectLst/>
                <a:latin typeface="Times New Roman"/>
                <a:ea typeface="Calibri"/>
                <a:cs typeface="Arial"/>
              </a:rPr>
              <a:t> M[AR]                       0   0   </a:t>
            </a:r>
            <a:r>
              <a:rPr lang="en-US" sz="1400" dirty="0" smtClean="0">
                <a:effectLst/>
                <a:latin typeface="Times New Roman"/>
                <a:ea typeface="Calibri"/>
                <a:cs typeface="Arial"/>
              </a:rPr>
              <a:t>1</a:t>
            </a:r>
            <a:endParaRPr lang="en-US" sz="1100" dirty="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 rot="10800000" flipV="1">
            <a:off x="914401" y="1981200"/>
            <a:ext cx="16763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Table: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Bus Control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200" y="43622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Sol: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(D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=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(D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C2 =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(D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+ D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)T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Flowchart: Delay 90"/>
          <p:cNvSpPr/>
          <p:nvPr/>
        </p:nvSpPr>
        <p:spPr>
          <a:xfrm>
            <a:off x="2694305" y="5737860"/>
            <a:ext cx="506095" cy="334645"/>
          </a:xfrm>
          <a:prstGeom prst="flowChartDela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2" name="Flowchart: Stored Data 91"/>
          <p:cNvSpPr/>
          <p:nvPr/>
        </p:nvSpPr>
        <p:spPr>
          <a:xfrm flipH="1">
            <a:off x="1477645" y="5607050"/>
            <a:ext cx="734695" cy="758825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3" name="Flowchart: Stored Data 92"/>
          <p:cNvSpPr/>
          <p:nvPr/>
        </p:nvSpPr>
        <p:spPr>
          <a:xfrm flipH="1">
            <a:off x="3328035" y="5718175"/>
            <a:ext cx="734695" cy="758825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94" name="Straight Connector 93"/>
          <p:cNvCxnSpPr/>
          <p:nvPr/>
        </p:nvCxnSpPr>
        <p:spPr>
          <a:xfrm>
            <a:off x="1371600" y="572135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391285" y="582422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1398905" y="597281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399540" y="611759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390650" y="625602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2543810" y="581660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2244725" y="5974715"/>
            <a:ext cx="4565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3044825" y="624395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3048000" y="634682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159125" y="5917565"/>
            <a:ext cx="2857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062095" y="6102350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ctangle 9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3"/>
          <p:cNvSpPr>
            <a:spLocks noChangeArrowheads="1"/>
          </p:cNvSpPr>
          <p:nvPr/>
        </p:nvSpPr>
        <p:spPr bwMode="auto">
          <a:xfrm rot="10800000" flipV="1">
            <a:off x="1143000" y="5486400"/>
            <a:ext cx="3810002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D4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D6                               T3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D8                                                T2                                     C0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D9                                           T1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Flowchart: Delay 112"/>
          <p:cNvSpPr/>
          <p:nvPr/>
        </p:nvSpPr>
        <p:spPr>
          <a:xfrm>
            <a:off x="6656705" y="4932680"/>
            <a:ext cx="506095" cy="334645"/>
          </a:xfrm>
          <a:prstGeom prst="flowChartDela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4" name="Flowchart: Stored Data 113"/>
          <p:cNvSpPr/>
          <p:nvPr/>
        </p:nvSpPr>
        <p:spPr>
          <a:xfrm flipH="1">
            <a:off x="5440045" y="4800600"/>
            <a:ext cx="734695" cy="579120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5" name="Flowchart: Stored Data 114"/>
          <p:cNvSpPr/>
          <p:nvPr/>
        </p:nvSpPr>
        <p:spPr>
          <a:xfrm flipH="1">
            <a:off x="7290435" y="4912995"/>
            <a:ext cx="734695" cy="758825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116" name="Straight Connector 115"/>
          <p:cNvCxnSpPr/>
          <p:nvPr/>
        </p:nvCxnSpPr>
        <p:spPr>
          <a:xfrm>
            <a:off x="5334000" y="491617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353685" y="501904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361305" y="516763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361940" y="531241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6506210" y="501142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6207125" y="5169535"/>
            <a:ext cx="4565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7007225" y="543877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7010400" y="554164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7121525" y="5112385"/>
            <a:ext cx="2857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8024495" y="5297170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Rectangle 11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3"/>
          <p:cNvSpPr>
            <a:spLocks noChangeArrowheads="1"/>
          </p:cNvSpPr>
          <p:nvPr/>
        </p:nvSpPr>
        <p:spPr bwMode="auto">
          <a:xfrm rot="10800000" flipV="1">
            <a:off x="5029201" y="4724400"/>
            <a:ext cx="3810002" cy="121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D4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D6                               T3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D8                                                T0                                 C1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T1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Flowchart: Delay 133"/>
          <p:cNvSpPr/>
          <p:nvPr/>
        </p:nvSpPr>
        <p:spPr>
          <a:xfrm>
            <a:off x="6690360" y="5814060"/>
            <a:ext cx="506095" cy="334645"/>
          </a:xfrm>
          <a:prstGeom prst="flowChartDelay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5" name="Flowchart: Stored Data 134"/>
          <p:cNvSpPr/>
          <p:nvPr/>
        </p:nvSpPr>
        <p:spPr>
          <a:xfrm flipH="1">
            <a:off x="5473700" y="5683250"/>
            <a:ext cx="734695" cy="758825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6" name="Flowchart: Stored Data 135"/>
          <p:cNvSpPr/>
          <p:nvPr/>
        </p:nvSpPr>
        <p:spPr>
          <a:xfrm flipH="1">
            <a:off x="7324090" y="5794375"/>
            <a:ext cx="734695" cy="758825"/>
          </a:xfrm>
          <a:prstGeom prst="flowChartOnlineStorag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137" name="Straight Connector 136"/>
          <p:cNvCxnSpPr/>
          <p:nvPr/>
        </p:nvCxnSpPr>
        <p:spPr>
          <a:xfrm>
            <a:off x="5367655" y="579755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5387340" y="590042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5394960" y="604901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5395595" y="619379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5386705" y="633222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6539865" y="5892800"/>
            <a:ext cx="1549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6240780" y="6050915"/>
            <a:ext cx="4565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7040880" y="632015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7044055" y="6423025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7155180" y="5993765"/>
            <a:ext cx="2857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8058150" y="6178550"/>
            <a:ext cx="4000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8" name="Rectangle 140"/>
          <p:cNvSpPr>
            <a:spLocks noChangeArrowheads="1"/>
          </p:cNvSpPr>
          <p:nvPr/>
        </p:nvSpPr>
        <p:spPr bwMode="auto">
          <a:xfrm>
            <a:off x="304800" y="304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3"/>
          <p:cNvSpPr>
            <a:spLocks noChangeArrowheads="1"/>
          </p:cNvSpPr>
          <p:nvPr/>
        </p:nvSpPr>
        <p:spPr bwMode="auto">
          <a:xfrm rot="10800000" flipV="1">
            <a:off x="5029201" y="5625404"/>
            <a:ext cx="381000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D4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D5                               T3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D7                                                T1                              C2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D8                                             T2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0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736993"/>
              </p:ext>
            </p:extLst>
          </p:nvPr>
        </p:nvGraphicFramePr>
        <p:xfrm>
          <a:off x="1188720" y="3962400"/>
          <a:ext cx="6766560" cy="692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Instruction Format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31                       29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28                        23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22                          5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4                            0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Opcode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Memory address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Register address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19168"/>
              </p:ext>
            </p:extLst>
          </p:nvPr>
        </p:nvGraphicFramePr>
        <p:xfrm>
          <a:off x="1188720" y="5257800"/>
          <a:ext cx="6766560" cy="461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31                       29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28                        23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4                            0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Mode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Opcode</a:t>
                      </a:r>
                      <a:r>
                        <a:rPr lang="en-US" sz="1400" dirty="0">
                          <a:effectLst/>
                        </a:rPr>
                        <a:t> (6-bits)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Memory address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Register address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845996"/>
              </p:ext>
            </p:extLst>
          </p:nvPr>
        </p:nvGraphicFramePr>
        <p:xfrm>
          <a:off x="1981200" y="5786500"/>
          <a:ext cx="5074920" cy="461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10                            9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8                             3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2                            0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850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Opcode (6-bits)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000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381000"/>
            <a:ext cx="7620001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Example: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 two-word instruction (ADD R, M) stored in memory of size 256 K × 16. If the instruction format of that computer has four fields: a memory address field, register field to specify one of 20 different register, a mode field to specify one of seven different modes and an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opcode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field.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Draw the instruction format of that computer and specify the maximum number of instructions computer that accommodate.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the control memory of that computer is of size 2KB and each routine in this memory of eight microinstructions, perform the mapping process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16 × 2 = 32 bit total instruction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20     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=16   or  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32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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 = 5 bits of register field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256K             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 =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8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× 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10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 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18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    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M=18 bits of memory address field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K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7 ;  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4   or  2</a:t>
            </a:r>
            <a:r>
              <a:rPr kumimoji="0" lang="en-US" sz="16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3</a:t>
            </a:r>
            <a:r>
              <a:rPr kumimoji="0" 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8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 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K= 3 bits of mode field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Bits of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opcode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field=32-(5+18+3) = 6 bits;    2</a:t>
            </a:r>
            <a:r>
              <a:rPr kumimoji="0" lang="en-US" sz="1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6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64   Max no. of instructions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90600" y="4648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baseline="300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2</a:t>
            </a:r>
            <a:r>
              <a:rPr lang="en-US" baseline="300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× 2</a:t>
            </a:r>
            <a:r>
              <a:rPr lang="en-US" baseline="300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10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= 2</a:t>
            </a:r>
            <a:r>
              <a:rPr lang="en-US" baseline="300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11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11bits of CM</a:t>
            </a:r>
            <a:endParaRPr lang="en-US" sz="1000" dirty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baseline="30000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= 8   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= 3 bits of routine field</a:t>
            </a:r>
            <a:endParaRPr lang="en-US" dirty="0">
              <a:latin typeface="Times New Roman" pitchFamily="18" charset="0"/>
              <a:ea typeface="Calibri" pitchFamily="34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68051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6.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Microprogrammed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 Control Unit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231880"/>
            <a:ext cx="75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It is a second alternative for designing the control unit of a digital computer. A computer that employs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microprogrammed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control unit will have two separate memories: 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main memory and a control memory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main memory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available to the user for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storing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programs. The user's program in main memory consists of machine instructions and data.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microprogram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consists of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microinstructions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that specify various internal control signals for execution of register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microoperations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Each machine instruction initiates a series of microinstructions in control memory. These microinstructions generate the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microoperations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fetch the instruction from main memory; to evaluate the effective address, to execute the operation specified by the instruction, and to return control to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fetch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phase in order to repeat the cycle for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instruction.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2030095" y="4975860"/>
            <a:ext cx="1012190" cy="6426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Next address 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generator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(Sequencer)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302000" y="4967605"/>
            <a:ext cx="1224280" cy="65024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Control Address 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Register (CAR)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11325" y="5204460"/>
            <a:ext cx="3181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057525" y="5293995"/>
            <a:ext cx="2362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542155" y="5284470"/>
            <a:ext cx="1955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4754245" y="4967605"/>
            <a:ext cx="750570" cy="6426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Control Memory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(RAM)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5744210" y="4951095"/>
            <a:ext cx="1003300" cy="6426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Control Data Register (CDR)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520055" y="5261610"/>
            <a:ext cx="2114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577330" y="5618480"/>
            <a:ext cx="0" cy="247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711325" y="5867400"/>
            <a:ext cx="48653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711325" y="5204460"/>
            <a:ext cx="0" cy="6629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7"/>
          <p:cNvSpPr>
            <a:spLocks noChangeArrowheads="1"/>
          </p:cNvSpPr>
          <p:nvPr/>
        </p:nvSpPr>
        <p:spPr bwMode="auto">
          <a:xfrm>
            <a:off x="1010089" y="4953000"/>
            <a:ext cx="7922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Input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8"/>
          <p:cNvSpPr>
            <a:spLocks noChangeArrowheads="1"/>
          </p:cNvSpPr>
          <p:nvPr/>
        </p:nvSpPr>
        <p:spPr bwMode="auto">
          <a:xfrm rot="10800000" flipV="1">
            <a:off x="6823710" y="5070901"/>
            <a:ext cx="9486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Word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05000" y="6107668"/>
            <a:ext cx="5867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Figure: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Microprogrammed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 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unit block diagram.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119615" y="5802868"/>
            <a:ext cx="2595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Next Address 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Information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2189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400552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7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Program Control Instructions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066800"/>
            <a:ext cx="75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program control type of the instruction when executed may change the address value in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program counter (PC)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causes the flow of content to be altered.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Most of the program control instruction may be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conditional or unconditional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this depends on the value of the status bits.</a:t>
            </a:r>
          </a:p>
        </p:txBody>
      </p:sp>
      <p:sp>
        <p:nvSpPr>
          <p:cNvPr id="5" name="Rectangle 4"/>
          <p:cNvSpPr/>
          <p:nvPr/>
        </p:nvSpPr>
        <p:spPr>
          <a:xfrm>
            <a:off x="838200" y="2637472"/>
            <a:ext cx="3585597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Status Bit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Conditions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Skip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Instruction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Branch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and Jump instruction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Compare and Test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Instructions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Subroutine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Call and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Return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821127"/>
              </p:ext>
            </p:extLst>
          </p:nvPr>
        </p:nvGraphicFramePr>
        <p:xfrm>
          <a:off x="5433060" y="5179250"/>
          <a:ext cx="2948940" cy="230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9010"/>
                <a:gridCol w="197993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Opcode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Subroutine first address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38200" y="4007823"/>
            <a:ext cx="7631113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justLow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b="1" dirty="0">
                <a:latin typeface="Arial" pitchFamily="34" charset="0"/>
                <a:cs typeface="Arial" pitchFamily="34" charset="0"/>
              </a:rPr>
              <a:t>Subroutine Call and Return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marR="0" lvl="0" indent="269875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 subroutine is a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self-contained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sequence of instructions that performs a given computational task. During the execution of a program, a subroutine may be called to perform its function many times at various points in the main program. A call subroutine instruction format is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instruction is executed by performing:-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address of the next instruction is pushed to the stack memory.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Control is transferred to the beginning of the subroutine.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60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060122"/>
              </p:ext>
            </p:extLst>
          </p:nvPr>
        </p:nvGraphicFramePr>
        <p:xfrm>
          <a:off x="1316990" y="685800"/>
          <a:ext cx="5884545" cy="17031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9935"/>
                <a:gridCol w="162560"/>
                <a:gridCol w="827405"/>
                <a:gridCol w="270510"/>
                <a:gridCol w="539750"/>
                <a:gridCol w="1170305"/>
                <a:gridCol w="723900"/>
                <a:gridCol w="144018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Main Memory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Execute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Call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Address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Stack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Memory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049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Next instruction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98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5622925" y="8482013"/>
            <a:ext cx="2778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181850" y="8586788"/>
            <a:ext cx="0" cy="1714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4568825" y="8758238"/>
            <a:ext cx="26130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568825" y="8758238"/>
            <a:ext cx="0" cy="244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079875" y="9069388"/>
            <a:ext cx="179388" cy="7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010150" y="9077325"/>
            <a:ext cx="7921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630363" y="30051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91050" y="1066800"/>
            <a:ext cx="3619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10000" y="1828800"/>
            <a:ext cx="11993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/>
          <p:nvPr/>
        </p:nvCxnSpPr>
        <p:spPr>
          <a:xfrm rot="10800000" flipV="1">
            <a:off x="3657600" y="1143000"/>
            <a:ext cx="2243138" cy="533400"/>
          </a:xfrm>
          <a:prstGeom prst="curved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048000" y="1828800"/>
            <a:ext cx="228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914400" y="2590800"/>
                <a:ext cx="7315200" cy="34455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Therefore the sequence of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microoperation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required to execute the call instruction are:</a:t>
                </a:r>
              </a:p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Call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000" i="1"/>
                        </m:ctrlPr>
                      </m:dPr>
                      <m:e>
                        <m:eqArr>
                          <m:eqArrPr>
                            <m:ctrlPr>
                              <a:rPr lang="en-US" sz="2000" i="1"/>
                            </m:ctrlPr>
                          </m:eqArrPr>
                          <m:e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 ←</m:t>
                            </m:r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−</m:t>
                            </m:r>
                            <m:r>
                              <a:rPr lang="en-US" sz="2000" i="1"/>
                              <m:t>1</m:t>
                            </m:r>
                          </m:e>
                          <m:e>
                            <m:r>
                              <a:rPr lang="en-US" sz="2000" i="1"/>
                              <m:t>𝑀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/>
                                </m:ctrlPr>
                              </m:dPr>
                              <m:e>
                                <m:r>
                                  <a:rPr lang="en-US" sz="2000" i="1"/>
                                  <m:t>𝑆𝑃</m:t>
                                </m:r>
                              </m:e>
                            </m:d>
                            <m:r>
                              <a:rPr lang="en-US" sz="2000" i="1"/>
                              <m:t>←</m:t>
                            </m:r>
                            <m:r>
                              <a:rPr lang="en-US" sz="2000" i="1"/>
                              <m:t>𝑃𝐶</m:t>
                            </m:r>
                          </m:e>
                          <m:e>
                            <m:r>
                              <a:rPr lang="en-US" sz="2000" i="1"/>
                              <m:t>𝑃𝐶</m:t>
                            </m:r>
                            <m:r>
                              <a:rPr lang="en-US" sz="2000" i="1"/>
                              <m:t> ←</m:t>
                            </m:r>
                            <m:r>
                              <a:rPr lang="en-US" sz="2000" i="1"/>
                              <m:t>𝑒𝑓𝑓𝑒𝑐𝑡𝑖𝑣𝑒</m:t>
                            </m:r>
                            <m:r>
                              <a:rPr lang="en-US" sz="2000" i="1"/>
                              <m:t> </m:t>
                            </m:r>
                            <m:r>
                              <a:rPr lang="en-US" sz="2000" i="1"/>
                              <m:t>𝑎𝑑𝑑𝑟𝑒𝑠𝑠</m:t>
                            </m:r>
                            <m:r>
                              <a:rPr lang="en-US" sz="2000" i="1"/>
                              <m:t> (</m:t>
                            </m:r>
                            <m:r>
                              <a:rPr lang="en-US" sz="2000" i="1"/>
                              <m:t>𝐽𝑢𝑚𝑝</m:t>
                            </m:r>
                            <m:r>
                              <a:rPr lang="en-US" sz="2000" i="1"/>
                              <m:t>)</m:t>
                            </m:r>
                          </m:e>
                        </m:eqArr>
                      </m:e>
                    </m:d>
                    <m:r>
                      <a:rPr lang="en-US" sz="2000" i="1"/>
                      <m:t>𝑃𝑢𝑠</m:t>
                    </m:r>
                    <m:r>
                      <a:rPr lang="en-US" sz="2000" i="1"/>
                      <m:t>h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The instruction that </a:t>
                </a:r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returns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from the last subroutine is implemented by the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microoperations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. The sequence of </a:t>
                </a:r>
                <a:r>
                  <a:rPr lang="en-US" sz="2000" dirty="0" err="1">
                    <a:latin typeface="Times New Roman" pitchFamily="18" charset="0"/>
                    <a:cs typeface="Times New Roman" pitchFamily="18" charset="0"/>
                  </a:rPr>
                  <a:t>microoperation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 for the return instruction are:</a:t>
                </a:r>
              </a:p>
              <a:p>
                <a:pPr algn="just"/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RET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2000" i="1"/>
                        </m:ctrlPr>
                      </m:dPr>
                      <m:e>
                        <m:eqArr>
                          <m:eqArrPr>
                            <m:ctrlPr>
                              <a:rPr lang="en-US" sz="2000" i="1"/>
                            </m:ctrlPr>
                          </m:eqArrPr>
                          <m:e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 ←</m:t>
                            </m:r>
                            <m:r>
                              <a:rPr lang="en-US" sz="2000" i="1"/>
                              <m:t>𝑀</m:t>
                            </m:r>
                            <m:r>
                              <a:rPr lang="en-US" sz="2000" i="1"/>
                              <m:t>[</m:t>
                            </m:r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]</m:t>
                            </m:r>
                          </m:e>
                          <m:e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 ←</m:t>
                            </m:r>
                            <m:r>
                              <a:rPr lang="en-US" sz="2000" i="1"/>
                              <m:t>𝑆𝑃</m:t>
                            </m:r>
                            <m:r>
                              <a:rPr lang="en-US" sz="2000" i="1"/>
                              <m:t>+</m:t>
                            </m:r>
                            <m:r>
                              <a:rPr lang="en-US" sz="2000" i="1"/>
                              <m:t>1</m:t>
                            </m:r>
                          </m:e>
                          <m:e/>
                        </m:eqArr>
                      </m:e>
                    </m:d>
                    <m:r>
                      <a:rPr lang="en-US" sz="2000" i="1"/>
                      <m:t>𝑃𝑜𝑝</m:t>
                    </m:r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2590800"/>
                <a:ext cx="7315200" cy="3445559"/>
              </a:xfrm>
              <a:prstGeom prst="rect">
                <a:avLst/>
              </a:prstGeom>
              <a:blipFill rotWithShape="1">
                <a:blip r:embed="rId2"/>
                <a:stretch>
                  <a:fillRect l="-833" t="-885" r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605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7. Program Interrupt Instruction 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800" y="1219200"/>
            <a:ext cx="7848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Program interrupt refers to the transfer of program control from a currently running program to another service program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(Interrupt Service Routine ISR)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as a result of an external or internal generated request. Control returns to the original program after the service program is executed.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interrupt procedure is similar to a subroutine call except for three variations: 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interrupt is usually initiated by an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internal or external signal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rather than from the execution of an instruction. 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address of the interrupt service program is determined by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rather than from the address field of an instruction. 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An interrupt procedure usually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stores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all the information.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state of the CPU at the end of the execute cycle is determined from: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1. The content of the program counter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2. The content of all processor registers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3. The content of certain status conditions</a:t>
            </a:r>
          </a:p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The collection of all status bit conditions in the CPU is sometimes called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program status word a program status word or PSW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PSW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stored in a separate hardware register and contains the status information that characterizes the state of the CPU.</a:t>
            </a:r>
          </a:p>
        </p:txBody>
      </p:sp>
    </p:spTree>
    <p:extLst>
      <p:ext uri="{BB962C8B-B14F-4D97-AF65-F5344CB8AC3E}">
        <p14:creationId xmlns:p14="http://schemas.microsoft.com/office/powerpoint/2010/main" val="3618190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889844"/>
            <a:ext cx="7543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Types of interrupts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There are three major types of interrupts that cause a break in the normal execution of a program. They can be classified as: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External interrupts: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External interrupts come from input-output (l/0) devices, from a timing device, from a circuit monitoring the power supply, or from any other external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source.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Internal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interrupts (TRAP): I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nternal interrupts arise from illegal or erroneous use of an instruction or data. Internal interrupts are also called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traps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Examples of interrupts caused by internal error conditions are register overflow, attempt to divide by zero, an invalid operation code, stack overflow, and protection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violation.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Software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interrupts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which is initiated by executing instruction.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49125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108485"/>
              </p:ext>
            </p:extLst>
          </p:nvPr>
        </p:nvGraphicFramePr>
        <p:xfrm>
          <a:off x="762000" y="1272540"/>
          <a:ext cx="7696200" cy="2804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0"/>
                <a:gridCol w="2590800"/>
                <a:gridCol w="2286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Branch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Call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Interrupt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Initiated by the execution of an instruction.  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Initiated by the execution of an instruction.  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Initiated by an internal or external signal.  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branch address is given in the address field of the instruction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address of subroutine is given in the address field of the call instruction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address of the ISR is determined by the hardware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Does not store any information before branching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Store the value of the PC only before branching to the subroutine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Store all the information that define the state of the CPU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Conditional or Unconditional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Conditional or Unconditional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Unconditional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62000" y="312041"/>
            <a:ext cx="7696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3038" marR="0" lvl="2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is the basic difference between a branch instruction, a call instruction and a program interrupts?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17303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409739"/>
              </p:ext>
            </p:extLst>
          </p:nvPr>
        </p:nvGraphicFramePr>
        <p:xfrm>
          <a:off x="685800" y="4876800"/>
          <a:ext cx="7772400" cy="8412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7200"/>
                <a:gridCol w="35052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Internal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External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Initiated due to an error in the program itself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Initiated by an I/O device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Synchronous with the program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Asynchronous with the program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8200" y="4064169"/>
            <a:ext cx="716756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2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What are the differences between internal and external interrupts?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461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324600" cy="32008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For All</a:t>
            </a: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000" b="1" i="1" u="sng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Adil-2018</a:t>
            </a:r>
            <a:endParaRPr lang="en-US" sz="2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 descr="http://t0.gstatic.com/images?q=tbn:ANd9GcR0_VqWmAPLqR7lD2X5ZGQXzQ4dGdd7L3K0sgXZyjqaZ0t8I7qk1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1" y="457200"/>
            <a:ext cx="2705100" cy="20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219200"/>
            <a:ext cx="64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Control Unit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Design of a Simple Computer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Computer Instruction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Instruction Cycles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Control of Common Bus</a:t>
            </a:r>
          </a:p>
          <a:p>
            <a:pPr marL="514350" indent="-514350" algn="just" defTabSz="966573">
              <a:lnSpc>
                <a:spcPct val="150000"/>
              </a:lnSpc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MicroProgrammed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Control Unit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Program Control Instructions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Program Interrupt instruction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400552"/>
            <a:ext cx="44196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ea typeface="Segoe UI" pitchFamily="34" charset="0"/>
                <a:cs typeface="Segoe UI" pitchFamily="34" charset="0"/>
              </a:rPr>
              <a:t>Outline</a:t>
            </a:r>
            <a:endParaRPr lang="en-US" b="1" dirty="0">
              <a:solidFill>
                <a:srgbClr val="FF0000"/>
              </a:solidFill>
              <a:latin typeface="Arial Black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3810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1.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Control Unit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8" name="Rectangle 5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160014"/>
              </p:ext>
            </p:extLst>
          </p:nvPr>
        </p:nvGraphicFramePr>
        <p:xfrm>
          <a:off x="1392237" y="2971800"/>
          <a:ext cx="6257925" cy="114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5818"/>
                <a:gridCol w="183362"/>
                <a:gridCol w="1082040"/>
                <a:gridCol w="358140"/>
                <a:gridCol w="1213803"/>
                <a:gridCol w="304800"/>
                <a:gridCol w="1219200"/>
                <a:gridCol w="389572"/>
                <a:gridCol w="631190"/>
              </a:tblGrid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External</a:t>
                      </a:r>
                      <a:endParaRPr lang="en-US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Input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Control Unit Subsystem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Command signal</a:t>
                      </a:r>
                      <a:endParaRPr lang="en-US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Status signal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processor subsystem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Output Data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57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Input Data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914400" y="990600"/>
            <a:ext cx="7467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design of a digital system can be divided into two distinct parts: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One part concerned with the design of the digital circuits that perform the data processing operations.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Second part is concerned with the design of the control circuits that supervise the operations and determine the sequence of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required to execute the operation.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914400" y="4074855"/>
            <a:ext cx="74676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There are two types of control organization:-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Hardwired Control: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control logic is implemented with gates, flip-flops, decoders, and other digital circuits. It has the advantage that it can be optimized to produce a fast mode of operation.</a:t>
            </a:r>
          </a:p>
          <a:p>
            <a:pPr algn="justLow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Microprogrammed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Control: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a second alternative for designing the control unit of a digital computer. A computer that employs 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microprogrammed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control unit will have two separate memories: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main memory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a control memory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dirty="0"/>
              <a:t>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33600" y="3200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19550" y="3200400"/>
            <a:ext cx="13906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714875" y="3810000"/>
            <a:ext cx="6381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114800" y="3505200"/>
            <a:ext cx="1219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305550" y="3581400"/>
            <a:ext cx="6953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7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1219200"/>
            <a:ext cx="7467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minimum required to design a simple computer are:-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Memory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(Address and Data buses): 4K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16 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Registers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Six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types of register </a:t>
            </a: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Address register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Program Counter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Data Register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Accumulator Processor register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Instruction Register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66738" lvl="0" indent="-219075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Temporary Register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TR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lvl="0" indent="-342900">
              <a:buFont typeface="+mj-lt"/>
              <a:buAutoNum type="arabicPeriod" startAt="3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Arithmetic Logic Shift Unit (ALSU)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buFont typeface="+mj-lt"/>
              <a:buAutoNum type="arabicPeriod" startAt="3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Control Unit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 startAt="3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Common Bus System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It was used to ensure the connections between the simple computer memory and registers. It was constructed with 16 MUX of size 8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1 of three selection variable (C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 to determine the output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400552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2. Design of a Simple Computer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3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238257"/>
              </p:ext>
            </p:extLst>
          </p:nvPr>
        </p:nvGraphicFramePr>
        <p:xfrm>
          <a:off x="990600" y="838200"/>
          <a:ext cx="1792806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4299"/>
                <a:gridCol w="90850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16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Bus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0   0   0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 thing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0   0   1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0   1   0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0   1   1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1   0   0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1   0   1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1   1   0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</a:t>
                      </a:r>
                      <a:endParaRPr lang="en-US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1   1   1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Memory</a:t>
                      </a:r>
                      <a:endParaRPr lang="en-US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14400" y="426422"/>
            <a:ext cx="1981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Table: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Bus Control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17" name="Picture 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7938" cy="21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399405" y="603409"/>
            <a:ext cx="914400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4096 </a:t>
            </a:r>
            <a:r>
              <a:rPr lang="en-US" sz="1100">
                <a:effectLst/>
                <a:latin typeface="Calibri"/>
                <a:ea typeface="Calibri"/>
                <a:cs typeface="Arial"/>
                <a:sym typeface="Symbol"/>
              </a:rPr>
              <a:t>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 16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Memory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3200400" y="600869"/>
            <a:ext cx="914400" cy="4813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Control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Unit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301230" y="603409"/>
            <a:ext cx="873125" cy="6889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                C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2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Buses      C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1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                C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0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401945" y="1246029"/>
            <a:ext cx="914400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AR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397500" y="1680369"/>
            <a:ext cx="914400" cy="2711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PC</a:t>
            </a: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5398770" y="2078514"/>
            <a:ext cx="914400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DR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398770" y="2448084"/>
            <a:ext cx="914400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AC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398770" y="2831624"/>
            <a:ext cx="914400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IR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398770" y="3248184"/>
            <a:ext cx="914400" cy="2965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TR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117340" y="2448084"/>
            <a:ext cx="914400" cy="4927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S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3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 S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2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 S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1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 S</a:t>
            </a:r>
            <a:r>
              <a:rPr lang="en-US" sz="1100" baseline="-25000">
                <a:effectLst/>
                <a:latin typeface="Calibri"/>
                <a:ea typeface="Calibri"/>
                <a:cs typeface="Arial"/>
              </a:rPr>
              <a:t>0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ALSU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4276725" y="626904"/>
            <a:ext cx="628650" cy="49276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Control Signal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3358515" y="1133634"/>
            <a:ext cx="32385" cy="29635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594735" y="1150144"/>
            <a:ext cx="32385" cy="25057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530465" y="1289209"/>
            <a:ext cx="32385" cy="23672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799705" y="1289209"/>
            <a:ext cx="32385" cy="28079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3358515" y="4068604"/>
            <a:ext cx="44405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3594735" y="3626644"/>
            <a:ext cx="3934460" cy="6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117340" y="651669"/>
            <a:ext cx="21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20515" y="760889"/>
            <a:ext cx="21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116070" y="862489"/>
            <a:ext cx="21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107815" y="965359"/>
            <a:ext cx="21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107815" y="1068864"/>
            <a:ext cx="21209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627755" y="1362234"/>
            <a:ext cx="17716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631565" y="1797844"/>
            <a:ext cx="17716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630930" y="2215039"/>
            <a:ext cx="17716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3624580" y="3395504"/>
            <a:ext cx="17716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3624580" y="3044349"/>
            <a:ext cx="17716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31740" y="2574449"/>
            <a:ext cx="367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313805" y="758349"/>
            <a:ext cx="1248410" cy="734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313805" y="1460659"/>
            <a:ext cx="1215390" cy="1873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313805" y="1068864"/>
            <a:ext cx="2114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525260" y="1068864"/>
            <a:ext cx="0" cy="1790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313805" y="1321594"/>
            <a:ext cx="1143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313805" y="1835944"/>
            <a:ext cx="1249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334125" y="2239804"/>
            <a:ext cx="1249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309995" y="2583974"/>
            <a:ext cx="1249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6309995" y="3000534"/>
            <a:ext cx="1249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327140" y="3400584"/>
            <a:ext cx="1249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909435" y="2578894"/>
            <a:ext cx="7620" cy="2120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031740" y="2790984"/>
            <a:ext cx="18859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4680585" y="2415699"/>
            <a:ext cx="23920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061835" y="2211229"/>
            <a:ext cx="7620" cy="2120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075045" y="577374"/>
            <a:ext cx="0" cy="895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652135" y="555149"/>
            <a:ext cx="0" cy="977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49"/>
          <p:cNvSpPr>
            <a:spLocks noChangeArrowheads="1"/>
          </p:cNvSpPr>
          <p:nvPr/>
        </p:nvSpPr>
        <p:spPr bwMode="auto">
          <a:xfrm rot="10800000" flipV="1">
            <a:off x="5410200" y="381001"/>
            <a:ext cx="90614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Write     Read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62"/>
          <p:cNvSpPr>
            <a:spLocks noChangeArrowheads="1"/>
          </p:cNvSpPr>
          <p:nvPr/>
        </p:nvSpPr>
        <p:spPr bwMode="auto">
          <a:xfrm>
            <a:off x="6358257" y="1201579"/>
            <a:ext cx="8807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Address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63"/>
          <p:cNvSpPr>
            <a:spLocks noChangeArrowheads="1"/>
          </p:cNvSpPr>
          <p:nvPr/>
        </p:nvSpPr>
        <p:spPr bwMode="auto">
          <a:xfrm>
            <a:off x="7531916" y="1363176"/>
            <a:ext cx="469084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65"/>
          <p:cNvSpPr>
            <a:spLocks noChangeArrowheads="1"/>
          </p:cNvSpPr>
          <p:nvPr/>
        </p:nvSpPr>
        <p:spPr bwMode="auto">
          <a:xfrm>
            <a:off x="0" y="2041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68"/>
          <p:cNvSpPr>
            <a:spLocks noChangeArrowheads="1"/>
          </p:cNvSpPr>
          <p:nvPr/>
        </p:nvSpPr>
        <p:spPr bwMode="auto">
          <a:xfrm>
            <a:off x="0" y="3413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70"/>
          <p:cNvSpPr>
            <a:spLocks noChangeArrowheads="1"/>
          </p:cNvSpPr>
          <p:nvPr/>
        </p:nvSpPr>
        <p:spPr bwMode="auto">
          <a:xfrm>
            <a:off x="0" y="4327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73"/>
          <p:cNvSpPr>
            <a:spLocks noChangeArrowheads="1"/>
          </p:cNvSpPr>
          <p:nvPr/>
        </p:nvSpPr>
        <p:spPr bwMode="auto">
          <a:xfrm>
            <a:off x="4342251" y="3700304"/>
            <a:ext cx="27432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16-Bits Common Bus System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8" name="Rectangle 3107"/>
          <p:cNvSpPr/>
          <p:nvPr/>
        </p:nvSpPr>
        <p:spPr>
          <a:xfrm>
            <a:off x="3505200" y="4126468"/>
            <a:ext cx="4014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Simple Computer Configuration.</a:t>
            </a:r>
          </a:p>
        </p:txBody>
      </p:sp>
      <p:sp>
        <p:nvSpPr>
          <p:cNvPr id="3109" name="Rectangle 3108"/>
          <p:cNvSpPr/>
          <p:nvPr/>
        </p:nvSpPr>
        <p:spPr>
          <a:xfrm>
            <a:off x="685799" y="4495800"/>
            <a:ext cx="76962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H.W.: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draw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 simple computer consist of 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Memory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8k </a:t>
            </a:r>
            <a:r>
              <a:rPr lang="en-US" b="1" dirty="0">
                <a:latin typeface="Times New Roman" pitchFamily="18" charset="0"/>
                <a:cs typeface="Times New Roman" pitchFamily="18" charset="0"/>
                <a:sym typeface="Symbol"/>
              </a:rPr>
              <a:t>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32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Registers (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AR, PC, DR, AC, IR, TR, R1, R2 and R3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Control unit (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signals).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ALSU.</a:t>
            </a:r>
          </a:p>
          <a:p>
            <a:pPr lvl="0" algn="just"/>
            <a:r>
              <a:rPr lang="en-US" dirty="0">
                <a:latin typeface="Times New Roman" pitchFamily="18" charset="0"/>
                <a:cs typeface="Times New Roman" pitchFamily="18" charset="0"/>
              </a:rPr>
              <a:t>Number of instructions (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252642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143000" y="3810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3. Computer Instruction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57462" y="3617817"/>
          <a:ext cx="4029075" cy="461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9225"/>
                <a:gridCol w="260985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15                   12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11                                              0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Opcode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Address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11871"/>
              </p:ext>
            </p:extLst>
          </p:nvPr>
        </p:nvGraphicFramePr>
        <p:xfrm>
          <a:off x="1702117" y="3159252"/>
          <a:ext cx="6222682" cy="34701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1213"/>
                <a:gridCol w="1365837"/>
                <a:gridCol w="302563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Instruction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Hex. Code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Description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0 000 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Increment AC   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CMA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1 000 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Complement AC 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2 000 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Shift Right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SHL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3 000 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Shift Left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LDA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Load Memory word to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Store content of AC in memory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 memory word to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 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And memory word to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  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 memory word to AC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BUN ADR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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Branch Unconditionally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38200" y="914400"/>
            <a:ext cx="7924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Instruction word of the simple computer consists of 16-bits.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Memory address = 4K i.e. 2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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12-bits are needed to specify memory address.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The 4-bits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opcode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field means only 16 instruction 2</a:t>
            </a:r>
            <a:r>
              <a:rPr kumimoji="0" 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4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can be specified.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                         Table: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Simple Computer Instruction Format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8014" y="2754868"/>
            <a:ext cx="3827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Table: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 Simple Computer Instruction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264930"/>
              </p:ext>
            </p:extLst>
          </p:nvPr>
        </p:nvGraphicFramePr>
        <p:xfrm>
          <a:off x="2557462" y="2133600"/>
          <a:ext cx="4376738" cy="605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7338"/>
                <a:gridCol w="28194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      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     </a:t>
                      </a: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Opcode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Address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57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4. Instruction Cycles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838200" y="1066800"/>
                <a:ext cx="7543800" cy="55690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 program residing in the memory unit of the computer consists of a sequence of instructions. The program is executed in the computer by going through a cycle for each instruction. Each instruction cycle in turn is subdivided into a sequence of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sub-cycles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or phases. In the basic computer each instruction cycle consists of the following phases: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1.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Fetch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an instruction from memory.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2.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Decode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the instruction.</a:t>
                </a:r>
              </a:p>
              <a:p>
                <a:pPr algn="just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3.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Execute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the instruction.</a:t>
                </a:r>
              </a:p>
              <a:p>
                <a:pPr marL="285750" indent="-285750" algn="just">
                  <a:buFont typeface="Arial" pitchFamily="34" charset="0"/>
                  <a:buChar char="•"/>
                </a:pPr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Fetch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Phase: Initially or First phase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the program counter PC is loaded with the address of the first instruction in the program. The sequence counter (SC) is cleared to 0, providing a decoded timing signal T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/>
                        <m:t>𝑭𝒆𝒕𝒄𝒉</m:t>
                      </m:r>
                      <m:r>
                        <a:rPr lang="en-US" b="1" i="1"/>
                        <m:t> </m:t>
                      </m:r>
                      <m:d>
                        <m:dPr>
                          <m:begChr m:val="{"/>
                          <m:endChr m:val=""/>
                          <m:ctrlPr>
                            <a:rPr lang="en-US" b="1" i="1"/>
                          </m:ctrlPr>
                        </m:dPr>
                        <m:e>
                          <m:eqArr>
                            <m:eqArrPr>
                              <m:ctrlPr>
                                <a:rPr lang="en-US" b="1" i="1"/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𝟎</m:t>
                                  </m:r>
                                </m:sub>
                              </m:sSub>
                              <m:r>
                                <a:rPr lang="en-US" b="1" i="1"/>
                                <m:t>:</m:t>
                              </m:r>
                              <m:r>
                                <a:rPr lang="en-US" b="1" i="1"/>
                                <m:t>𝑨𝑹</m:t>
                              </m:r>
                              <m:r>
                                <a:rPr lang="en-US" b="1" i="1"/>
                                <m:t> ←</m:t>
                              </m:r>
                              <m:r>
                                <a:rPr lang="en-US" b="1" i="1"/>
                                <m:t>𝑷𝑪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b="1" i="1"/>
                                  </m:ctrlPr>
                                </m:sSubPr>
                                <m:e>
                                  <m:r>
                                    <a:rPr lang="en-US" b="1" i="1"/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/>
                                    <m:t>𝟏</m:t>
                                  </m:r>
                                </m:sub>
                              </m:sSub>
                              <m:r>
                                <a:rPr lang="en-US" b="1" i="1"/>
                                <m:t>:</m:t>
                              </m:r>
                              <m:r>
                                <a:rPr lang="en-US" b="1" i="1"/>
                                <m:t>𝑰𝑹</m:t>
                              </m:r>
                              <m:r>
                                <a:rPr lang="en-US" b="1" i="1"/>
                                <m:t> ←</m:t>
                              </m:r>
                              <m:r>
                                <a:rPr lang="en-US" b="1" i="1"/>
                                <m:t>𝑴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1" i="1"/>
                                  </m:ctrlPr>
                                </m:dPr>
                                <m:e>
                                  <m:r>
                                    <a:rPr lang="en-US" b="1" i="1"/>
                                    <m:t>𝑨𝑹</m:t>
                                  </m:r>
                                </m:e>
                              </m:d>
                              <m:r>
                                <a:rPr lang="en-US" b="1" i="1"/>
                                <m:t>  </m:t>
                              </m:r>
                            </m:e>
                            <m:e>
                              <m:r>
                                <a:rPr lang="en-US" b="1" i="1"/>
                                <m:t>𝑷𝑪</m:t>
                              </m:r>
                              <m:r>
                                <a:rPr lang="en-US" b="1" i="1"/>
                                <m:t> ←</m:t>
                              </m:r>
                              <m:r>
                                <a:rPr lang="en-US" b="1" i="1"/>
                                <m:t>𝑷𝑪</m:t>
                              </m:r>
                              <m:r>
                                <a:rPr lang="en-US" b="1" i="1"/>
                                <m:t>+</m:t>
                              </m:r>
                              <m:r>
                                <a:rPr lang="en-US" b="1" i="1"/>
                                <m:t>𝟏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lvl="0" indent="-285750" algn="just">
                  <a:buFont typeface="Arial" pitchFamily="34" charset="0"/>
                  <a:buChar char="•"/>
                </a:pP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Decode Phase: Middle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Phase, after fetching the instruction, it must be decoded to determine its type, this is performed in the next timing signal T2</a:t>
                </a:r>
              </a:p>
              <a:p>
                <a:pPr algn="ctr"/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: D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0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• • •, D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7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  <a:sym typeface="Symbol"/>
                  </a:rPr>
                  <a:t>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Decode IR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(12-14)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AR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  <a:sym typeface="Symbol"/>
                  </a:rPr>
                  <a:t>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IR</a:t>
                </a:r>
                <a:r>
                  <a:rPr lang="en-US" baseline="-25000" dirty="0">
                    <a:latin typeface="Times New Roman" pitchFamily="18" charset="0"/>
                    <a:cs typeface="Times New Roman" pitchFamily="18" charset="0"/>
                  </a:rPr>
                  <a:t>(0-11)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285750" lvl="0" indent="-285750" algn="just">
                  <a:buFont typeface="Arial" pitchFamily="34" charset="0"/>
                  <a:buChar char="•"/>
                </a:pP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Executing Phase: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This is the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last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phase during it the instruction is executed and perform its required operation. It start with the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timing signal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US" b="1" baseline="-25000" dirty="0"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&amp; 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when finished clear the sequence counter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(SC 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  <a:sym typeface="Symbol"/>
                  </a:rPr>
                  <a:t></a:t>
                </a:r>
                <a:r>
                  <a:rPr lang="en-US" b="1" dirty="0">
                    <a:latin typeface="Times New Roman" pitchFamily="18" charset="0"/>
                    <a:cs typeface="Times New Roman" pitchFamily="18" charset="0"/>
                  </a:rPr>
                  <a:t> 0)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 to return to the fetch phase.   </a:t>
                </a: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066800"/>
                <a:ext cx="7543800" cy="5569089"/>
              </a:xfrm>
              <a:prstGeom prst="rect">
                <a:avLst/>
              </a:prstGeom>
              <a:blipFill rotWithShape="1">
                <a:blip r:embed="rId3"/>
                <a:stretch>
                  <a:fillRect l="-728" t="-547" r="-1455" b="-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583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059940" y="699770"/>
            <a:ext cx="914400" cy="314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SC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0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059940" y="1179830"/>
            <a:ext cx="914400" cy="314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AR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PC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513205" y="1694180"/>
            <a:ext cx="2081530" cy="314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IR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M[AR], PC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PC + 1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6680" y="2196465"/>
            <a:ext cx="2416175" cy="3149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D</a:t>
            </a:r>
            <a:r>
              <a:rPr lang="en-US" sz="1200" baseline="-25000">
                <a:effectLst/>
                <a:latin typeface="Times New Roman"/>
                <a:ea typeface="Calibri"/>
                <a:cs typeface="Arial"/>
              </a:rPr>
              <a:t>0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…D</a:t>
            </a:r>
            <a:r>
              <a:rPr lang="en-US" sz="1200" baseline="-25000">
                <a:effectLst/>
                <a:latin typeface="Times New Roman"/>
                <a:ea typeface="Calibri"/>
                <a:cs typeface="Arial"/>
              </a:rPr>
              <a:t>15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IR</a:t>
            </a:r>
            <a:r>
              <a:rPr lang="en-US" sz="1200" baseline="-25000">
                <a:effectLst/>
                <a:latin typeface="Times New Roman"/>
                <a:ea typeface="Calibri"/>
                <a:cs typeface="Arial"/>
              </a:rPr>
              <a:t>(12-15)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, AR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IR</a:t>
            </a:r>
            <a:r>
              <a:rPr lang="en-US" sz="1200" baseline="-25000">
                <a:effectLst/>
                <a:latin typeface="Times New Roman"/>
                <a:ea typeface="Calibri"/>
                <a:cs typeface="Arial"/>
              </a:rPr>
              <a:t>(0-11)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10030" y="2695575"/>
            <a:ext cx="2081530" cy="51625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Execute the instruction M[AR], PC </a:t>
            </a:r>
            <a:r>
              <a:rPr lang="en-US" sz="1200">
                <a:effectLst/>
                <a:latin typeface="Times New Roman"/>
                <a:ea typeface="Calibri"/>
                <a:cs typeface="Times New Roman"/>
                <a:sym typeface="Symbol"/>
              </a:rPr>
              <a:t></a:t>
            </a:r>
            <a:r>
              <a:rPr lang="en-US" sz="1200">
                <a:effectLst/>
                <a:latin typeface="Times New Roman"/>
                <a:ea typeface="Calibri"/>
                <a:cs typeface="Arial"/>
              </a:rPr>
              <a:t> PC + 1</a:t>
            </a: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525395" y="1012825"/>
            <a:ext cx="0" cy="16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22220" y="1511300"/>
            <a:ext cx="0" cy="16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22220" y="2035175"/>
            <a:ext cx="0" cy="16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538730" y="2533650"/>
            <a:ext cx="0" cy="16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22220" y="533400"/>
            <a:ext cx="0" cy="166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219200" y="534670"/>
            <a:ext cx="13144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19200" y="534670"/>
            <a:ext cx="0" cy="28162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9200" y="3359150"/>
            <a:ext cx="139573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614930" y="3214370"/>
            <a:ext cx="0" cy="1447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09600" y="335280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Figure: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Simple cycle flowchart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simple computer.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2340390"/>
                  </p:ext>
                </p:extLst>
              </p:nvPr>
            </p:nvGraphicFramePr>
            <p:xfrm>
              <a:off x="3886200" y="1357376"/>
              <a:ext cx="4572000" cy="46624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36877"/>
                    <a:gridCol w="3535123"/>
                  </a:tblGrid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Operation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Description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7636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Fetch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0</a:t>
                          </a:r>
                          <a:r>
                            <a:rPr lang="en-US" sz="1400" dirty="0">
                              <a:effectLst/>
                            </a:rPr>
                            <a:t>: AR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PC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r>
                            <a:rPr lang="en-US" sz="1400" dirty="0">
                              <a:effectLst/>
                            </a:rPr>
                            <a:t>: IR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M[AR], PC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PC + 1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Decode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: D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r>
                            <a:rPr lang="en-US" sz="1400">
                              <a:effectLst/>
                            </a:rPr>
                            <a:t> … D</a:t>
                          </a:r>
                          <a:r>
                            <a:rPr lang="en-US" sz="1400" baseline="-25000">
                              <a:effectLst/>
                            </a:rPr>
                            <a:t>15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IR(12-15), AR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IR(0  + 11)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Execute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INC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+ 1,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67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CMA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1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>
                                      <a:effectLst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effectLst/>
                                    </a:rPr>
                                    <m:t>𝐴𝐶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SHR(AC),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SHL(AC),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7636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LDA 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STA 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5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M[AR]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7636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ADD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6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6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+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7636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AND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7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7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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7636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OR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8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8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3818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BUN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D</a:t>
                          </a:r>
                          <a:r>
                            <a:rPr lang="en-US" sz="1400" baseline="-25000" dirty="0">
                              <a:effectLst/>
                            </a:rPr>
                            <a:t>9</a:t>
                          </a: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</a:rPr>
                            <a:t>: PC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AR, SC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20" name="Table 1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2340390"/>
                  </p:ext>
                </p:extLst>
              </p:nvPr>
            </p:nvGraphicFramePr>
            <p:xfrm>
              <a:off x="3886200" y="1357376"/>
              <a:ext cx="4572000" cy="46624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36877"/>
                    <a:gridCol w="3535123"/>
                  </a:tblGrid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Operation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Description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9072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Fetch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0</a:t>
                          </a:r>
                          <a:r>
                            <a:rPr lang="en-US" sz="1400" dirty="0">
                              <a:effectLst/>
                            </a:rPr>
                            <a:t>: AR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PC</a:t>
                          </a:r>
                          <a:endParaRPr lang="en-US" sz="1100" dirty="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r>
                            <a:rPr lang="en-US" sz="1400" dirty="0">
                              <a:effectLst/>
                            </a:rPr>
                            <a:t>: IR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M[AR], PC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PC + 1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Decode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: D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r>
                            <a:rPr lang="en-US" sz="1400">
                              <a:effectLst/>
                            </a:rPr>
                            <a:t> … D</a:t>
                          </a:r>
                          <a:r>
                            <a:rPr lang="en-US" sz="1400" baseline="-25000">
                              <a:effectLst/>
                            </a:rPr>
                            <a:t>15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IR(12-15), AR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IR(0  + 11)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Execute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INC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+ 1,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8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CMA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6573" marR="66573" marT="0" marB="0">
                        <a:blipFill rotWithShape="1">
                          <a:blip r:embed="rId2"/>
                          <a:stretch>
                            <a:fillRect l="-29483" t="-620000" b="-1245000"/>
                          </a:stretch>
                        </a:blipFill>
                      </a:tcPr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2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SHR(AC),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SHL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SHL(AC),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9072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LDA 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STA 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5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M[AR]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9072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ADD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6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6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+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9072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AND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7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7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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49072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OR 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8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3</a:t>
                          </a:r>
                          <a:r>
                            <a:rPr lang="en-US" sz="1400">
                              <a:effectLst/>
                            </a:rPr>
                            <a:t>: DR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M[AR]</a:t>
                          </a:r>
                          <a:endParaRPr lang="en-US" sz="11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D</a:t>
                          </a:r>
                          <a:r>
                            <a:rPr lang="en-US" sz="1400" baseline="-25000">
                              <a:effectLst/>
                            </a:rPr>
                            <a:t>8</a:t>
                          </a:r>
                          <a:r>
                            <a:rPr lang="en-US" sz="1400">
                              <a:effectLst/>
                            </a:rPr>
                            <a:t>T</a:t>
                          </a:r>
                          <a:r>
                            <a:rPr lang="en-US" sz="1400" baseline="-25000">
                              <a:effectLst/>
                            </a:rPr>
                            <a:t>4</a:t>
                          </a:r>
                          <a:r>
                            <a:rPr lang="en-US" sz="1400">
                              <a:effectLst/>
                            </a:rPr>
                            <a:t>: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AC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400">
                              <a:effectLst/>
                            </a:rPr>
                            <a:t> DR, SC </a:t>
                          </a:r>
                          <a:r>
                            <a:rPr lang="en-US" sz="14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  <a:tr h="24536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BUN ADR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D</a:t>
                          </a:r>
                          <a:r>
                            <a:rPr lang="en-US" sz="1400" baseline="-25000" dirty="0">
                              <a:effectLst/>
                            </a:rPr>
                            <a:t>9</a:t>
                          </a:r>
                          <a:r>
                            <a:rPr lang="en-US" sz="1400" dirty="0">
                              <a:effectLst/>
                            </a:rPr>
                            <a:t>T</a:t>
                          </a:r>
                          <a:r>
                            <a:rPr lang="en-US" sz="1400" baseline="-25000" dirty="0">
                              <a:effectLst/>
                            </a:rPr>
                            <a:t>3</a:t>
                          </a:r>
                          <a:r>
                            <a:rPr lang="en-US" sz="1400" dirty="0">
                              <a:effectLst/>
                            </a:rPr>
                            <a:t>: PC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AR, SC </a:t>
                          </a:r>
                          <a:r>
                            <a:rPr lang="en-US" sz="1400" dirty="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400" dirty="0">
                              <a:effectLst/>
                            </a:rPr>
                            <a:t> 0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6573" marR="66573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3886201" y="572869"/>
            <a:ext cx="4495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25475" marR="0" lvl="0" indent="-6254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Table: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Simple computer control function and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73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869025"/>
              </p:ext>
            </p:extLst>
          </p:nvPr>
        </p:nvGraphicFramePr>
        <p:xfrm>
          <a:off x="3091497" y="1775460"/>
          <a:ext cx="3156903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0199"/>
                <a:gridCol w="229670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PC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Content of memory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7F40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512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1020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3044</a:t>
                      </a:r>
                      <a:endParaRPr lang="en-US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7128</a:t>
                      </a:r>
                      <a:endParaRPr lang="en-US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1" y="533400"/>
            <a:ext cx="7315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1: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What are the instructions that will be fetched and executed in the simple computer, then find value of AC, PC, AR, DR and IR after execute instructions?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Init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 PC = 1500 , AC=4020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3276600"/>
            <a:ext cx="7543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Solution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AR←PC   ,    AR ← 1500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IR←M[AR], PC=PC +1,  IR← M[1500]  IR = 7128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D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-D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←IR(12-15),   AR←IR(0-11),  AR=128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Fetch instruction      D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→ AND ADDRES,    AC =  AC ^ DR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DR←M[AR] ,   DR = M[128] ,     DR = 7F40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lang="en-US" baseline="-30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AC← AC ^ DR,   AC ← 4020 ^ 7F40 ,  SC=0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End Values of registers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PC =   1501,  AR = 128,  DR = 7F40,   IR = 7128, AC =  4020 ^ 7F40 = 4020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300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8086</TotalTime>
  <Words>2693</Words>
  <Application>Microsoft Office PowerPoint</Application>
  <PresentationFormat>On-screen Show (4:3)</PresentationFormat>
  <Paragraphs>447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System A</dc:creator>
  <cp:lastModifiedBy>System A</cp:lastModifiedBy>
  <cp:revision>569</cp:revision>
  <cp:lastPrinted>2015-04-26T19:07:11Z</cp:lastPrinted>
  <dcterms:created xsi:type="dcterms:W3CDTF">2014-03-29T18:50:38Z</dcterms:created>
  <dcterms:modified xsi:type="dcterms:W3CDTF">2018-08-19T18:26:15Z</dcterms:modified>
</cp:coreProperties>
</file>