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handoutMasterIdLst>
    <p:handoutMasterId r:id="rId17"/>
  </p:handoutMasterIdLst>
  <p:sldIdLst>
    <p:sldId id="256" r:id="rId2"/>
    <p:sldId id="286" r:id="rId3"/>
    <p:sldId id="257" r:id="rId4"/>
    <p:sldId id="340" r:id="rId5"/>
    <p:sldId id="298" r:id="rId6"/>
    <p:sldId id="341" r:id="rId7"/>
    <p:sldId id="349" r:id="rId8"/>
    <p:sldId id="299" r:id="rId9"/>
    <p:sldId id="300" r:id="rId10"/>
    <p:sldId id="342" r:id="rId11"/>
    <p:sldId id="343" r:id="rId12"/>
    <p:sldId id="344" r:id="rId13"/>
    <p:sldId id="338" r:id="rId14"/>
    <p:sldId id="274" r:id="rId15"/>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379" y="331"/>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5179484" y="0"/>
            <a:ext cx="3962400" cy="342900"/>
          </a:xfrm>
          <a:prstGeom prst="rect">
            <a:avLst/>
          </a:prstGeom>
        </p:spPr>
        <p:txBody>
          <a:bodyPr vert="horz" lIns="91440" tIns="45720" rIns="91440" bIns="45720" rtlCol="0"/>
          <a:lstStyle>
            <a:lvl1pPr algn="r">
              <a:defRPr sz="1200"/>
            </a:lvl1pPr>
          </a:lstStyle>
          <a:p>
            <a:fld id="{5B18D42F-21A4-4433-9912-E14ECACD6317}" type="datetimeFigureOut">
              <a:rPr lang="en-US" smtClean="0"/>
              <a:pPr/>
              <a:t>2018-08-16</a:t>
            </a:fld>
            <a:endParaRPr lang="en-US" dirty="0"/>
          </a:p>
        </p:txBody>
      </p:sp>
      <p:sp>
        <p:nvSpPr>
          <p:cNvPr id="4" name="Footer Placeholder 3"/>
          <p:cNvSpPr>
            <a:spLocks noGrp="1"/>
          </p:cNvSpPr>
          <p:nvPr>
            <p:ph type="ftr" sz="quarter" idx="2"/>
          </p:nvPr>
        </p:nvSpPr>
        <p:spPr>
          <a:xfrm>
            <a:off x="0" y="6513910"/>
            <a:ext cx="3962400" cy="3429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5179484" y="6513910"/>
            <a:ext cx="3962400" cy="342900"/>
          </a:xfrm>
          <a:prstGeom prst="rect">
            <a:avLst/>
          </a:prstGeom>
        </p:spPr>
        <p:txBody>
          <a:bodyPr vert="horz" lIns="91440" tIns="45720" rIns="91440" bIns="45720" rtlCol="0" anchor="b"/>
          <a:lstStyle>
            <a:lvl1pPr algn="r">
              <a:defRPr sz="1200"/>
            </a:lvl1pPr>
          </a:lstStyle>
          <a:p>
            <a:fld id="{75BD5F67-87C2-4B47-8CBD-767BDA599E09}" type="slidenum">
              <a:rPr lang="en-US" smtClean="0"/>
              <a:pPr/>
              <a:t>‹#›</a:t>
            </a:fld>
            <a:endParaRPr lang="en-US" dirty="0"/>
          </a:p>
        </p:txBody>
      </p:sp>
    </p:spTree>
    <p:extLst>
      <p:ext uri="{BB962C8B-B14F-4D97-AF65-F5344CB8AC3E}">
        <p14:creationId xmlns:p14="http://schemas.microsoft.com/office/powerpoint/2010/main" val="13913706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5179484" y="0"/>
            <a:ext cx="3962400" cy="342900"/>
          </a:xfrm>
          <a:prstGeom prst="rect">
            <a:avLst/>
          </a:prstGeom>
        </p:spPr>
        <p:txBody>
          <a:bodyPr vert="horz" lIns="91440" tIns="45720" rIns="91440" bIns="45720" rtlCol="0"/>
          <a:lstStyle>
            <a:lvl1pPr algn="r">
              <a:defRPr sz="1200"/>
            </a:lvl1pPr>
          </a:lstStyle>
          <a:p>
            <a:fld id="{47473537-B75C-4AB3-90C9-5097F1227E92}" type="datetimeFigureOut">
              <a:rPr lang="en-US" smtClean="0"/>
              <a:pPr/>
              <a:t>2018-08-16</a:t>
            </a:fld>
            <a:endParaRPr lang="en-US" dirty="0"/>
          </a:p>
        </p:txBody>
      </p:sp>
      <p:sp>
        <p:nvSpPr>
          <p:cNvPr id="4" name="Slide Image Placeholder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513910"/>
            <a:ext cx="3962400" cy="3429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5179484" y="6513910"/>
            <a:ext cx="3962400" cy="342900"/>
          </a:xfrm>
          <a:prstGeom prst="rect">
            <a:avLst/>
          </a:prstGeom>
        </p:spPr>
        <p:txBody>
          <a:bodyPr vert="horz" lIns="91440" tIns="45720" rIns="91440" bIns="45720" rtlCol="0" anchor="b"/>
          <a:lstStyle>
            <a:lvl1pPr algn="r">
              <a:defRPr sz="1200"/>
            </a:lvl1pPr>
          </a:lstStyle>
          <a:p>
            <a:fld id="{0B72D53D-42D6-4F05-9CD2-F692A6C3A643}" type="slidenum">
              <a:rPr lang="en-US" smtClean="0"/>
              <a:pPr/>
              <a:t>‹#›</a:t>
            </a:fld>
            <a:endParaRPr lang="en-US" dirty="0"/>
          </a:p>
        </p:txBody>
      </p:sp>
    </p:spTree>
    <p:extLst>
      <p:ext uri="{BB962C8B-B14F-4D97-AF65-F5344CB8AC3E}">
        <p14:creationId xmlns:p14="http://schemas.microsoft.com/office/powerpoint/2010/main" val="906917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B72D53D-42D6-4F05-9CD2-F692A6C3A643}" type="slidenum">
              <a:rPr lang="en-US" smtClean="0"/>
              <a:pPr/>
              <a:t>2</a:t>
            </a:fld>
            <a:endParaRPr lang="en-US"/>
          </a:p>
        </p:txBody>
      </p:sp>
    </p:spTree>
    <p:extLst>
      <p:ext uri="{BB962C8B-B14F-4D97-AF65-F5344CB8AC3E}">
        <p14:creationId xmlns:p14="http://schemas.microsoft.com/office/powerpoint/2010/main" val="850660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C6813A9-8152-4AFB-83A4-72CBDA908DC6}" type="datetime1">
              <a:rPr lang="en-US" smtClean="0"/>
              <a:pPr/>
              <a:t>2018-08-16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A932E13-C601-4971-A64E-DE3064478442}" type="slidenum">
              <a:rPr lang="en-US" smtClean="0"/>
              <a:pPr/>
              <a:t>‹#›</a:t>
            </a:fld>
            <a:endParaRPr lang="en-US" dirty="0"/>
          </a:p>
        </p:txBody>
      </p:sp>
    </p:spTree>
    <p:extLst>
      <p:ext uri="{BB962C8B-B14F-4D97-AF65-F5344CB8AC3E}">
        <p14:creationId xmlns:p14="http://schemas.microsoft.com/office/powerpoint/2010/main" val="21833402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2EB64B-9E56-418D-A94F-8510EFCE6393}" type="datetime1">
              <a:rPr lang="en-US" smtClean="0"/>
              <a:pPr/>
              <a:t>2018-08-16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A932E13-C601-4971-A64E-DE3064478442}" type="slidenum">
              <a:rPr lang="en-US" smtClean="0"/>
              <a:pPr/>
              <a:t>‹#›</a:t>
            </a:fld>
            <a:endParaRPr lang="en-US" dirty="0"/>
          </a:p>
        </p:txBody>
      </p:sp>
    </p:spTree>
    <p:extLst>
      <p:ext uri="{BB962C8B-B14F-4D97-AF65-F5344CB8AC3E}">
        <p14:creationId xmlns:p14="http://schemas.microsoft.com/office/powerpoint/2010/main" val="3938747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BA7621-5902-47D8-9039-23C793FDDE2B}" type="datetime1">
              <a:rPr lang="en-US" smtClean="0"/>
              <a:pPr/>
              <a:t>2018-08-16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A932E13-C601-4971-A64E-DE3064478442}" type="slidenum">
              <a:rPr lang="en-US" smtClean="0"/>
              <a:pPr/>
              <a:t>‹#›</a:t>
            </a:fld>
            <a:endParaRPr lang="en-US" dirty="0"/>
          </a:p>
        </p:txBody>
      </p:sp>
    </p:spTree>
    <p:extLst>
      <p:ext uri="{BB962C8B-B14F-4D97-AF65-F5344CB8AC3E}">
        <p14:creationId xmlns:p14="http://schemas.microsoft.com/office/powerpoint/2010/main" val="1355987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0DF885-6C4F-4880-AB5E-33AF98D61FD8}" type="datetime1">
              <a:rPr lang="en-US" smtClean="0"/>
              <a:pPr/>
              <a:t>2018-08-16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A932E13-C601-4971-A64E-DE3064478442}" type="slidenum">
              <a:rPr lang="en-US" smtClean="0"/>
              <a:pPr/>
              <a:t>‹#›</a:t>
            </a:fld>
            <a:endParaRPr lang="en-US" dirty="0"/>
          </a:p>
        </p:txBody>
      </p:sp>
    </p:spTree>
    <p:extLst>
      <p:ext uri="{BB962C8B-B14F-4D97-AF65-F5344CB8AC3E}">
        <p14:creationId xmlns:p14="http://schemas.microsoft.com/office/powerpoint/2010/main" val="3423991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A89542A-F286-466A-8494-AD9620EEEE30}" type="datetime1">
              <a:rPr lang="en-US" smtClean="0"/>
              <a:pPr/>
              <a:t>2018-08-16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A932E13-C601-4971-A64E-DE3064478442}" type="slidenum">
              <a:rPr lang="en-US" smtClean="0"/>
              <a:pPr/>
              <a:t>‹#›</a:t>
            </a:fld>
            <a:endParaRPr lang="en-US" dirty="0"/>
          </a:p>
        </p:txBody>
      </p:sp>
    </p:spTree>
    <p:extLst>
      <p:ext uri="{BB962C8B-B14F-4D97-AF65-F5344CB8AC3E}">
        <p14:creationId xmlns:p14="http://schemas.microsoft.com/office/powerpoint/2010/main" val="36024872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4FFB81D-F0D6-4016-9872-1E3016296279}" type="datetime1">
              <a:rPr lang="en-US" smtClean="0"/>
              <a:pPr/>
              <a:t>2018-08-16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A932E13-C601-4971-A64E-DE3064478442}" type="slidenum">
              <a:rPr lang="en-US" smtClean="0"/>
              <a:pPr/>
              <a:t>‹#›</a:t>
            </a:fld>
            <a:endParaRPr lang="en-US" dirty="0"/>
          </a:p>
        </p:txBody>
      </p:sp>
    </p:spTree>
    <p:extLst>
      <p:ext uri="{BB962C8B-B14F-4D97-AF65-F5344CB8AC3E}">
        <p14:creationId xmlns:p14="http://schemas.microsoft.com/office/powerpoint/2010/main" val="1643043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DBC2CC8-03FB-46AE-8DD1-E1BEA217882A}" type="datetime1">
              <a:rPr lang="en-US" smtClean="0"/>
              <a:pPr/>
              <a:t>2018-08-16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A932E13-C601-4971-A64E-DE3064478442}" type="slidenum">
              <a:rPr lang="en-US" smtClean="0"/>
              <a:pPr/>
              <a:t>‹#›</a:t>
            </a:fld>
            <a:endParaRPr lang="en-US" dirty="0"/>
          </a:p>
        </p:txBody>
      </p:sp>
    </p:spTree>
    <p:extLst>
      <p:ext uri="{BB962C8B-B14F-4D97-AF65-F5344CB8AC3E}">
        <p14:creationId xmlns:p14="http://schemas.microsoft.com/office/powerpoint/2010/main" val="17401419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928B3B7-F77A-4E04-9252-04A4925B2195}" type="datetime1">
              <a:rPr lang="en-US" smtClean="0"/>
              <a:pPr/>
              <a:t>2018-08-16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A932E13-C601-4971-A64E-DE3064478442}" type="slidenum">
              <a:rPr lang="en-US" smtClean="0"/>
              <a:pPr/>
              <a:t>‹#›</a:t>
            </a:fld>
            <a:endParaRPr lang="en-US" dirty="0"/>
          </a:p>
        </p:txBody>
      </p:sp>
    </p:spTree>
    <p:extLst>
      <p:ext uri="{BB962C8B-B14F-4D97-AF65-F5344CB8AC3E}">
        <p14:creationId xmlns:p14="http://schemas.microsoft.com/office/powerpoint/2010/main" val="19051943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B96968-A45E-4AD0-B4CE-F8DF736BACF0}" type="datetime1">
              <a:rPr lang="en-US" smtClean="0"/>
              <a:pPr/>
              <a:t>2018-08-16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A932E13-C601-4971-A64E-DE3064478442}" type="slidenum">
              <a:rPr lang="en-US" smtClean="0"/>
              <a:pPr/>
              <a:t>‹#›</a:t>
            </a:fld>
            <a:endParaRPr lang="en-US" dirty="0"/>
          </a:p>
        </p:txBody>
      </p:sp>
    </p:spTree>
    <p:extLst>
      <p:ext uri="{BB962C8B-B14F-4D97-AF65-F5344CB8AC3E}">
        <p14:creationId xmlns:p14="http://schemas.microsoft.com/office/powerpoint/2010/main" val="9827631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6AADA9-86A6-451F-98F6-48FA465CAC6F}" type="datetime1">
              <a:rPr lang="en-US" smtClean="0"/>
              <a:pPr/>
              <a:t>2018-08-16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A932E13-C601-4971-A64E-DE3064478442}" type="slidenum">
              <a:rPr lang="en-US" smtClean="0"/>
              <a:pPr/>
              <a:t>‹#›</a:t>
            </a:fld>
            <a:endParaRPr lang="en-US" dirty="0"/>
          </a:p>
        </p:txBody>
      </p:sp>
    </p:spTree>
    <p:extLst>
      <p:ext uri="{BB962C8B-B14F-4D97-AF65-F5344CB8AC3E}">
        <p14:creationId xmlns:p14="http://schemas.microsoft.com/office/powerpoint/2010/main" val="32238571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4087F6-ACB2-4A3C-89BE-9A51833876C3}" type="datetime1">
              <a:rPr lang="en-US" smtClean="0"/>
              <a:pPr/>
              <a:t>2018-08-16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A932E13-C601-4971-A64E-DE3064478442}" type="slidenum">
              <a:rPr lang="en-US" smtClean="0"/>
              <a:pPr/>
              <a:t>‹#›</a:t>
            </a:fld>
            <a:endParaRPr lang="en-US" dirty="0"/>
          </a:p>
        </p:txBody>
      </p:sp>
    </p:spTree>
    <p:extLst>
      <p:ext uri="{BB962C8B-B14F-4D97-AF65-F5344CB8AC3E}">
        <p14:creationId xmlns:p14="http://schemas.microsoft.com/office/powerpoint/2010/main" val="2550888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t="-6000" b="-6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51EEC7-421E-403C-B1C5-1455D3C8FDFB}" type="datetime1">
              <a:rPr lang="en-US" smtClean="0"/>
              <a:pPr/>
              <a:t>2018-08-16</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A932E13-C601-4971-A64E-DE3064478442}" type="slidenum">
              <a:rPr lang="en-US" smtClean="0"/>
              <a:pPr/>
              <a:t>‹#›</a:t>
            </a:fld>
            <a:endParaRPr lang="en-US" dirty="0"/>
          </a:p>
        </p:txBody>
      </p:sp>
    </p:spTree>
    <p:extLst>
      <p:ext uri="{BB962C8B-B14F-4D97-AF65-F5344CB8AC3E}">
        <p14:creationId xmlns:p14="http://schemas.microsoft.com/office/powerpoint/2010/main" val="24758687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905001" y="685800"/>
            <a:ext cx="5710236" cy="651604"/>
          </a:xfrm>
          <a:prstGeom prst="rect">
            <a:avLst/>
          </a:prstGeom>
          <a:blipFill>
            <a:blip r:embed="rId2" cstate="print"/>
            <a:tile tx="0" ty="0" sx="100000" sy="100000" flip="none" algn="tl"/>
          </a:blipFill>
          <a:ln>
            <a:solidFill>
              <a:schemeClr val="accent1"/>
            </a:solidFill>
          </a:ln>
          <a:effectLst>
            <a:glow rad="228600">
              <a:schemeClr val="accent6">
                <a:satMod val="175000"/>
                <a:alpha val="40000"/>
              </a:schemeClr>
            </a:glow>
            <a:innerShdw blurRad="63500" dist="50800" dir="18900000">
              <a:prstClr val="black">
                <a:alpha val="50000"/>
              </a:prstClr>
            </a:innerShdw>
          </a:effectLst>
        </p:spPr>
        <p:style>
          <a:lnRef idx="1">
            <a:schemeClr val="accent4"/>
          </a:lnRef>
          <a:fillRef idx="2">
            <a:schemeClr val="accent4"/>
          </a:fillRef>
          <a:effectRef idx="1">
            <a:schemeClr val="accent4"/>
          </a:effectRef>
          <a:fontRef idx="minor">
            <a:schemeClr val="dk1"/>
          </a:fontRef>
        </p:style>
        <p:txBody>
          <a:bodyPr wrap="square" lIns="96661" tIns="48331" rIns="96661" bIns="48331">
            <a:spAutoFit/>
          </a:bodyPr>
          <a:lstStyle/>
          <a:p>
            <a:pPr defTabSz="966573" fontAlgn="auto">
              <a:spcBef>
                <a:spcPts val="0"/>
              </a:spcBef>
              <a:spcAft>
                <a:spcPts val="0"/>
              </a:spcAft>
              <a:buClr>
                <a:schemeClr val="bg1"/>
              </a:buClr>
              <a:buSzPct val="100000"/>
              <a:defRPr/>
            </a:pPr>
            <a:r>
              <a:rPr lang="en-US" b="1" dirty="0" smtClean="0">
                <a:solidFill>
                  <a:srgbClr val="002060"/>
                </a:solidFill>
              </a:rPr>
              <a:t>College          </a:t>
            </a:r>
            <a:r>
              <a:rPr lang="en-US" b="1" dirty="0">
                <a:solidFill>
                  <a:srgbClr val="002060"/>
                </a:solidFill>
              </a:rPr>
              <a:t>:</a:t>
            </a:r>
            <a:r>
              <a:rPr lang="en-US" b="1" dirty="0">
                <a:solidFill>
                  <a:srgbClr val="FF0000"/>
                </a:solidFill>
              </a:rPr>
              <a:t> </a:t>
            </a:r>
            <a:r>
              <a:rPr lang="en-US" b="1" dirty="0" smtClean="0">
                <a:solidFill>
                  <a:srgbClr val="FF0000"/>
                </a:solidFill>
              </a:rPr>
              <a:t>Mansour University</a:t>
            </a:r>
            <a:endParaRPr lang="en-US" b="1" dirty="0">
              <a:solidFill>
                <a:srgbClr val="FF0000"/>
              </a:solidFill>
            </a:endParaRPr>
          </a:p>
          <a:p>
            <a:pPr defTabSz="966573" fontAlgn="auto">
              <a:spcBef>
                <a:spcPts val="0"/>
              </a:spcBef>
              <a:spcAft>
                <a:spcPts val="0"/>
              </a:spcAft>
              <a:buClr>
                <a:schemeClr val="bg1"/>
              </a:buClr>
              <a:buSzPct val="100000"/>
              <a:defRPr/>
            </a:pPr>
            <a:r>
              <a:rPr lang="en-US" b="1" dirty="0">
                <a:solidFill>
                  <a:srgbClr val="002060"/>
                </a:solidFill>
              </a:rPr>
              <a:t>Department :</a:t>
            </a:r>
            <a:r>
              <a:rPr lang="en-US" b="1" dirty="0">
                <a:solidFill>
                  <a:schemeClr val="accent6">
                    <a:lumMod val="75000"/>
                  </a:schemeClr>
                </a:solidFill>
              </a:rPr>
              <a:t> </a:t>
            </a:r>
            <a:r>
              <a:rPr lang="en-US" b="1" dirty="0" smtClean="0">
                <a:solidFill>
                  <a:srgbClr val="FF0000"/>
                </a:solidFill>
              </a:rPr>
              <a:t>Computer </a:t>
            </a:r>
            <a:r>
              <a:rPr lang="en-US" b="1" dirty="0" smtClean="0">
                <a:solidFill>
                  <a:srgbClr val="FF0000"/>
                </a:solidFill>
                <a:ea typeface="Segoe UI" pitchFamily="34" charset="0"/>
                <a:cs typeface="Segoe UI" pitchFamily="34" charset="0"/>
              </a:rPr>
              <a:t> Science and information System</a:t>
            </a:r>
            <a:endParaRPr lang="en-US" b="1" dirty="0">
              <a:solidFill>
                <a:srgbClr val="FF0000"/>
              </a:solidFill>
              <a:ea typeface="Segoe UI" pitchFamily="34" charset="0"/>
              <a:cs typeface="Segoe UI" pitchFamily="34" charset="0"/>
            </a:endParaRPr>
          </a:p>
        </p:txBody>
      </p:sp>
      <p:sp>
        <p:nvSpPr>
          <p:cNvPr id="7" name="Rectangle 6"/>
          <p:cNvSpPr/>
          <p:nvPr/>
        </p:nvSpPr>
        <p:spPr>
          <a:xfrm>
            <a:off x="762000" y="3378875"/>
            <a:ext cx="7543800" cy="2031325"/>
          </a:xfrm>
          <a:prstGeom prst="rect">
            <a:avLst/>
          </a:prstGeom>
        </p:spPr>
        <p:txBody>
          <a:bodyPr wrap="square">
            <a:spAutoFit/>
          </a:bodyPr>
          <a:lstStyle/>
          <a:p>
            <a:pPr algn="ctr"/>
            <a:endParaRPr lang="en-US"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Black" pitchFamily="34" charset="0"/>
            </a:endParaRPr>
          </a:p>
          <a:p>
            <a:pPr algn="ctr"/>
            <a:r>
              <a:rPr lang="en-US"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Black" pitchFamily="34" charset="0"/>
              </a:rPr>
              <a:t>Prepared by </a:t>
            </a:r>
            <a:endParaRPr lang="ar-IQ" sz="2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Black" pitchFamily="34" charset="0"/>
            </a:endParaRPr>
          </a:p>
          <a:p>
            <a:pPr lvl="0" algn="ctr"/>
            <a:r>
              <a:rPr lang="en-US"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Black" pitchFamily="34" charset="0"/>
              </a:rPr>
              <a:t> Dr. </a:t>
            </a:r>
            <a:r>
              <a:rPr lang="en-US" sz="2800" b="1" dirty="0" err="1" smtClean="0">
                <a:solidFill>
                  <a:schemeClr val="tx2">
                    <a:lumMod val="50000"/>
                  </a:schemeClr>
                </a:solidFill>
                <a:latin typeface="Arial Black" pitchFamily="34" charset="0"/>
              </a:rPr>
              <a:t>Adil</a:t>
            </a:r>
            <a:r>
              <a:rPr lang="en-US" sz="2800" b="1" dirty="0" smtClean="0">
                <a:solidFill>
                  <a:schemeClr val="tx2">
                    <a:lumMod val="50000"/>
                  </a:schemeClr>
                </a:solidFill>
                <a:latin typeface="Arial Black" pitchFamily="34" charset="0"/>
              </a:rPr>
              <a:t> </a:t>
            </a:r>
            <a:r>
              <a:rPr lang="en-US" sz="2800" b="1" dirty="0" err="1" smtClean="0">
                <a:solidFill>
                  <a:schemeClr val="tx2">
                    <a:lumMod val="50000"/>
                  </a:schemeClr>
                </a:solidFill>
                <a:latin typeface="Arial Black" pitchFamily="34" charset="0"/>
              </a:rPr>
              <a:t>Abbas</a:t>
            </a:r>
            <a:r>
              <a:rPr lang="en-US" sz="2800" b="1" dirty="0" smtClean="0">
                <a:solidFill>
                  <a:schemeClr val="tx2">
                    <a:lumMod val="50000"/>
                  </a:schemeClr>
                </a:solidFill>
                <a:latin typeface="Arial Black" pitchFamily="34" charset="0"/>
              </a:rPr>
              <a:t> </a:t>
            </a:r>
            <a:r>
              <a:rPr lang="en-US" sz="2800" b="1" dirty="0" err="1" smtClean="0">
                <a:solidFill>
                  <a:schemeClr val="tx2">
                    <a:lumMod val="50000"/>
                  </a:schemeClr>
                </a:solidFill>
                <a:latin typeface="Arial Black" pitchFamily="34" charset="0"/>
              </a:rPr>
              <a:t>Majeed</a:t>
            </a:r>
            <a:r>
              <a:rPr lang="en-US" sz="2800" b="1" i="1" dirty="0" smtClean="0"/>
              <a:t> </a:t>
            </a:r>
          </a:p>
          <a:p>
            <a:pPr lvl="0" algn="ctr"/>
            <a:r>
              <a:rPr lang="en-US" sz="2800" b="1" i="1" dirty="0" smtClean="0"/>
              <a:t>2018-2019</a:t>
            </a:r>
            <a:endParaRPr lang="en-US" sz="2800" dirty="0"/>
          </a:p>
          <a:p>
            <a:pPr algn="ctr">
              <a:spcBef>
                <a:spcPct val="0"/>
              </a:spcBef>
              <a:defRPr/>
            </a:pPr>
            <a:endParaRPr lang="en-GB" b="1" dirty="0">
              <a:solidFill>
                <a:srgbClr val="0000FF"/>
              </a:solidFill>
              <a:latin typeface="Arial Black" pitchFamily="34" charset="0"/>
            </a:endParaRPr>
          </a:p>
        </p:txBody>
      </p:sp>
      <p:sp>
        <p:nvSpPr>
          <p:cNvPr id="8" name="Rectangle 7"/>
          <p:cNvSpPr/>
          <p:nvPr/>
        </p:nvSpPr>
        <p:spPr>
          <a:xfrm>
            <a:off x="1295400" y="1752600"/>
            <a:ext cx="7010400" cy="1569660"/>
          </a:xfrm>
          <a:prstGeom prst="rect">
            <a:avLst/>
          </a:prstGeom>
        </p:spPr>
        <p:txBody>
          <a:bodyPr wrap="square">
            <a:spAutoFit/>
          </a:bodyPr>
          <a:lstStyle/>
          <a:p>
            <a:pPr algn="ctr"/>
            <a:r>
              <a:rPr lang="en-US" sz="3200" b="1" dirty="0">
                <a:solidFill>
                  <a:srgbClr val="002060"/>
                </a:solidFill>
              </a:rPr>
              <a:t>Architecture</a:t>
            </a:r>
          </a:p>
          <a:p>
            <a:pPr algn="ctr"/>
            <a:r>
              <a:rPr lang="en-US" sz="3200" b="1" dirty="0" smtClean="0">
                <a:solidFill>
                  <a:srgbClr val="002060"/>
                </a:solidFill>
              </a:rPr>
              <a:t>Programmed and Instruction Format </a:t>
            </a:r>
            <a:endParaRPr lang="en-US" sz="3200" b="1" dirty="0" smtClean="0">
              <a:solidFill>
                <a:srgbClr val="002060"/>
              </a:solidFill>
            </a:endParaRPr>
          </a:p>
          <a:p>
            <a:pPr algn="ctr"/>
            <a:r>
              <a:rPr lang="en-US" sz="3200" b="1" dirty="0" smtClean="0">
                <a:solidFill>
                  <a:srgbClr val="C00000"/>
                </a:solidFill>
              </a:rPr>
              <a:t>Chapter Two</a:t>
            </a:r>
          </a:p>
        </p:txBody>
      </p:sp>
      <p:sp>
        <p:nvSpPr>
          <p:cNvPr id="2" name="Slide Number Placeholder 1"/>
          <p:cNvSpPr>
            <a:spLocks noGrp="1"/>
          </p:cNvSpPr>
          <p:nvPr>
            <p:ph type="sldNum" sz="quarter" idx="12"/>
          </p:nvPr>
        </p:nvSpPr>
        <p:spPr/>
        <p:txBody>
          <a:bodyPr/>
          <a:lstStyle/>
          <a:p>
            <a:fld id="{9A932E13-C601-4971-A64E-DE3064478442}" type="slidenum">
              <a:rPr lang="en-US" smtClean="0"/>
              <a:pPr/>
              <a:t>1</a:t>
            </a:fld>
            <a:endParaRPr lang="en-US"/>
          </a:p>
        </p:txBody>
      </p:sp>
    </p:spTree>
    <p:extLst>
      <p:ext uri="{BB962C8B-B14F-4D97-AF65-F5344CB8AC3E}">
        <p14:creationId xmlns:p14="http://schemas.microsoft.com/office/powerpoint/2010/main" val="338853241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A932E13-C601-4971-A64E-DE3064478442}" type="slidenum">
              <a:rPr lang="en-US" smtClean="0"/>
              <a:pPr/>
              <a:t>10</a:t>
            </a:fld>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464172478"/>
              </p:ext>
            </p:extLst>
          </p:nvPr>
        </p:nvGraphicFramePr>
        <p:xfrm>
          <a:off x="2771775" y="2133600"/>
          <a:ext cx="3600450" cy="877190"/>
        </p:xfrm>
        <a:graphic>
          <a:graphicData uri="http://schemas.openxmlformats.org/drawingml/2006/table">
            <a:tbl>
              <a:tblPr firstRow="1" firstCol="1" bandRow="1">
                <a:tableStyleId>{5C22544A-7EE6-4342-B048-85BDC9FD1C3A}</a:tableStyleId>
              </a:tblPr>
              <a:tblGrid>
                <a:gridCol w="577215"/>
                <a:gridCol w="953135"/>
                <a:gridCol w="2070100"/>
              </a:tblGrid>
              <a:tr h="0">
                <a:tc>
                  <a:txBody>
                    <a:bodyPr/>
                    <a:lstStyle/>
                    <a:p>
                      <a:pPr algn="ctr">
                        <a:lnSpc>
                          <a:spcPct val="115000"/>
                        </a:lnSpc>
                        <a:spcAft>
                          <a:spcPts val="0"/>
                        </a:spcAft>
                      </a:pPr>
                      <a:r>
                        <a:rPr lang="en-US" sz="1400">
                          <a:effectLst/>
                        </a:rPr>
                        <a:t>M</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400">
                          <a:effectLst/>
                        </a:rPr>
                        <a:t>Opcode</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400">
                          <a:effectLst/>
                        </a:rPr>
                        <a:t>Effective Address</a:t>
                      </a:r>
                      <a:endParaRPr lang="en-US" sz="1100">
                        <a:effectLst/>
                        <a:latin typeface="Calibri"/>
                        <a:ea typeface="Calibri"/>
                        <a:cs typeface="Arial"/>
                      </a:endParaRPr>
                    </a:p>
                  </a:txBody>
                  <a:tcPr marL="68580" marR="68580" marT="0" marB="0"/>
                </a:tc>
              </a:tr>
              <a:tr h="415290">
                <a:tc gridSpan="3">
                  <a:txBody>
                    <a:bodyPr/>
                    <a:lstStyle/>
                    <a:p>
                      <a:pPr algn="just">
                        <a:lnSpc>
                          <a:spcPct val="115000"/>
                        </a:lnSpc>
                        <a:spcAft>
                          <a:spcPts val="0"/>
                        </a:spcAft>
                      </a:pPr>
                      <a:endParaRPr lang="en-US" sz="1400">
                        <a:effectLst/>
                        <a:latin typeface="Times New Roman"/>
                        <a:ea typeface="Calibri"/>
                        <a:cs typeface="Arial"/>
                      </a:endParaRPr>
                    </a:p>
                  </a:txBody>
                  <a:tcPr marL="68580" marR="68580" marT="0" marB="0"/>
                </a:tc>
                <a:tc hMerge="1">
                  <a:txBody>
                    <a:bodyPr/>
                    <a:lstStyle/>
                    <a:p>
                      <a:endParaRPr lang="en-US"/>
                    </a:p>
                  </a:txBody>
                  <a:tcPr/>
                </a:tc>
                <a:tc hMerge="1">
                  <a:txBody>
                    <a:bodyPr/>
                    <a:lstStyle/>
                    <a:p>
                      <a:endParaRPr lang="en-US"/>
                    </a:p>
                  </a:txBody>
                  <a:tcPr/>
                </a:tc>
              </a:tr>
              <a:tr h="0">
                <a:tc>
                  <a:txBody>
                    <a:bodyPr/>
                    <a:lstStyle/>
                    <a:p>
                      <a:pPr algn="just">
                        <a:lnSpc>
                          <a:spcPct val="115000"/>
                        </a:lnSpc>
                        <a:spcAft>
                          <a:spcPts val="0"/>
                        </a:spcAft>
                      </a:pPr>
                      <a:r>
                        <a:rPr lang="en-US" sz="1400">
                          <a:effectLst/>
                        </a:rPr>
                        <a:t> </a:t>
                      </a:r>
                      <a:endParaRPr lang="en-US" sz="1100">
                        <a:effectLst/>
                        <a:latin typeface="Calibri"/>
                        <a:ea typeface="Calibri"/>
                        <a:cs typeface="Arial"/>
                      </a:endParaRPr>
                    </a:p>
                  </a:txBody>
                  <a:tcPr marL="68580" marR="68580" marT="0" marB="0"/>
                </a:tc>
                <a:tc>
                  <a:txBody>
                    <a:bodyPr/>
                    <a:lstStyle/>
                    <a:p>
                      <a:pPr algn="just">
                        <a:lnSpc>
                          <a:spcPct val="115000"/>
                        </a:lnSpc>
                        <a:spcAft>
                          <a:spcPts val="0"/>
                        </a:spcAft>
                      </a:pPr>
                      <a:r>
                        <a:rPr lang="en-US" sz="1400">
                          <a:effectLst/>
                        </a:rPr>
                        <a:t> </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400" dirty="0">
                          <a:effectLst/>
                        </a:rPr>
                        <a:t>Operand</a:t>
                      </a:r>
                      <a:endParaRPr lang="en-US" sz="1100" dirty="0">
                        <a:effectLst/>
                        <a:latin typeface="Calibri"/>
                        <a:ea typeface="Calibri"/>
                        <a:cs typeface="Arial"/>
                      </a:endParaRPr>
                    </a:p>
                  </a:txBody>
                  <a:tcPr marL="68580" marR="68580" marT="0" marB="0"/>
                </a:tc>
              </a:tr>
            </a:tbl>
          </a:graphicData>
        </a:graphic>
      </p:graphicFrame>
      <p:sp>
        <p:nvSpPr>
          <p:cNvPr id="4" name="Rectangle 2"/>
          <p:cNvSpPr>
            <a:spLocks noChangeArrowheads="1"/>
          </p:cNvSpPr>
          <p:nvPr/>
        </p:nvSpPr>
        <p:spPr bwMode="auto">
          <a:xfrm>
            <a:off x="838201" y="426184"/>
            <a:ext cx="7391399" cy="1631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5. </a:t>
            </a:r>
            <a:r>
              <a:rPr kumimoji="0" lang="en-US" sz="20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Direct Address Mode:</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In this mode the effective address is equal to the address part of the instruction. The operand resides in memory and its address is given directly by the address field of the instruction.</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Ex. 1: LDA 2000</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Ex. 2: MOV SI, [2040] </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cxnSp>
        <p:nvCxnSpPr>
          <p:cNvPr id="5" name="Straight Arrow Connector 4"/>
          <p:cNvCxnSpPr/>
          <p:nvPr/>
        </p:nvCxnSpPr>
        <p:spPr>
          <a:xfrm>
            <a:off x="7735888" y="5597525"/>
            <a:ext cx="0" cy="35083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7" name="Straight Arrow Connector 6"/>
          <p:cNvCxnSpPr/>
          <p:nvPr/>
        </p:nvCxnSpPr>
        <p:spPr>
          <a:xfrm>
            <a:off x="5257800" y="2362200"/>
            <a:ext cx="0" cy="4572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8" name="Table 7"/>
          <p:cNvGraphicFramePr>
            <a:graphicFrameLocks noGrp="1"/>
          </p:cNvGraphicFramePr>
          <p:nvPr>
            <p:extLst>
              <p:ext uri="{D42A27DB-BD31-4B8C-83A1-F6EECF244321}">
                <p14:modId xmlns:p14="http://schemas.microsoft.com/office/powerpoint/2010/main" val="368158087"/>
              </p:ext>
            </p:extLst>
          </p:nvPr>
        </p:nvGraphicFramePr>
        <p:xfrm>
          <a:off x="2743200" y="4452110"/>
          <a:ext cx="3600450" cy="1339090"/>
        </p:xfrm>
        <a:graphic>
          <a:graphicData uri="http://schemas.openxmlformats.org/drawingml/2006/table">
            <a:tbl>
              <a:tblPr firstRow="1" firstCol="1" bandRow="1">
                <a:tableStyleId>{5C22544A-7EE6-4342-B048-85BDC9FD1C3A}</a:tableStyleId>
              </a:tblPr>
              <a:tblGrid>
                <a:gridCol w="577215"/>
                <a:gridCol w="953135"/>
                <a:gridCol w="2070100"/>
              </a:tblGrid>
              <a:tr h="0">
                <a:tc>
                  <a:txBody>
                    <a:bodyPr/>
                    <a:lstStyle/>
                    <a:p>
                      <a:pPr algn="ctr">
                        <a:lnSpc>
                          <a:spcPct val="115000"/>
                        </a:lnSpc>
                        <a:spcAft>
                          <a:spcPts val="0"/>
                        </a:spcAft>
                      </a:pPr>
                      <a:r>
                        <a:rPr lang="en-US" sz="1400" dirty="0">
                          <a:effectLst/>
                        </a:rPr>
                        <a:t>M</a:t>
                      </a:r>
                      <a:endParaRPr lang="en-US" sz="1100" dirty="0">
                        <a:effectLst/>
                        <a:latin typeface="Calibri"/>
                        <a:ea typeface="Calibri"/>
                        <a:cs typeface="Arial"/>
                      </a:endParaRPr>
                    </a:p>
                  </a:txBody>
                  <a:tcPr marL="68580" marR="68580" marT="0" marB="0"/>
                </a:tc>
                <a:tc>
                  <a:txBody>
                    <a:bodyPr/>
                    <a:lstStyle/>
                    <a:p>
                      <a:pPr algn="ctr">
                        <a:lnSpc>
                          <a:spcPct val="115000"/>
                        </a:lnSpc>
                        <a:spcAft>
                          <a:spcPts val="0"/>
                        </a:spcAft>
                      </a:pPr>
                      <a:r>
                        <a:rPr lang="en-US" sz="1400">
                          <a:effectLst/>
                        </a:rPr>
                        <a:t>Opcode</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400">
                          <a:effectLst/>
                        </a:rPr>
                        <a:t>Memory Address</a:t>
                      </a:r>
                      <a:endParaRPr lang="en-US" sz="1100">
                        <a:effectLst/>
                        <a:latin typeface="Calibri"/>
                        <a:ea typeface="Calibri"/>
                        <a:cs typeface="Arial"/>
                      </a:endParaRPr>
                    </a:p>
                  </a:txBody>
                  <a:tcPr marL="68580" marR="68580" marT="0" marB="0"/>
                </a:tc>
              </a:tr>
              <a:tr h="415290">
                <a:tc gridSpan="3">
                  <a:txBody>
                    <a:bodyPr/>
                    <a:lstStyle/>
                    <a:p>
                      <a:pPr algn="just">
                        <a:lnSpc>
                          <a:spcPct val="115000"/>
                        </a:lnSpc>
                        <a:spcAft>
                          <a:spcPts val="0"/>
                        </a:spcAft>
                      </a:pPr>
                      <a:endParaRPr lang="en-US" sz="1400">
                        <a:effectLst/>
                        <a:latin typeface="Times New Roman"/>
                        <a:ea typeface="Calibri"/>
                        <a:cs typeface="Arial"/>
                      </a:endParaRPr>
                    </a:p>
                  </a:txBody>
                  <a:tcPr marL="68580" marR="68580" marT="0" marB="0"/>
                </a:tc>
                <a:tc hMerge="1">
                  <a:txBody>
                    <a:bodyPr/>
                    <a:lstStyle/>
                    <a:p>
                      <a:endParaRPr lang="en-US"/>
                    </a:p>
                  </a:txBody>
                  <a:tcPr/>
                </a:tc>
                <a:tc hMerge="1">
                  <a:txBody>
                    <a:bodyPr/>
                    <a:lstStyle/>
                    <a:p>
                      <a:endParaRPr lang="en-US"/>
                    </a:p>
                  </a:txBody>
                  <a:tcPr/>
                </a:tc>
              </a:tr>
              <a:tr h="0">
                <a:tc>
                  <a:txBody>
                    <a:bodyPr/>
                    <a:lstStyle/>
                    <a:p>
                      <a:pPr algn="just">
                        <a:lnSpc>
                          <a:spcPct val="115000"/>
                        </a:lnSpc>
                        <a:spcAft>
                          <a:spcPts val="0"/>
                        </a:spcAft>
                      </a:pPr>
                      <a:r>
                        <a:rPr lang="en-US" sz="1400">
                          <a:effectLst/>
                        </a:rPr>
                        <a:t> </a:t>
                      </a:r>
                      <a:endParaRPr lang="en-US" sz="1100">
                        <a:effectLst/>
                        <a:latin typeface="Calibri"/>
                        <a:ea typeface="Calibri"/>
                        <a:cs typeface="Arial"/>
                      </a:endParaRPr>
                    </a:p>
                  </a:txBody>
                  <a:tcPr marL="68580" marR="68580" marT="0" marB="0"/>
                </a:tc>
                <a:tc>
                  <a:txBody>
                    <a:bodyPr/>
                    <a:lstStyle/>
                    <a:p>
                      <a:pPr algn="just">
                        <a:lnSpc>
                          <a:spcPct val="115000"/>
                        </a:lnSpc>
                        <a:spcAft>
                          <a:spcPts val="0"/>
                        </a:spcAft>
                      </a:pPr>
                      <a:r>
                        <a:rPr lang="en-US" sz="1400" dirty="0">
                          <a:effectLst/>
                        </a:rPr>
                        <a:t> </a:t>
                      </a:r>
                      <a:endParaRPr lang="en-US" sz="1100" dirty="0">
                        <a:effectLst/>
                        <a:latin typeface="Calibri"/>
                        <a:ea typeface="Calibri"/>
                        <a:cs typeface="Arial"/>
                      </a:endParaRPr>
                    </a:p>
                  </a:txBody>
                  <a:tcPr marL="68580" marR="68580" marT="0" marB="0"/>
                </a:tc>
                <a:tc>
                  <a:txBody>
                    <a:bodyPr/>
                    <a:lstStyle/>
                    <a:p>
                      <a:pPr algn="ctr">
                        <a:lnSpc>
                          <a:spcPct val="115000"/>
                        </a:lnSpc>
                        <a:spcAft>
                          <a:spcPts val="0"/>
                        </a:spcAft>
                      </a:pPr>
                      <a:r>
                        <a:rPr lang="en-US" sz="1400">
                          <a:effectLst/>
                        </a:rPr>
                        <a:t>Effective Address</a:t>
                      </a:r>
                      <a:endParaRPr lang="en-US" sz="1100">
                        <a:effectLst/>
                        <a:latin typeface="Calibri"/>
                        <a:ea typeface="Calibri"/>
                        <a:cs typeface="Arial"/>
                      </a:endParaRPr>
                    </a:p>
                  </a:txBody>
                  <a:tcPr marL="68580" marR="68580" marT="0" marB="0"/>
                </a:tc>
              </a:tr>
              <a:tr h="0">
                <a:tc>
                  <a:txBody>
                    <a:bodyPr/>
                    <a:lstStyle/>
                    <a:p>
                      <a:pPr algn="just">
                        <a:lnSpc>
                          <a:spcPct val="115000"/>
                        </a:lnSpc>
                        <a:spcAft>
                          <a:spcPts val="0"/>
                        </a:spcAft>
                      </a:pPr>
                      <a:r>
                        <a:rPr lang="en-US" sz="1400">
                          <a:effectLst/>
                        </a:rPr>
                        <a:t> </a:t>
                      </a:r>
                      <a:endParaRPr lang="en-US" sz="1100">
                        <a:effectLst/>
                        <a:latin typeface="Calibri"/>
                        <a:ea typeface="Calibri"/>
                        <a:cs typeface="Arial"/>
                      </a:endParaRPr>
                    </a:p>
                  </a:txBody>
                  <a:tcPr marL="68580" marR="68580" marT="0" marB="0"/>
                </a:tc>
                <a:tc>
                  <a:txBody>
                    <a:bodyPr/>
                    <a:lstStyle/>
                    <a:p>
                      <a:pPr algn="just">
                        <a:lnSpc>
                          <a:spcPct val="115000"/>
                        </a:lnSpc>
                        <a:spcAft>
                          <a:spcPts val="0"/>
                        </a:spcAft>
                      </a:pPr>
                      <a:r>
                        <a:rPr lang="en-US" sz="1400">
                          <a:effectLst/>
                        </a:rPr>
                        <a:t> </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endParaRPr lang="en-US" sz="1400">
                        <a:effectLst/>
                        <a:latin typeface="Times New Roman"/>
                        <a:ea typeface="Calibri"/>
                        <a:cs typeface="Arial"/>
                      </a:endParaRPr>
                    </a:p>
                  </a:txBody>
                  <a:tcPr marL="68580" marR="68580" marT="0" marB="0"/>
                </a:tc>
              </a:tr>
              <a:tr h="0">
                <a:tc>
                  <a:txBody>
                    <a:bodyPr/>
                    <a:lstStyle/>
                    <a:p>
                      <a:pPr algn="just">
                        <a:lnSpc>
                          <a:spcPct val="115000"/>
                        </a:lnSpc>
                        <a:spcAft>
                          <a:spcPts val="0"/>
                        </a:spcAft>
                      </a:pPr>
                      <a:r>
                        <a:rPr lang="en-US" sz="1400">
                          <a:effectLst/>
                        </a:rPr>
                        <a:t> </a:t>
                      </a:r>
                      <a:endParaRPr lang="en-US" sz="1100">
                        <a:effectLst/>
                        <a:latin typeface="Calibri"/>
                        <a:ea typeface="Calibri"/>
                        <a:cs typeface="Arial"/>
                      </a:endParaRPr>
                    </a:p>
                  </a:txBody>
                  <a:tcPr marL="68580" marR="68580" marT="0" marB="0"/>
                </a:tc>
                <a:tc>
                  <a:txBody>
                    <a:bodyPr/>
                    <a:lstStyle/>
                    <a:p>
                      <a:pPr algn="just">
                        <a:lnSpc>
                          <a:spcPct val="115000"/>
                        </a:lnSpc>
                        <a:spcAft>
                          <a:spcPts val="0"/>
                        </a:spcAft>
                      </a:pPr>
                      <a:r>
                        <a:rPr lang="en-US" sz="1400">
                          <a:effectLst/>
                        </a:rPr>
                        <a:t> </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400" dirty="0">
                          <a:effectLst/>
                        </a:rPr>
                        <a:t>Operand</a:t>
                      </a:r>
                      <a:endParaRPr lang="en-US" sz="1100" dirty="0">
                        <a:effectLst/>
                        <a:latin typeface="Calibri"/>
                        <a:ea typeface="Calibri"/>
                        <a:cs typeface="Arial"/>
                      </a:endParaRPr>
                    </a:p>
                  </a:txBody>
                  <a:tcPr marL="68580" marR="68580" marT="0" marB="0"/>
                </a:tc>
              </a:tr>
            </a:tbl>
          </a:graphicData>
        </a:graphic>
      </p:graphicFrame>
      <p:cxnSp>
        <p:nvCxnSpPr>
          <p:cNvPr id="9" name="Straight Arrow Connector 8"/>
          <p:cNvCxnSpPr/>
          <p:nvPr/>
        </p:nvCxnSpPr>
        <p:spPr>
          <a:xfrm>
            <a:off x="7715250" y="7016750"/>
            <a:ext cx="0" cy="34925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0" name="Straight Arrow Connector 9"/>
          <p:cNvCxnSpPr/>
          <p:nvPr/>
        </p:nvCxnSpPr>
        <p:spPr>
          <a:xfrm>
            <a:off x="7702550" y="7631113"/>
            <a:ext cx="0" cy="21907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1" name="Rectangle 5"/>
          <p:cNvSpPr>
            <a:spLocks noChangeArrowheads="1"/>
          </p:cNvSpPr>
          <p:nvPr/>
        </p:nvSpPr>
        <p:spPr bwMode="auto">
          <a:xfrm>
            <a:off x="838201" y="3099137"/>
            <a:ext cx="7391399"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6. </a:t>
            </a:r>
            <a:r>
              <a:rPr kumimoji="0" lang="en-US" sz="20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Indirect Address Mode:</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In this mode the address field of the instruction gives the address where the effective address is stored in memory.</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cxnSp>
        <p:nvCxnSpPr>
          <p:cNvPr id="13" name="Straight Arrow Connector 12"/>
          <p:cNvCxnSpPr/>
          <p:nvPr/>
        </p:nvCxnSpPr>
        <p:spPr>
          <a:xfrm>
            <a:off x="5257800" y="4724400"/>
            <a:ext cx="0" cy="3810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5257800" y="5283079"/>
            <a:ext cx="0" cy="3810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80510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A932E13-C601-4971-A64E-DE3064478442}" type="slidenum">
              <a:rPr lang="en-US" smtClean="0"/>
              <a:pPr/>
              <a:t>11</a:t>
            </a:fld>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247442609"/>
              </p:ext>
            </p:extLst>
          </p:nvPr>
        </p:nvGraphicFramePr>
        <p:xfrm>
          <a:off x="3276600" y="1752600"/>
          <a:ext cx="3600450" cy="1353504"/>
        </p:xfrm>
        <a:graphic>
          <a:graphicData uri="http://schemas.openxmlformats.org/drawingml/2006/table">
            <a:tbl>
              <a:tblPr firstRow="1" firstCol="1" bandRow="1">
                <a:tableStyleId>{5C22544A-7EE6-4342-B048-85BDC9FD1C3A}</a:tableStyleId>
              </a:tblPr>
              <a:tblGrid>
                <a:gridCol w="577215"/>
                <a:gridCol w="953135"/>
                <a:gridCol w="2070100"/>
              </a:tblGrid>
              <a:tr h="0">
                <a:tc>
                  <a:txBody>
                    <a:bodyPr/>
                    <a:lstStyle/>
                    <a:p>
                      <a:pPr algn="ctr">
                        <a:lnSpc>
                          <a:spcPct val="115000"/>
                        </a:lnSpc>
                        <a:spcAft>
                          <a:spcPts val="0"/>
                        </a:spcAft>
                      </a:pPr>
                      <a:r>
                        <a:rPr lang="en-US" sz="1400" dirty="0">
                          <a:effectLst/>
                        </a:rPr>
                        <a:t>M</a:t>
                      </a:r>
                      <a:endParaRPr lang="en-US" sz="1100" dirty="0">
                        <a:effectLst/>
                        <a:latin typeface="Calibri"/>
                        <a:ea typeface="Calibri"/>
                        <a:cs typeface="Arial"/>
                      </a:endParaRPr>
                    </a:p>
                  </a:txBody>
                  <a:tcPr marL="68580" marR="68580" marT="0" marB="0"/>
                </a:tc>
                <a:tc>
                  <a:txBody>
                    <a:bodyPr/>
                    <a:lstStyle/>
                    <a:p>
                      <a:pPr algn="ctr">
                        <a:lnSpc>
                          <a:spcPct val="115000"/>
                        </a:lnSpc>
                        <a:spcAft>
                          <a:spcPts val="0"/>
                        </a:spcAft>
                      </a:pPr>
                      <a:r>
                        <a:rPr lang="en-US" sz="1400">
                          <a:effectLst/>
                        </a:rPr>
                        <a:t>Opcode</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400">
                          <a:effectLst/>
                        </a:rPr>
                        <a:t>Address</a:t>
                      </a:r>
                      <a:endParaRPr lang="en-US" sz="1100">
                        <a:effectLst/>
                        <a:latin typeface="Calibri"/>
                        <a:ea typeface="Calibri"/>
                        <a:cs typeface="Arial"/>
                      </a:endParaRPr>
                    </a:p>
                  </a:txBody>
                  <a:tcPr marL="68580" marR="68580" marT="0" marB="0"/>
                </a:tc>
              </a:tr>
              <a:tr h="0">
                <a:tc>
                  <a:txBody>
                    <a:bodyPr/>
                    <a:lstStyle/>
                    <a:p>
                      <a:pPr algn="ctr">
                        <a:lnSpc>
                          <a:spcPct val="115000"/>
                        </a:lnSpc>
                        <a:spcAft>
                          <a:spcPts val="0"/>
                        </a:spcAft>
                      </a:pPr>
                      <a:r>
                        <a:rPr lang="en-US" sz="1400">
                          <a:effectLst/>
                        </a:rPr>
                        <a:t> </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400">
                          <a:effectLst/>
                        </a:rPr>
                        <a:t> </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400">
                          <a:effectLst/>
                        </a:rPr>
                        <a:t>Next instruction</a:t>
                      </a:r>
                      <a:endParaRPr lang="en-US" sz="1100">
                        <a:effectLst/>
                        <a:latin typeface="Calibri"/>
                        <a:ea typeface="Calibri"/>
                        <a:cs typeface="Arial"/>
                      </a:endParaRPr>
                    </a:p>
                  </a:txBody>
                  <a:tcPr marL="68580" marR="68580" marT="0" marB="0"/>
                </a:tc>
              </a:tr>
              <a:tr h="415290">
                <a:tc gridSpan="3">
                  <a:txBody>
                    <a:bodyPr/>
                    <a:lstStyle/>
                    <a:p>
                      <a:pPr algn="just">
                        <a:lnSpc>
                          <a:spcPct val="115000"/>
                        </a:lnSpc>
                        <a:spcAft>
                          <a:spcPts val="0"/>
                        </a:spcAft>
                      </a:pPr>
                      <a:r>
                        <a:rPr lang="en-US" sz="2400">
                          <a:effectLst/>
                        </a:rPr>
                        <a:t>    </a:t>
                      </a:r>
                      <a:r>
                        <a:rPr lang="en-US" sz="1400">
                          <a:effectLst/>
                        </a:rPr>
                        <a:t>Program</a:t>
                      </a:r>
                      <a:r>
                        <a:rPr lang="en-US" sz="2400">
                          <a:effectLst/>
                        </a:rPr>
                        <a:t> </a:t>
                      </a:r>
                      <a:r>
                        <a:rPr lang="en-US" sz="1400">
                          <a:effectLst/>
                        </a:rPr>
                        <a:t>Counter (PC) + Address</a:t>
                      </a:r>
                      <a:r>
                        <a:rPr lang="en-US" sz="2400">
                          <a:effectLst/>
                        </a:rPr>
                        <a:t> </a:t>
                      </a:r>
                      <a:endParaRPr lang="en-US" sz="1100">
                        <a:effectLst/>
                        <a:latin typeface="Calibri"/>
                        <a:ea typeface="Calibri"/>
                        <a:cs typeface="Arial"/>
                      </a:endParaRPr>
                    </a:p>
                  </a:txBody>
                  <a:tcPr marL="68580" marR="68580" marT="0" marB="0"/>
                </a:tc>
                <a:tc hMerge="1">
                  <a:txBody>
                    <a:bodyPr/>
                    <a:lstStyle/>
                    <a:p>
                      <a:endParaRPr lang="en-US"/>
                    </a:p>
                  </a:txBody>
                  <a:tcPr/>
                </a:tc>
                <a:tc hMerge="1">
                  <a:txBody>
                    <a:bodyPr/>
                    <a:lstStyle/>
                    <a:p>
                      <a:endParaRPr lang="en-US"/>
                    </a:p>
                  </a:txBody>
                  <a:tcPr/>
                </a:tc>
              </a:tr>
              <a:tr h="0">
                <a:tc>
                  <a:txBody>
                    <a:bodyPr/>
                    <a:lstStyle/>
                    <a:p>
                      <a:pPr algn="just">
                        <a:lnSpc>
                          <a:spcPct val="115000"/>
                        </a:lnSpc>
                        <a:spcAft>
                          <a:spcPts val="0"/>
                        </a:spcAft>
                      </a:pPr>
                      <a:r>
                        <a:rPr lang="en-US" sz="1400">
                          <a:effectLst/>
                        </a:rPr>
                        <a:t> </a:t>
                      </a:r>
                      <a:endParaRPr lang="en-US" sz="1100">
                        <a:effectLst/>
                        <a:latin typeface="Calibri"/>
                        <a:ea typeface="Calibri"/>
                        <a:cs typeface="Arial"/>
                      </a:endParaRPr>
                    </a:p>
                  </a:txBody>
                  <a:tcPr marL="68580" marR="68580" marT="0" marB="0"/>
                </a:tc>
                <a:tc>
                  <a:txBody>
                    <a:bodyPr/>
                    <a:lstStyle/>
                    <a:p>
                      <a:pPr algn="just">
                        <a:lnSpc>
                          <a:spcPct val="115000"/>
                        </a:lnSpc>
                        <a:spcAft>
                          <a:spcPts val="0"/>
                        </a:spcAft>
                      </a:pPr>
                      <a:r>
                        <a:rPr lang="en-US" sz="1400">
                          <a:effectLst/>
                        </a:rPr>
                        <a:t> </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endParaRPr lang="en-US" sz="1400" dirty="0" smtClean="0">
                        <a:effectLst/>
                      </a:endParaRPr>
                    </a:p>
                    <a:p>
                      <a:pPr algn="ctr">
                        <a:lnSpc>
                          <a:spcPct val="115000"/>
                        </a:lnSpc>
                        <a:spcAft>
                          <a:spcPts val="0"/>
                        </a:spcAft>
                      </a:pPr>
                      <a:r>
                        <a:rPr lang="en-US" sz="1400" dirty="0" smtClean="0">
                          <a:effectLst/>
                        </a:rPr>
                        <a:t>Operand</a:t>
                      </a:r>
                      <a:endParaRPr lang="en-US" sz="1100" dirty="0">
                        <a:effectLst/>
                        <a:latin typeface="Calibri"/>
                        <a:ea typeface="Calibri"/>
                        <a:cs typeface="Arial"/>
                      </a:endParaRPr>
                    </a:p>
                  </a:txBody>
                  <a:tcPr marL="68580" marR="68580" marT="0" marB="0"/>
                </a:tc>
              </a:tr>
            </a:tbl>
          </a:graphicData>
        </a:graphic>
      </p:graphicFrame>
      <p:cxnSp>
        <p:nvCxnSpPr>
          <p:cNvPr id="4" name="Straight Arrow Connector 3"/>
          <p:cNvCxnSpPr/>
          <p:nvPr/>
        </p:nvCxnSpPr>
        <p:spPr>
          <a:xfrm flipH="1">
            <a:off x="7556500" y="9317038"/>
            <a:ext cx="0" cy="350837"/>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5" name="Straight Arrow Connector 4"/>
          <p:cNvCxnSpPr/>
          <p:nvPr/>
        </p:nvCxnSpPr>
        <p:spPr>
          <a:xfrm>
            <a:off x="7697788" y="9807575"/>
            <a:ext cx="0" cy="252413"/>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6" name="Rectangle 3"/>
          <p:cNvSpPr>
            <a:spLocks noChangeArrowheads="1"/>
          </p:cNvSpPr>
          <p:nvPr/>
        </p:nvSpPr>
        <p:spPr bwMode="auto">
          <a:xfrm>
            <a:off x="914401" y="379512"/>
            <a:ext cx="7391400"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7. </a:t>
            </a:r>
            <a:r>
              <a:rPr kumimoji="0" lang="en-US" sz="20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Relative Address Mode:</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In this mode the content of the program counter is added to the address part of the instruction in order to obtain the effective address.</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Effective address = Address Part + PC</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8" name="Straight Arrow Connector 7"/>
          <p:cNvCxnSpPr/>
          <p:nvPr/>
        </p:nvCxnSpPr>
        <p:spPr>
          <a:xfrm>
            <a:off x="5791200" y="2667000"/>
            <a:ext cx="0" cy="3048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9" name="Table 8"/>
          <p:cNvGraphicFramePr>
            <a:graphicFrameLocks noGrp="1"/>
          </p:cNvGraphicFramePr>
          <p:nvPr>
            <p:extLst>
              <p:ext uri="{D42A27DB-BD31-4B8C-83A1-F6EECF244321}">
                <p14:modId xmlns:p14="http://schemas.microsoft.com/office/powerpoint/2010/main" val="4006027392"/>
              </p:ext>
            </p:extLst>
          </p:nvPr>
        </p:nvGraphicFramePr>
        <p:xfrm>
          <a:off x="1600201" y="5032882"/>
          <a:ext cx="5346382" cy="1151382"/>
        </p:xfrm>
        <a:graphic>
          <a:graphicData uri="http://schemas.openxmlformats.org/drawingml/2006/table">
            <a:tbl>
              <a:tblPr firstRow="1" firstCol="1" bandRow="1">
                <a:tableStyleId>{5C22544A-7EE6-4342-B048-85BDC9FD1C3A}</a:tableStyleId>
              </a:tblPr>
              <a:tblGrid>
                <a:gridCol w="1173162"/>
                <a:gridCol w="576580"/>
                <a:gridCol w="576580"/>
                <a:gridCol w="952500"/>
                <a:gridCol w="2067560"/>
              </a:tblGrid>
              <a:tr h="0">
                <a:tc>
                  <a:txBody>
                    <a:bodyPr/>
                    <a:lstStyle/>
                    <a:p>
                      <a:pPr algn="ctr">
                        <a:lnSpc>
                          <a:spcPct val="115000"/>
                        </a:lnSpc>
                        <a:spcAft>
                          <a:spcPts val="0"/>
                        </a:spcAft>
                      </a:pPr>
                      <a:r>
                        <a:rPr lang="en-US" sz="1400" dirty="0">
                          <a:effectLst/>
                        </a:rPr>
                        <a:t>Index Register</a:t>
                      </a:r>
                      <a:endParaRPr lang="en-US" sz="1100" dirty="0">
                        <a:effectLst/>
                        <a:latin typeface="Calibri"/>
                        <a:ea typeface="Calibri"/>
                        <a:cs typeface="Arial"/>
                      </a:endParaRPr>
                    </a:p>
                  </a:txBody>
                  <a:tcPr marL="68580" marR="68580" marT="0" marB="0"/>
                </a:tc>
                <a:tc>
                  <a:txBody>
                    <a:bodyPr/>
                    <a:lstStyle/>
                    <a:p>
                      <a:pPr algn="ctr">
                        <a:lnSpc>
                          <a:spcPct val="115000"/>
                        </a:lnSpc>
                        <a:spcAft>
                          <a:spcPts val="0"/>
                        </a:spcAft>
                      </a:pPr>
                      <a:endParaRPr lang="en-US" sz="1400">
                        <a:effectLst/>
                        <a:latin typeface="Times New Roman"/>
                        <a:ea typeface="Calibri"/>
                        <a:cs typeface="Arial"/>
                      </a:endParaRPr>
                    </a:p>
                  </a:txBody>
                  <a:tcPr marL="68580" marR="68580" marT="0" marB="0"/>
                </a:tc>
                <a:tc>
                  <a:txBody>
                    <a:bodyPr/>
                    <a:lstStyle/>
                    <a:p>
                      <a:pPr algn="ctr">
                        <a:lnSpc>
                          <a:spcPct val="115000"/>
                        </a:lnSpc>
                        <a:spcAft>
                          <a:spcPts val="0"/>
                        </a:spcAft>
                      </a:pPr>
                      <a:r>
                        <a:rPr lang="en-US" sz="1400">
                          <a:effectLst/>
                        </a:rPr>
                        <a:t>M</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400">
                          <a:effectLst/>
                        </a:rPr>
                        <a:t>Opcode</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400">
                          <a:effectLst/>
                        </a:rPr>
                        <a:t> Address</a:t>
                      </a:r>
                      <a:endParaRPr lang="en-US" sz="1100">
                        <a:effectLst/>
                        <a:latin typeface="Calibri"/>
                        <a:ea typeface="Calibri"/>
                        <a:cs typeface="Arial"/>
                      </a:endParaRPr>
                    </a:p>
                  </a:txBody>
                  <a:tcPr marL="68580" marR="68580" marT="0" marB="0"/>
                </a:tc>
              </a:tr>
              <a:tr h="415290">
                <a:tc>
                  <a:txBody>
                    <a:bodyPr/>
                    <a:lstStyle/>
                    <a:p>
                      <a:pPr algn="just">
                        <a:lnSpc>
                          <a:spcPct val="115000"/>
                        </a:lnSpc>
                        <a:spcAft>
                          <a:spcPts val="0"/>
                        </a:spcAft>
                      </a:pPr>
                      <a:endParaRPr lang="en-US" sz="1400" dirty="0">
                        <a:effectLst/>
                        <a:latin typeface="Times New Roman"/>
                        <a:ea typeface="Calibri"/>
                        <a:cs typeface="Arial"/>
                      </a:endParaRPr>
                    </a:p>
                  </a:txBody>
                  <a:tcPr marL="68580" marR="68580" marT="0" marB="0"/>
                </a:tc>
                <a:tc>
                  <a:txBody>
                    <a:bodyPr/>
                    <a:lstStyle/>
                    <a:p>
                      <a:pPr algn="just">
                        <a:lnSpc>
                          <a:spcPct val="115000"/>
                        </a:lnSpc>
                        <a:spcAft>
                          <a:spcPts val="0"/>
                        </a:spcAft>
                      </a:pPr>
                      <a:r>
                        <a:rPr lang="en-US" sz="2400">
                          <a:effectLst/>
                          <a:sym typeface="Symbol"/>
                        </a:rPr>
                        <a:t></a:t>
                      </a:r>
                      <a:endParaRPr lang="en-US" sz="1100">
                        <a:effectLst/>
                        <a:latin typeface="Calibri"/>
                        <a:ea typeface="Calibri"/>
                        <a:cs typeface="Arial"/>
                      </a:endParaRPr>
                    </a:p>
                  </a:txBody>
                  <a:tcPr marL="68580" marR="68580" marT="0" marB="0"/>
                </a:tc>
                <a:tc gridSpan="3">
                  <a:txBody>
                    <a:bodyPr/>
                    <a:lstStyle/>
                    <a:p>
                      <a:pPr algn="just">
                        <a:lnSpc>
                          <a:spcPct val="115000"/>
                        </a:lnSpc>
                        <a:spcAft>
                          <a:spcPts val="0"/>
                        </a:spcAft>
                      </a:pPr>
                      <a:r>
                        <a:rPr lang="en-US" sz="1400" dirty="0">
                          <a:effectLst/>
                        </a:rPr>
                        <a:t> </a:t>
                      </a:r>
                      <a:endParaRPr lang="en-US" sz="1100" dirty="0">
                        <a:effectLst/>
                        <a:latin typeface="Calibri"/>
                        <a:ea typeface="Calibri"/>
                        <a:cs typeface="Arial"/>
                      </a:endParaRPr>
                    </a:p>
                  </a:txBody>
                  <a:tcPr marL="68580" marR="68580" marT="0" marB="0"/>
                </a:tc>
                <a:tc hMerge="1">
                  <a:txBody>
                    <a:bodyPr/>
                    <a:lstStyle/>
                    <a:p>
                      <a:endParaRPr lang="en-US"/>
                    </a:p>
                  </a:txBody>
                  <a:tcPr/>
                </a:tc>
                <a:tc hMerge="1">
                  <a:txBody>
                    <a:bodyPr/>
                    <a:lstStyle/>
                    <a:p>
                      <a:endParaRPr lang="en-US"/>
                    </a:p>
                  </a:txBody>
                  <a:tcPr/>
                </a:tc>
              </a:tr>
              <a:tr h="0">
                <a:tc>
                  <a:txBody>
                    <a:bodyPr/>
                    <a:lstStyle/>
                    <a:p>
                      <a:pPr algn="just">
                        <a:lnSpc>
                          <a:spcPct val="115000"/>
                        </a:lnSpc>
                        <a:spcAft>
                          <a:spcPts val="0"/>
                        </a:spcAft>
                      </a:pPr>
                      <a:r>
                        <a:rPr lang="en-US" sz="1400">
                          <a:effectLst/>
                        </a:rPr>
                        <a:t> </a:t>
                      </a:r>
                      <a:endParaRPr lang="en-US" sz="1100">
                        <a:effectLst/>
                        <a:latin typeface="Calibri"/>
                        <a:ea typeface="Calibri"/>
                        <a:cs typeface="Arial"/>
                      </a:endParaRPr>
                    </a:p>
                  </a:txBody>
                  <a:tcPr marL="68580" marR="68580" marT="0" marB="0"/>
                </a:tc>
                <a:tc>
                  <a:txBody>
                    <a:bodyPr/>
                    <a:lstStyle/>
                    <a:p>
                      <a:pPr algn="just">
                        <a:lnSpc>
                          <a:spcPct val="115000"/>
                        </a:lnSpc>
                        <a:spcAft>
                          <a:spcPts val="0"/>
                        </a:spcAft>
                      </a:pPr>
                      <a:r>
                        <a:rPr lang="en-US" sz="1400">
                          <a:effectLst/>
                        </a:rPr>
                        <a:t> </a:t>
                      </a:r>
                      <a:endParaRPr lang="en-US" sz="1100">
                        <a:effectLst/>
                        <a:latin typeface="Calibri"/>
                        <a:ea typeface="Calibri"/>
                        <a:cs typeface="Arial"/>
                      </a:endParaRPr>
                    </a:p>
                  </a:txBody>
                  <a:tcPr marL="68580" marR="68580" marT="0" marB="0"/>
                </a:tc>
                <a:tc>
                  <a:txBody>
                    <a:bodyPr/>
                    <a:lstStyle/>
                    <a:p>
                      <a:pPr algn="just">
                        <a:lnSpc>
                          <a:spcPct val="115000"/>
                        </a:lnSpc>
                        <a:spcAft>
                          <a:spcPts val="0"/>
                        </a:spcAft>
                      </a:pPr>
                      <a:r>
                        <a:rPr lang="en-US" sz="1400">
                          <a:effectLst/>
                        </a:rPr>
                        <a:t> </a:t>
                      </a:r>
                      <a:endParaRPr lang="en-US" sz="1100">
                        <a:effectLst/>
                        <a:latin typeface="Calibri"/>
                        <a:ea typeface="Calibri"/>
                        <a:cs typeface="Arial"/>
                      </a:endParaRPr>
                    </a:p>
                  </a:txBody>
                  <a:tcPr marL="68580" marR="68580" marT="0" marB="0"/>
                </a:tc>
                <a:tc>
                  <a:txBody>
                    <a:bodyPr/>
                    <a:lstStyle/>
                    <a:p>
                      <a:pPr algn="just">
                        <a:lnSpc>
                          <a:spcPct val="115000"/>
                        </a:lnSpc>
                        <a:spcAft>
                          <a:spcPts val="0"/>
                        </a:spcAft>
                      </a:pPr>
                      <a:r>
                        <a:rPr lang="en-US" sz="1400">
                          <a:effectLst/>
                        </a:rPr>
                        <a:t> </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400" dirty="0">
                          <a:effectLst/>
                        </a:rPr>
                        <a:t>Operand</a:t>
                      </a:r>
                      <a:endParaRPr lang="en-US" sz="1100" dirty="0">
                        <a:effectLst/>
                        <a:latin typeface="Calibri"/>
                        <a:ea typeface="Calibri"/>
                        <a:cs typeface="Arial"/>
                      </a:endParaRPr>
                    </a:p>
                  </a:txBody>
                  <a:tcPr marL="68580" marR="68580" marT="0" marB="0"/>
                </a:tc>
              </a:tr>
            </a:tbl>
          </a:graphicData>
        </a:graphic>
      </p:graphicFrame>
      <p:cxnSp>
        <p:nvCxnSpPr>
          <p:cNvPr id="10" name="Curved Connector 9"/>
          <p:cNvCxnSpPr/>
          <p:nvPr/>
        </p:nvCxnSpPr>
        <p:spPr>
          <a:xfrm>
            <a:off x="4972050" y="11799888"/>
            <a:ext cx="433388" cy="171450"/>
          </a:xfrm>
          <a:prstGeom prst="curvedConnector3">
            <a:avLst/>
          </a:prstGeom>
          <a:ln>
            <a:tailEnd type="arrow"/>
          </a:ln>
        </p:spPr>
        <p:style>
          <a:lnRef idx="1">
            <a:schemeClr val="dk1"/>
          </a:lnRef>
          <a:fillRef idx="0">
            <a:schemeClr val="dk1"/>
          </a:fillRef>
          <a:effectRef idx="0">
            <a:schemeClr val="dk1"/>
          </a:effectRef>
          <a:fontRef idx="minor">
            <a:schemeClr val="tx1"/>
          </a:fontRef>
        </p:style>
      </p:cxnSp>
      <p:cxnSp>
        <p:nvCxnSpPr>
          <p:cNvPr id="11" name="Curved Connector 10"/>
          <p:cNvCxnSpPr/>
          <p:nvPr/>
        </p:nvCxnSpPr>
        <p:spPr>
          <a:xfrm flipH="1">
            <a:off x="5715000" y="11652250"/>
            <a:ext cx="2433638" cy="319088"/>
          </a:xfrm>
          <a:prstGeom prst="curvedConnector3">
            <a:avLst/>
          </a:prstGeom>
          <a:ln>
            <a:tailEnd type="arrow"/>
          </a:ln>
        </p:spPr>
        <p:style>
          <a:lnRef idx="1">
            <a:schemeClr val="dk1"/>
          </a:lnRef>
          <a:fillRef idx="0">
            <a:schemeClr val="dk1"/>
          </a:fillRef>
          <a:effectRef idx="0">
            <a:schemeClr val="dk1"/>
          </a:effectRef>
          <a:fontRef idx="minor">
            <a:schemeClr val="tx1"/>
          </a:fontRef>
        </p:style>
      </p:cxnSp>
      <p:cxnSp>
        <p:nvCxnSpPr>
          <p:cNvPr id="12" name="Curved Connector 11"/>
          <p:cNvCxnSpPr/>
          <p:nvPr/>
        </p:nvCxnSpPr>
        <p:spPr>
          <a:xfrm>
            <a:off x="5519738" y="12093575"/>
            <a:ext cx="2497137" cy="212725"/>
          </a:xfrm>
          <a:prstGeom prst="curvedConnector3">
            <a:avLst/>
          </a:prstGeom>
          <a:ln>
            <a:tailEnd type="arrow"/>
          </a:ln>
        </p:spPr>
        <p:style>
          <a:lnRef idx="1">
            <a:schemeClr val="dk1"/>
          </a:lnRef>
          <a:fillRef idx="0">
            <a:schemeClr val="dk1"/>
          </a:fillRef>
          <a:effectRef idx="0">
            <a:schemeClr val="dk1"/>
          </a:effectRef>
          <a:fontRef idx="minor">
            <a:schemeClr val="tx1"/>
          </a:fontRef>
        </p:style>
      </p:cxnSp>
      <p:sp>
        <p:nvSpPr>
          <p:cNvPr id="13" name="Rectangle 7"/>
          <p:cNvSpPr>
            <a:spLocks noChangeArrowheads="1"/>
          </p:cNvSpPr>
          <p:nvPr/>
        </p:nvSpPr>
        <p:spPr bwMode="auto">
          <a:xfrm>
            <a:off x="762000" y="3245584"/>
            <a:ext cx="7543802" cy="1631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8. </a:t>
            </a:r>
            <a:r>
              <a:rPr kumimoji="0" lang="en-US" sz="20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Indexed Address Mode:</a:t>
            </a: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In this mode the content of an index register is added to the address part of the instruction to obtain the effective address. The index register is a special CPU register that contains an index value.</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Ex: MOV AL, 40D0[XR]</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cxnSp>
        <p:nvCxnSpPr>
          <p:cNvPr id="15" name="Curved Connector 14"/>
          <p:cNvCxnSpPr/>
          <p:nvPr/>
        </p:nvCxnSpPr>
        <p:spPr>
          <a:xfrm rot="10800000" flipV="1">
            <a:off x="3048001" y="5181600"/>
            <a:ext cx="2514600" cy="533400"/>
          </a:xfrm>
          <a:prstGeom prst="curvedConnector3">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Curved Connector 16"/>
          <p:cNvCxnSpPr/>
          <p:nvPr/>
        </p:nvCxnSpPr>
        <p:spPr>
          <a:xfrm>
            <a:off x="2514600" y="5486399"/>
            <a:ext cx="381000" cy="304801"/>
          </a:xfrm>
          <a:prstGeom prst="curvedConnector3">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Curved Connector 19"/>
          <p:cNvCxnSpPr/>
          <p:nvPr/>
        </p:nvCxnSpPr>
        <p:spPr>
          <a:xfrm>
            <a:off x="3048000" y="5791200"/>
            <a:ext cx="2471738" cy="304800"/>
          </a:xfrm>
          <a:prstGeom prst="curvedConnector3">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602189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A932E13-C601-4971-A64E-DE3064478442}" type="slidenum">
              <a:rPr lang="en-US" smtClean="0"/>
              <a:pPr/>
              <a:t>12</a:t>
            </a:fld>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23828409"/>
              </p:ext>
            </p:extLst>
          </p:nvPr>
        </p:nvGraphicFramePr>
        <p:xfrm>
          <a:off x="6008370" y="1600200"/>
          <a:ext cx="2221230" cy="2523744"/>
        </p:xfrm>
        <a:graphic>
          <a:graphicData uri="http://schemas.openxmlformats.org/drawingml/2006/table">
            <a:tbl>
              <a:tblPr firstRow="1" firstCol="1" bandRow="1">
                <a:tableStyleId>{5C22544A-7EE6-4342-B048-85BDC9FD1C3A}</a:tableStyleId>
              </a:tblPr>
              <a:tblGrid>
                <a:gridCol w="724657"/>
                <a:gridCol w="1496573"/>
              </a:tblGrid>
              <a:tr h="0">
                <a:tc>
                  <a:txBody>
                    <a:bodyPr/>
                    <a:lstStyle/>
                    <a:p>
                      <a:pPr algn="just">
                        <a:lnSpc>
                          <a:spcPct val="115000"/>
                        </a:lnSpc>
                        <a:spcAft>
                          <a:spcPts val="0"/>
                        </a:spcAft>
                      </a:pPr>
                      <a:r>
                        <a:rPr lang="en-US" sz="1600" dirty="0">
                          <a:effectLst/>
                        </a:rPr>
                        <a:t>20</a:t>
                      </a:r>
                      <a:endParaRPr lang="en-US" sz="1600" dirty="0">
                        <a:effectLst/>
                        <a:latin typeface="Calibri"/>
                        <a:ea typeface="Calibri"/>
                        <a:cs typeface="Arial"/>
                      </a:endParaRPr>
                    </a:p>
                  </a:txBody>
                  <a:tcPr marL="68580" marR="68580" marT="0" marB="0"/>
                </a:tc>
                <a:tc>
                  <a:txBody>
                    <a:bodyPr/>
                    <a:lstStyle/>
                    <a:p>
                      <a:pPr algn="just">
                        <a:lnSpc>
                          <a:spcPct val="115000"/>
                        </a:lnSpc>
                        <a:spcAft>
                          <a:spcPts val="0"/>
                        </a:spcAft>
                      </a:pPr>
                      <a:r>
                        <a:rPr lang="en-US" sz="1600">
                          <a:effectLst/>
                        </a:rPr>
                        <a:t>10 </a:t>
                      </a:r>
                      <a:endParaRPr lang="en-US" sz="1600">
                        <a:effectLst/>
                        <a:latin typeface="Calibri"/>
                        <a:ea typeface="Calibri"/>
                        <a:cs typeface="Arial"/>
                      </a:endParaRPr>
                    </a:p>
                  </a:txBody>
                  <a:tcPr marL="68580" marR="68580" marT="0" marB="0"/>
                </a:tc>
              </a:tr>
              <a:tr h="0">
                <a:tc>
                  <a:txBody>
                    <a:bodyPr/>
                    <a:lstStyle/>
                    <a:p>
                      <a:pPr algn="just">
                        <a:lnSpc>
                          <a:spcPct val="115000"/>
                        </a:lnSpc>
                        <a:spcAft>
                          <a:spcPts val="0"/>
                        </a:spcAft>
                      </a:pPr>
                      <a:r>
                        <a:rPr lang="en-US" sz="1600" dirty="0">
                          <a:effectLst/>
                        </a:rPr>
                        <a:t>30</a:t>
                      </a:r>
                      <a:endParaRPr lang="en-US" sz="1600" dirty="0">
                        <a:effectLst/>
                        <a:latin typeface="Calibri"/>
                        <a:ea typeface="Calibri"/>
                        <a:cs typeface="Arial"/>
                      </a:endParaRPr>
                    </a:p>
                  </a:txBody>
                  <a:tcPr marL="68580" marR="68580" marT="0" marB="0"/>
                </a:tc>
                <a:tc>
                  <a:txBody>
                    <a:bodyPr/>
                    <a:lstStyle/>
                    <a:p>
                      <a:pPr algn="just">
                        <a:lnSpc>
                          <a:spcPct val="115000"/>
                        </a:lnSpc>
                        <a:spcAft>
                          <a:spcPts val="0"/>
                        </a:spcAft>
                      </a:pPr>
                      <a:r>
                        <a:rPr lang="en-US" sz="1600" dirty="0">
                          <a:effectLst/>
                        </a:rPr>
                        <a:t>90</a:t>
                      </a:r>
                      <a:endParaRPr lang="en-US" sz="1600" dirty="0">
                        <a:effectLst/>
                        <a:latin typeface="Calibri"/>
                        <a:ea typeface="Calibri"/>
                        <a:cs typeface="Arial"/>
                      </a:endParaRPr>
                    </a:p>
                  </a:txBody>
                  <a:tcPr marL="68580" marR="68580" marT="0" marB="0"/>
                </a:tc>
              </a:tr>
              <a:tr h="0">
                <a:tc>
                  <a:txBody>
                    <a:bodyPr/>
                    <a:lstStyle/>
                    <a:p>
                      <a:pPr algn="just">
                        <a:lnSpc>
                          <a:spcPct val="115000"/>
                        </a:lnSpc>
                        <a:spcAft>
                          <a:spcPts val="0"/>
                        </a:spcAft>
                      </a:pPr>
                      <a:r>
                        <a:rPr lang="en-US" sz="1600">
                          <a:effectLst/>
                        </a:rPr>
                        <a:t>60</a:t>
                      </a:r>
                      <a:endParaRPr lang="en-US" sz="1600">
                        <a:effectLst/>
                        <a:latin typeface="Calibri"/>
                        <a:ea typeface="Calibri"/>
                        <a:cs typeface="Arial"/>
                      </a:endParaRPr>
                    </a:p>
                  </a:txBody>
                  <a:tcPr marL="68580" marR="68580" marT="0" marB="0"/>
                </a:tc>
                <a:tc>
                  <a:txBody>
                    <a:bodyPr/>
                    <a:lstStyle/>
                    <a:p>
                      <a:pPr algn="just">
                        <a:lnSpc>
                          <a:spcPct val="115000"/>
                        </a:lnSpc>
                        <a:spcAft>
                          <a:spcPts val="0"/>
                        </a:spcAft>
                      </a:pPr>
                      <a:r>
                        <a:rPr lang="en-US" sz="1600" dirty="0">
                          <a:effectLst/>
                        </a:rPr>
                        <a:t>AND A, address</a:t>
                      </a:r>
                      <a:endParaRPr lang="en-US" sz="1600" dirty="0">
                        <a:effectLst/>
                        <a:latin typeface="Calibri"/>
                        <a:ea typeface="Calibri"/>
                        <a:cs typeface="Arial"/>
                      </a:endParaRPr>
                    </a:p>
                  </a:txBody>
                  <a:tcPr marL="68580" marR="68580" marT="0" marB="0"/>
                </a:tc>
              </a:tr>
              <a:tr h="0">
                <a:tc>
                  <a:txBody>
                    <a:bodyPr/>
                    <a:lstStyle/>
                    <a:p>
                      <a:pPr algn="just">
                        <a:lnSpc>
                          <a:spcPct val="115000"/>
                        </a:lnSpc>
                        <a:spcAft>
                          <a:spcPts val="0"/>
                        </a:spcAft>
                      </a:pPr>
                      <a:r>
                        <a:rPr lang="en-US" sz="1600">
                          <a:effectLst/>
                        </a:rPr>
                        <a:t>61</a:t>
                      </a:r>
                      <a:endParaRPr lang="en-US" sz="1600">
                        <a:effectLst/>
                        <a:latin typeface="Calibri"/>
                        <a:ea typeface="Calibri"/>
                        <a:cs typeface="Arial"/>
                      </a:endParaRPr>
                    </a:p>
                  </a:txBody>
                  <a:tcPr marL="68580" marR="68580" marT="0" marB="0"/>
                </a:tc>
                <a:tc>
                  <a:txBody>
                    <a:bodyPr/>
                    <a:lstStyle/>
                    <a:p>
                      <a:pPr algn="just">
                        <a:lnSpc>
                          <a:spcPct val="115000"/>
                        </a:lnSpc>
                        <a:spcAft>
                          <a:spcPts val="0"/>
                        </a:spcAft>
                      </a:pPr>
                      <a:r>
                        <a:rPr lang="en-US" sz="1600" dirty="0">
                          <a:effectLst/>
                        </a:rPr>
                        <a:t>30</a:t>
                      </a:r>
                      <a:endParaRPr lang="en-US" sz="1600" dirty="0">
                        <a:effectLst/>
                        <a:latin typeface="Calibri"/>
                        <a:ea typeface="Calibri"/>
                        <a:cs typeface="Arial"/>
                      </a:endParaRPr>
                    </a:p>
                  </a:txBody>
                  <a:tcPr marL="68580" marR="68580" marT="0" marB="0"/>
                </a:tc>
              </a:tr>
              <a:tr h="0">
                <a:tc>
                  <a:txBody>
                    <a:bodyPr/>
                    <a:lstStyle/>
                    <a:p>
                      <a:pPr algn="just">
                        <a:lnSpc>
                          <a:spcPct val="115000"/>
                        </a:lnSpc>
                        <a:spcAft>
                          <a:spcPts val="0"/>
                        </a:spcAft>
                      </a:pPr>
                      <a:r>
                        <a:rPr lang="en-US" sz="1600">
                          <a:effectLst/>
                        </a:rPr>
                        <a:t>62</a:t>
                      </a:r>
                      <a:endParaRPr lang="en-US" sz="1600">
                        <a:effectLst/>
                        <a:latin typeface="Calibri"/>
                        <a:ea typeface="Calibri"/>
                        <a:cs typeface="Arial"/>
                      </a:endParaRPr>
                    </a:p>
                  </a:txBody>
                  <a:tcPr marL="68580" marR="68580" marT="0" marB="0"/>
                </a:tc>
                <a:tc>
                  <a:txBody>
                    <a:bodyPr/>
                    <a:lstStyle/>
                    <a:p>
                      <a:pPr algn="just">
                        <a:lnSpc>
                          <a:spcPct val="115000"/>
                        </a:lnSpc>
                        <a:spcAft>
                          <a:spcPts val="0"/>
                        </a:spcAft>
                      </a:pPr>
                      <a:r>
                        <a:rPr lang="en-US" sz="1600" dirty="0">
                          <a:effectLst/>
                        </a:rPr>
                        <a:t>Next instruction</a:t>
                      </a:r>
                      <a:endParaRPr lang="en-US" sz="1600" dirty="0">
                        <a:effectLst/>
                        <a:latin typeface="Calibri"/>
                        <a:ea typeface="Calibri"/>
                        <a:cs typeface="Arial"/>
                      </a:endParaRPr>
                    </a:p>
                  </a:txBody>
                  <a:tcPr marL="68580" marR="68580" marT="0" marB="0"/>
                </a:tc>
              </a:tr>
              <a:tr h="0">
                <a:tc>
                  <a:txBody>
                    <a:bodyPr/>
                    <a:lstStyle/>
                    <a:p>
                      <a:pPr algn="just">
                        <a:lnSpc>
                          <a:spcPct val="115000"/>
                        </a:lnSpc>
                        <a:spcAft>
                          <a:spcPts val="0"/>
                        </a:spcAft>
                      </a:pPr>
                      <a:r>
                        <a:rPr lang="en-US" sz="1600">
                          <a:effectLst/>
                        </a:rPr>
                        <a:t>80</a:t>
                      </a:r>
                      <a:endParaRPr lang="en-US" sz="1600">
                        <a:effectLst/>
                        <a:latin typeface="Calibri"/>
                        <a:ea typeface="Calibri"/>
                        <a:cs typeface="Arial"/>
                      </a:endParaRPr>
                    </a:p>
                  </a:txBody>
                  <a:tcPr marL="68580" marR="68580" marT="0" marB="0"/>
                </a:tc>
                <a:tc>
                  <a:txBody>
                    <a:bodyPr/>
                    <a:lstStyle/>
                    <a:p>
                      <a:pPr algn="just">
                        <a:lnSpc>
                          <a:spcPct val="115000"/>
                        </a:lnSpc>
                        <a:spcAft>
                          <a:spcPts val="0"/>
                        </a:spcAft>
                      </a:pPr>
                      <a:r>
                        <a:rPr lang="en-US" sz="1600" dirty="0">
                          <a:effectLst/>
                        </a:rPr>
                        <a:t>45</a:t>
                      </a:r>
                      <a:endParaRPr lang="en-US" sz="1600" dirty="0">
                        <a:effectLst/>
                        <a:latin typeface="Calibri"/>
                        <a:ea typeface="Calibri"/>
                        <a:cs typeface="Arial"/>
                      </a:endParaRPr>
                    </a:p>
                  </a:txBody>
                  <a:tcPr marL="68580" marR="68580" marT="0" marB="0"/>
                </a:tc>
              </a:tr>
              <a:tr h="0">
                <a:tc>
                  <a:txBody>
                    <a:bodyPr/>
                    <a:lstStyle/>
                    <a:p>
                      <a:pPr algn="just">
                        <a:lnSpc>
                          <a:spcPct val="115000"/>
                        </a:lnSpc>
                        <a:spcAft>
                          <a:spcPts val="0"/>
                        </a:spcAft>
                      </a:pPr>
                      <a:r>
                        <a:rPr lang="en-US" sz="1600">
                          <a:effectLst/>
                        </a:rPr>
                        <a:t>90</a:t>
                      </a:r>
                      <a:endParaRPr lang="en-US" sz="1600">
                        <a:effectLst/>
                        <a:latin typeface="Calibri"/>
                        <a:ea typeface="Calibri"/>
                        <a:cs typeface="Arial"/>
                      </a:endParaRPr>
                    </a:p>
                  </a:txBody>
                  <a:tcPr marL="68580" marR="68580" marT="0" marB="0"/>
                </a:tc>
                <a:tc>
                  <a:txBody>
                    <a:bodyPr/>
                    <a:lstStyle/>
                    <a:p>
                      <a:pPr algn="just">
                        <a:lnSpc>
                          <a:spcPct val="115000"/>
                        </a:lnSpc>
                        <a:spcAft>
                          <a:spcPts val="0"/>
                        </a:spcAft>
                      </a:pPr>
                      <a:r>
                        <a:rPr lang="en-US" sz="1600" dirty="0">
                          <a:effectLst/>
                        </a:rPr>
                        <a:t>20</a:t>
                      </a:r>
                      <a:endParaRPr lang="en-US" sz="1600" dirty="0">
                        <a:effectLst/>
                        <a:latin typeface="Calibri"/>
                        <a:ea typeface="Calibri"/>
                        <a:cs typeface="Arial"/>
                      </a:endParaRPr>
                    </a:p>
                  </a:txBody>
                  <a:tcPr marL="68580" marR="68580" marT="0" marB="0"/>
                </a:tc>
              </a:tr>
              <a:tr h="0">
                <a:tc>
                  <a:txBody>
                    <a:bodyPr/>
                    <a:lstStyle/>
                    <a:p>
                      <a:pPr algn="just">
                        <a:lnSpc>
                          <a:spcPct val="115000"/>
                        </a:lnSpc>
                        <a:spcAft>
                          <a:spcPts val="0"/>
                        </a:spcAft>
                      </a:pPr>
                      <a:r>
                        <a:rPr lang="en-US" sz="1600">
                          <a:effectLst/>
                        </a:rPr>
                        <a:t>92</a:t>
                      </a:r>
                      <a:endParaRPr lang="en-US" sz="1600">
                        <a:effectLst/>
                        <a:latin typeface="Calibri"/>
                        <a:ea typeface="Calibri"/>
                        <a:cs typeface="Arial"/>
                      </a:endParaRPr>
                    </a:p>
                  </a:txBody>
                  <a:tcPr marL="68580" marR="68580" marT="0" marB="0"/>
                </a:tc>
                <a:tc>
                  <a:txBody>
                    <a:bodyPr/>
                    <a:lstStyle/>
                    <a:p>
                      <a:pPr algn="just">
                        <a:lnSpc>
                          <a:spcPct val="115000"/>
                        </a:lnSpc>
                        <a:spcAft>
                          <a:spcPts val="0"/>
                        </a:spcAft>
                      </a:pPr>
                      <a:r>
                        <a:rPr lang="en-US" sz="1600" dirty="0">
                          <a:effectLst/>
                        </a:rPr>
                        <a:t>30</a:t>
                      </a:r>
                      <a:endParaRPr lang="en-US" sz="1600" dirty="0">
                        <a:effectLst/>
                        <a:latin typeface="Calibri"/>
                        <a:ea typeface="Calibri"/>
                        <a:cs typeface="Arial"/>
                      </a:endParaRPr>
                    </a:p>
                  </a:txBody>
                  <a:tcPr marL="68580" marR="68580" marT="0" marB="0"/>
                </a:tc>
              </a:tr>
              <a:tr h="0">
                <a:tc>
                  <a:txBody>
                    <a:bodyPr/>
                    <a:lstStyle/>
                    <a:p>
                      <a:pPr algn="just">
                        <a:lnSpc>
                          <a:spcPct val="115000"/>
                        </a:lnSpc>
                        <a:spcAft>
                          <a:spcPts val="0"/>
                        </a:spcAft>
                      </a:pPr>
                      <a:r>
                        <a:rPr lang="en-US" sz="1600" dirty="0">
                          <a:effectLst/>
                        </a:rPr>
                        <a:t>100</a:t>
                      </a:r>
                      <a:endParaRPr lang="en-US" sz="1600" dirty="0">
                        <a:effectLst/>
                        <a:latin typeface="Calibri"/>
                        <a:ea typeface="Calibri"/>
                        <a:cs typeface="Arial"/>
                      </a:endParaRPr>
                    </a:p>
                  </a:txBody>
                  <a:tcPr marL="68580" marR="68580" marT="0" marB="0"/>
                </a:tc>
                <a:tc>
                  <a:txBody>
                    <a:bodyPr/>
                    <a:lstStyle/>
                    <a:p>
                      <a:pPr algn="just">
                        <a:lnSpc>
                          <a:spcPct val="115000"/>
                        </a:lnSpc>
                        <a:spcAft>
                          <a:spcPts val="0"/>
                        </a:spcAft>
                      </a:pPr>
                      <a:r>
                        <a:rPr lang="en-US" sz="1600" dirty="0">
                          <a:effectLst/>
                        </a:rPr>
                        <a:t>80</a:t>
                      </a:r>
                      <a:endParaRPr lang="en-US" sz="1600" dirty="0">
                        <a:effectLst/>
                        <a:latin typeface="Calibri"/>
                        <a:ea typeface="Calibri"/>
                        <a:cs typeface="Arial"/>
                      </a:endParaRPr>
                    </a:p>
                  </a:txBody>
                  <a:tcPr marL="68580" marR="68580" marT="0" marB="0"/>
                </a:tc>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268967601"/>
              </p:ext>
            </p:extLst>
          </p:nvPr>
        </p:nvGraphicFramePr>
        <p:xfrm>
          <a:off x="1624965" y="4465320"/>
          <a:ext cx="5918835" cy="1402080"/>
        </p:xfrm>
        <a:graphic>
          <a:graphicData uri="http://schemas.openxmlformats.org/drawingml/2006/table">
            <a:tbl>
              <a:tblPr firstRow="1" firstCol="1" bandRow="1">
                <a:tableStyleId>{5C22544A-7EE6-4342-B048-85BDC9FD1C3A}</a:tableStyleId>
              </a:tblPr>
              <a:tblGrid>
                <a:gridCol w="1971040"/>
                <a:gridCol w="1750378"/>
                <a:gridCol w="2197417"/>
              </a:tblGrid>
              <a:tr h="0">
                <a:tc>
                  <a:txBody>
                    <a:bodyPr/>
                    <a:lstStyle/>
                    <a:p>
                      <a:pPr marL="457200" algn="just">
                        <a:lnSpc>
                          <a:spcPct val="115000"/>
                        </a:lnSpc>
                        <a:spcAft>
                          <a:spcPts val="0"/>
                        </a:spcAft>
                      </a:pPr>
                      <a:r>
                        <a:rPr lang="en-US" sz="1600" dirty="0">
                          <a:effectLst/>
                        </a:rPr>
                        <a:t>Address Mode</a:t>
                      </a:r>
                      <a:endParaRPr lang="en-US" sz="1600" dirty="0">
                        <a:effectLst/>
                        <a:latin typeface="Calibri"/>
                        <a:ea typeface="Calibri"/>
                        <a:cs typeface="Arial"/>
                      </a:endParaRPr>
                    </a:p>
                  </a:txBody>
                  <a:tcPr marL="68580" marR="68580" marT="0" marB="0"/>
                </a:tc>
                <a:tc>
                  <a:txBody>
                    <a:bodyPr/>
                    <a:lstStyle/>
                    <a:p>
                      <a:pPr marL="457200" algn="just">
                        <a:lnSpc>
                          <a:spcPct val="115000"/>
                        </a:lnSpc>
                        <a:spcAft>
                          <a:spcPts val="0"/>
                        </a:spcAft>
                      </a:pPr>
                      <a:r>
                        <a:rPr lang="en-US" sz="1600">
                          <a:effectLst/>
                        </a:rPr>
                        <a:t>Accumulator</a:t>
                      </a:r>
                      <a:endParaRPr lang="en-US" sz="1600">
                        <a:effectLst/>
                        <a:latin typeface="Calibri"/>
                        <a:ea typeface="Calibri"/>
                        <a:cs typeface="Arial"/>
                      </a:endParaRPr>
                    </a:p>
                  </a:txBody>
                  <a:tcPr marL="68580" marR="68580" marT="0" marB="0"/>
                </a:tc>
                <a:tc>
                  <a:txBody>
                    <a:bodyPr/>
                    <a:lstStyle/>
                    <a:p>
                      <a:pPr marL="457200" algn="just">
                        <a:lnSpc>
                          <a:spcPct val="115000"/>
                        </a:lnSpc>
                        <a:spcAft>
                          <a:spcPts val="0"/>
                        </a:spcAft>
                      </a:pPr>
                      <a:r>
                        <a:rPr lang="en-US" sz="1600">
                          <a:effectLst/>
                        </a:rPr>
                        <a:t>Effective Address</a:t>
                      </a:r>
                      <a:endParaRPr lang="en-US" sz="1600">
                        <a:effectLst/>
                        <a:latin typeface="Calibri"/>
                        <a:ea typeface="Calibri"/>
                        <a:cs typeface="Arial"/>
                      </a:endParaRPr>
                    </a:p>
                  </a:txBody>
                  <a:tcPr marL="68580" marR="68580" marT="0" marB="0"/>
                </a:tc>
              </a:tr>
              <a:tr h="0">
                <a:tc>
                  <a:txBody>
                    <a:bodyPr/>
                    <a:lstStyle/>
                    <a:p>
                      <a:pPr marL="457200" algn="just">
                        <a:lnSpc>
                          <a:spcPct val="115000"/>
                        </a:lnSpc>
                        <a:spcAft>
                          <a:spcPts val="0"/>
                        </a:spcAft>
                      </a:pPr>
                      <a:r>
                        <a:rPr lang="en-US" sz="1600">
                          <a:effectLst/>
                        </a:rPr>
                        <a:t>Immediate</a:t>
                      </a:r>
                      <a:endParaRPr lang="en-US" sz="1600">
                        <a:effectLst/>
                        <a:latin typeface="Calibri"/>
                        <a:ea typeface="Calibri"/>
                        <a:cs typeface="Arial"/>
                      </a:endParaRPr>
                    </a:p>
                  </a:txBody>
                  <a:tcPr marL="68580" marR="68580" marT="0" marB="0"/>
                </a:tc>
                <a:tc>
                  <a:txBody>
                    <a:bodyPr/>
                    <a:lstStyle/>
                    <a:p>
                      <a:pPr marL="457200" algn="just">
                        <a:lnSpc>
                          <a:spcPct val="115000"/>
                        </a:lnSpc>
                        <a:spcAft>
                          <a:spcPts val="0"/>
                        </a:spcAft>
                      </a:pPr>
                      <a:r>
                        <a:rPr lang="en-US" sz="1600">
                          <a:effectLst/>
                        </a:rPr>
                        <a:t>38 &amp; 30 = 30</a:t>
                      </a:r>
                      <a:endParaRPr lang="en-US" sz="1600">
                        <a:effectLst/>
                        <a:latin typeface="Calibri"/>
                        <a:ea typeface="Calibri"/>
                        <a:cs typeface="Arial"/>
                      </a:endParaRPr>
                    </a:p>
                  </a:txBody>
                  <a:tcPr marL="68580" marR="68580" marT="0" marB="0"/>
                </a:tc>
                <a:tc>
                  <a:txBody>
                    <a:bodyPr/>
                    <a:lstStyle/>
                    <a:p>
                      <a:pPr marL="457200" algn="just">
                        <a:lnSpc>
                          <a:spcPct val="115000"/>
                        </a:lnSpc>
                        <a:spcAft>
                          <a:spcPts val="0"/>
                        </a:spcAft>
                      </a:pPr>
                      <a:r>
                        <a:rPr lang="en-US" sz="1600">
                          <a:effectLst/>
                        </a:rPr>
                        <a:t>61</a:t>
                      </a:r>
                      <a:endParaRPr lang="en-US" sz="1600">
                        <a:effectLst/>
                        <a:latin typeface="Calibri"/>
                        <a:ea typeface="Calibri"/>
                        <a:cs typeface="Arial"/>
                      </a:endParaRPr>
                    </a:p>
                  </a:txBody>
                  <a:tcPr marL="68580" marR="68580" marT="0" marB="0"/>
                </a:tc>
              </a:tr>
              <a:tr h="0">
                <a:tc>
                  <a:txBody>
                    <a:bodyPr/>
                    <a:lstStyle/>
                    <a:p>
                      <a:pPr marL="457200" algn="just">
                        <a:lnSpc>
                          <a:spcPct val="115000"/>
                        </a:lnSpc>
                        <a:spcAft>
                          <a:spcPts val="0"/>
                        </a:spcAft>
                      </a:pPr>
                      <a:r>
                        <a:rPr lang="en-US" sz="1600">
                          <a:effectLst/>
                        </a:rPr>
                        <a:t>Direct</a:t>
                      </a:r>
                      <a:endParaRPr lang="en-US" sz="1600">
                        <a:effectLst/>
                        <a:latin typeface="Calibri"/>
                        <a:ea typeface="Calibri"/>
                        <a:cs typeface="Arial"/>
                      </a:endParaRPr>
                    </a:p>
                  </a:txBody>
                  <a:tcPr marL="68580" marR="68580" marT="0" marB="0"/>
                </a:tc>
                <a:tc>
                  <a:txBody>
                    <a:bodyPr/>
                    <a:lstStyle/>
                    <a:p>
                      <a:pPr marL="457200" algn="just">
                        <a:lnSpc>
                          <a:spcPct val="115000"/>
                        </a:lnSpc>
                        <a:spcAft>
                          <a:spcPts val="0"/>
                        </a:spcAft>
                      </a:pPr>
                      <a:r>
                        <a:rPr lang="en-US" sz="1600">
                          <a:effectLst/>
                        </a:rPr>
                        <a:t>38 &amp; 20 = 20</a:t>
                      </a:r>
                      <a:endParaRPr lang="en-US" sz="1600">
                        <a:effectLst/>
                        <a:latin typeface="Calibri"/>
                        <a:ea typeface="Calibri"/>
                        <a:cs typeface="Arial"/>
                      </a:endParaRPr>
                    </a:p>
                  </a:txBody>
                  <a:tcPr marL="68580" marR="68580" marT="0" marB="0"/>
                </a:tc>
                <a:tc>
                  <a:txBody>
                    <a:bodyPr/>
                    <a:lstStyle/>
                    <a:p>
                      <a:pPr marL="457200" algn="just">
                        <a:lnSpc>
                          <a:spcPct val="115000"/>
                        </a:lnSpc>
                        <a:spcAft>
                          <a:spcPts val="0"/>
                        </a:spcAft>
                      </a:pPr>
                      <a:r>
                        <a:rPr lang="en-US" sz="1600" dirty="0" smtClean="0">
                          <a:effectLst/>
                        </a:rPr>
                        <a:t>[30] = 90</a:t>
                      </a:r>
                      <a:endParaRPr lang="en-US" sz="1600" dirty="0">
                        <a:effectLst/>
                        <a:latin typeface="Calibri"/>
                        <a:ea typeface="Calibri"/>
                        <a:cs typeface="Arial"/>
                      </a:endParaRPr>
                    </a:p>
                  </a:txBody>
                  <a:tcPr marL="68580" marR="68580" marT="0" marB="0"/>
                </a:tc>
              </a:tr>
              <a:tr h="0">
                <a:tc>
                  <a:txBody>
                    <a:bodyPr/>
                    <a:lstStyle/>
                    <a:p>
                      <a:pPr marL="457200" algn="just">
                        <a:lnSpc>
                          <a:spcPct val="115000"/>
                        </a:lnSpc>
                        <a:spcAft>
                          <a:spcPts val="0"/>
                        </a:spcAft>
                      </a:pPr>
                      <a:r>
                        <a:rPr lang="en-US" sz="1600">
                          <a:effectLst/>
                        </a:rPr>
                        <a:t>Indirect</a:t>
                      </a:r>
                      <a:endParaRPr lang="en-US" sz="1600">
                        <a:effectLst/>
                        <a:latin typeface="Calibri"/>
                        <a:ea typeface="Calibri"/>
                        <a:cs typeface="Arial"/>
                      </a:endParaRPr>
                    </a:p>
                  </a:txBody>
                  <a:tcPr marL="68580" marR="68580" marT="0" marB="0"/>
                </a:tc>
                <a:tc>
                  <a:txBody>
                    <a:bodyPr/>
                    <a:lstStyle/>
                    <a:p>
                      <a:pPr marL="457200" algn="just">
                        <a:lnSpc>
                          <a:spcPct val="115000"/>
                        </a:lnSpc>
                        <a:spcAft>
                          <a:spcPts val="0"/>
                        </a:spcAft>
                      </a:pPr>
                      <a:r>
                        <a:rPr lang="en-US" sz="1600">
                          <a:effectLst/>
                        </a:rPr>
                        <a:t>38 &amp; 10 = 10</a:t>
                      </a:r>
                      <a:endParaRPr lang="en-US" sz="1600">
                        <a:effectLst/>
                        <a:latin typeface="Calibri"/>
                        <a:ea typeface="Calibri"/>
                        <a:cs typeface="Arial"/>
                      </a:endParaRPr>
                    </a:p>
                  </a:txBody>
                  <a:tcPr marL="68580" marR="68580" marT="0" marB="0"/>
                </a:tc>
                <a:tc>
                  <a:txBody>
                    <a:bodyPr/>
                    <a:lstStyle/>
                    <a:p>
                      <a:pPr marL="457200" algn="just">
                        <a:lnSpc>
                          <a:spcPct val="115000"/>
                        </a:lnSpc>
                        <a:spcAft>
                          <a:spcPts val="0"/>
                        </a:spcAft>
                      </a:pPr>
                      <a:r>
                        <a:rPr lang="en-US" sz="1600" dirty="0" smtClean="0">
                          <a:effectLst/>
                        </a:rPr>
                        <a:t>[30]= [90]= 20</a:t>
                      </a:r>
                      <a:endParaRPr lang="en-US" sz="1600" dirty="0">
                        <a:effectLst/>
                        <a:latin typeface="Calibri"/>
                        <a:ea typeface="Calibri"/>
                        <a:cs typeface="Arial"/>
                      </a:endParaRPr>
                    </a:p>
                  </a:txBody>
                  <a:tcPr marL="68580" marR="68580" marT="0" marB="0"/>
                </a:tc>
              </a:tr>
              <a:tr h="0">
                <a:tc>
                  <a:txBody>
                    <a:bodyPr/>
                    <a:lstStyle/>
                    <a:p>
                      <a:pPr marL="457200" algn="just">
                        <a:lnSpc>
                          <a:spcPct val="115000"/>
                        </a:lnSpc>
                        <a:spcAft>
                          <a:spcPts val="0"/>
                        </a:spcAft>
                      </a:pPr>
                      <a:r>
                        <a:rPr lang="en-US" sz="1600" dirty="0">
                          <a:effectLst/>
                        </a:rPr>
                        <a:t>Relative</a:t>
                      </a:r>
                      <a:endParaRPr lang="en-US" sz="1600" dirty="0">
                        <a:effectLst/>
                        <a:latin typeface="Calibri"/>
                        <a:ea typeface="Calibri"/>
                        <a:cs typeface="Arial"/>
                      </a:endParaRPr>
                    </a:p>
                  </a:txBody>
                  <a:tcPr marL="68580" marR="68580" marT="0" marB="0"/>
                </a:tc>
                <a:tc>
                  <a:txBody>
                    <a:bodyPr/>
                    <a:lstStyle/>
                    <a:p>
                      <a:pPr marL="457200" algn="just">
                        <a:lnSpc>
                          <a:spcPct val="115000"/>
                        </a:lnSpc>
                        <a:spcAft>
                          <a:spcPts val="0"/>
                        </a:spcAft>
                      </a:pPr>
                      <a:r>
                        <a:rPr lang="en-US" sz="1600" dirty="0">
                          <a:effectLst/>
                        </a:rPr>
                        <a:t>38 &amp; 30 = 30</a:t>
                      </a:r>
                      <a:endParaRPr lang="en-US" sz="1600" dirty="0">
                        <a:effectLst/>
                        <a:latin typeface="Calibri"/>
                        <a:ea typeface="Calibri"/>
                        <a:cs typeface="Arial"/>
                      </a:endParaRPr>
                    </a:p>
                  </a:txBody>
                  <a:tcPr marL="68580" marR="68580" marT="0" marB="0"/>
                </a:tc>
                <a:tc>
                  <a:txBody>
                    <a:bodyPr/>
                    <a:lstStyle/>
                    <a:p>
                      <a:pPr marL="457200" algn="just">
                        <a:lnSpc>
                          <a:spcPct val="115000"/>
                        </a:lnSpc>
                        <a:spcAft>
                          <a:spcPts val="0"/>
                        </a:spcAft>
                      </a:pPr>
                      <a:r>
                        <a:rPr lang="en-US" sz="1600" dirty="0" smtClean="0">
                          <a:effectLst/>
                        </a:rPr>
                        <a:t>62+30 = 92</a:t>
                      </a:r>
                      <a:endParaRPr lang="en-US" sz="1600" dirty="0">
                        <a:effectLst/>
                        <a:latin typeface="Calibri"/>
                        <a:ea typeface="Calibri"/>
                        <a:cs typeface="Arial"/>
                      </a:endParaRPr>
                    </a:p>
                  </a:txBody>
                  <a:tcPr marL="68580" marR="68580" marT="0" marB="0"/>
                </a:tc>
              </a:tr>
            </a:tbl>
          </a:graphicData>
        </a:graphic>
      </p:graphicFrame>
      <p:sp>
        <p:nvSpPr>
          <p:cNvPr id="5" name="Rectangle 2"/>
          <p:cNvSpPr>
            <a:spLocks noChangeArrowheads="1"/>
          </p:cNvSpPr>
          <p:nvPr/>
        </p:nvSpPr>
        <p:spPr bwMode="auto">
          <a:xfrm>
            <a:off x="850900" y="457200"/>
            <a:ext cx="7454900" cy="286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R="0" lvl="0" algn="just"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Ex 1: A two word </a:t>
            </a: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AND</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instruction stored at location </a:t>
            </a: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60</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in memory with its address part at location </a:t>
            </a: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61</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contain the value </a:t>
            </a: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30,</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as shown in figure below. Find the effective address and the accumulator value for the following address.  </a:t>
            </a:r>
          </a:p>
          <a:p>
            <a:pPr lvl="0" indent="228600" algn="justLow" fontAlgn="base">
              <a:spcBef>
                <a:spcPct val="0"/>
              </a:spcBef>
              <a:spcAft>
                <a:spcPct val="0"/>
              </a:spcAft>
            </a:pPr>
            <a:r>
              <a:rPr lang="en-US" sz="2000" b="1" u="sng" dirty="0">
                <a:latin typeface="Times New Roman" pitchFamily="18" charset="0"/>
                <a:cs typeface="Times New Roman" pitchFamily="18" charset="0"/>
              </a:rPr>
              <a:t>(Hint: All Values in Hexadecimal)</a:t>
            </a:r>
            <a:endParaRPr lang="en-US" sz="1050" dirty="0">
              <a:latin typeface="Arial" pitchFamily="34" charset="0"/>
              <a:cs typeface="Arial" pitchFamily="34" charset="0"/>
            </a:endParaRPr>
          </a:p>
          <a:p>
            <a:pPr lvl="0" indent="228600" algn="justLow" eaLnBrk="0" fontAlgn="base" hangingPunct="0">
              <a:spcBef>
                <a:spcPct val="0"/>
              </a:spcBef>
              <a:spcAft>
                <a:spcPct val="0"/>
              </a:spcAft>
              <a:buFontTx/>
              <a:buChar char="•"/>
            </a:pPr>
            <a:r>
              <a:rPr lang="en-US" sz="2000" b="1" dirty="0">
                <a:latin typeface="Times New Roman" pitchFamily="18" charset="0"/>
                <a:ea typeface="Calibri" pitchFamily="34" charset="0"/>
                <a:cs typeface="Times New Roman" pitchFamily="18" charset="0"/>
              </a:rPr>
              <a:t>Immediate.                                              </a:t>
            </a:r>
            <a:endParaRPr lang="en-US" sz="1050" dirty="0">
              <a:latin typeface="Arial" pitchFamily="34" charset="0"/>
              <a:cs typeface="Arial" pitchFamily="34" charset="0"/>
            </a:endParaRPr>
          </a:p>
          <a:p>
            <a:pPr lvl="0" indent="228600" algn="justLow" eaLnBrk="0" fontAlgn="base" hangingPunct="0">
              <a:spcBef>
                <a:spcPct val="0"/>
              </a:spcBef>
              <a:spcAft>
                <a:spcPct val="0"/>
              </a:spcAft>
              <a:buFontTx/>
              <a:buChar char="•"/>
            </a:pPr>
            <a:r>
              <a:rPr lang="en-US" sz="2000" b="1" dirty="0">
                <a:latin typeface="Times New Roman" pitchFamily="18" charset="0"/>
                <a:ea typeface="Calibri" pitchFamily="34" charset="0"/>
                <a:cs typeface="Times New Roman" pitchFamily="18" charset="0"/>
              </a:rPr>
              <a:t>Direct.</a:t>
            </a:r>
            <a:endParaRPr lang="en-US" sz="1050" dirty="0">
              <a:latin typeface="Arial" pitchFamily="34" charset="0"/>
              <a:cs typeface="Arial" pitchFamily="34" charset="0"/>
            </a:endParaRPr>
          </a:p>
          <a:p>
            <a:pPr lvl="0" indent="228600" algn="justLow" eaLnBrk="0" fontAlgn="base" hangingPunct="0">
              <a:spcBef>
                <a:spcPct val="0"/>
              </a:spcBef>
              <a:spcAft>
                <a:spcPct val="0"/>
              </a:spcAft>
              <a:buFontTx/>
              <a:buChar char="•"/>
            </a:pPr>
            <a:r>
              <a:rPr lang="en-US" sz="2000" b="1" dirty="0">
                <a:latin typeface="Times New Roman" pitchFamily="18" charset="0"/>
                <a:ea typeface="Calibri" pitchFamily="34" charset="0"/>
                <a:cs typeface="Times New Roman" pitchFamily="18" charset="0"/>
              </a:rPr>
              <a:t>Indirect.</a:t>
            </a:r>
            <a:endParaRPr lang="en-US" sz="1050" dirty="0">
              <a:latin typeface="Arial" pitchFamily="34" charset="0"/>
              <a:cs typeface="Arial" pitchFamily="34" charset="0"/>
            </a:endParaRPr>
          </a:p>
          <a:p>
            <a:pPr lvl="0" indent="228600" algn="justLow" eaLnBrk="0" fontAlgn="base" hangingPunct="0">
              <a:spcBef>
                <a:spcPct val="0"/>
              </a:spcBef>
              <a:spcAft>
                <a:spcPct val="0"/>
              </a:spcAft>
              <a:buFontTx/>
              <a:buChar char="•"/>
            </a:pPr>
            <a:r>
              <a:rPr lang="en-US" sz="2000" b="1" dirty="0" smtClean="0">
                <a:latin typeface="Times New Roman" pitchFamily="18" charset="0"/>
                <a:ea typeface="Calibri" pitchFamily="34" charset="0"/>
                <a:cs typeface="Times New Roman" pitchFamily="18" charset="0"/>
              </a:rPr>
              <a:t>Relative        </a:t>
            </a:r>
            <a:r>
              <a:rPr lang="en-US" sz="2000" b="1" dirty="0">
                <a:latin typeface="Times New Roman" pitchFamily="18" charset="0"/>
                <a:ea typeface="Calibri" pitchFamily="34" charset="0"/>
                <a:cs typeface="Times New Roman" pitchFamily="18" charset="0"/>
              </a:rPr>
              <a:t>When   Ac = </a:t>
            </a:r>
            <a:r>
              <a:rPr lang="en-US" sz="2000" b="1" dirty="0" smtClean="0">
                <a:latin typeface="Times New Roman" pitchFamily="18" charset="0"/>
                <a:ea typeface="Calibri" pitchFamily="34" charset="0"/>
                <a:cs typeface="Times New Roman" pitchFamily="18" charset="0"/>
              </a:rPr>
              <a:t>38</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Rectangle 3"/>
          <p:cNvSpPr>
            <a:spLocks noChangeArrowheads="1"/>
          </p:cNvSpPr>
          <p:nvPr/>
        </p:nvSpPr>
        <p:spPr bwMode="auto">
          <a:xfrm>
            <a:off x="838200" y="3943290"/>
            <a:ext cx="13716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R="0" lvl="0" algn="justLow" defTabSz="914400" rtl="0" eaLnBrk="0" fontAlgn="base" latinLnBrk="0" hangingPunct="0">
              <a:lnSpc>
                <a:spcPct val="100000"/>
              </a:lnSpc>
              <a:spcBef>
                <a:spcPct val="0"/>
              </a:spcBef>
              <a:spcAft>
                <a:spcPct val="0"/>
              </a:spcAft>
              <a:buClrTx/>
              <a:buSzTx/>
              <a:buFontTx/>
              <a:buNone/>
              <a:tabLst/>
            </a:pPr>
            <a:r>
              <a:rPr kumimoji="0" lang="en-US" sz="2000" b="1"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Solution:</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9365600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A932E13-C601-4971-A64E-DE3064478442}" type="slidenum">
              <a:rPr lang="en-US" smtClean="0"/>
              <a:pPr/>
              <a:t>13</a:t>
            </a:fld>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1699178108"/>
              </p:ext>
            </p:extLst>
          </p:nvPr>
        </p:nvGraphicFramePr>
        <p:xfrm>
          <a:off x="6041707" y="1892046"/>
          <a:ext cx="2032635" cy="2375154"/>
        </p:xfrm>
        <a:graphic>
          <a:graphicData uri="http://schemas.openxmlformats.org/drawingml/2006/table">
            <a:tbl>
              <a:tblPr firstRow="1" firstCol="1" bandRow="1">
                <a:tableStyleId>{5C22544A-7EE6-4342-B048-85BDC9FD1C3A}</a:tableStyleId>
              </a:tblPr>
              <a:tblGrid>
                <a:gridCol w="600650"/>
                <a:gridCol w="917660"/>
                <a:gridCol w="514325"/>
              </a:tblGrid>
              <a:tr h="0">
                <a:tc>
                  <a:txBody>
                    <a:bodyPr/>
                    <a:lstStyle/>
                    <a:p>
                      <a:pPr algn="just">
                        <a:lnSpc>
                          <a:spcPct val="115000"/>
                        </a:lnSpc>
                        <a:spcAft>
                          <a:spcPts val="0"/>
                        </a:spcAft>
                      </a:pPr>
                      <a:r>
                        <a:rPr lang="en-US" sz="1600" dirty="0">
                          <a:effectLst/>
                        </a:rPr>
                        <a:t>200</a:t>
                      </a:r>
                      <a:endParaRPr lang="en-US" sz="1600" dirty="0">
                        <a:effectLst/>
                        <a:latin typeface="Calibri"/>
                        <a:ea typeface="Calibri"/>
                        <a:cs typeface="Arial"/>
                      </a:endParaRPr>
                    </a:p>
                  </a:txBody>
                  <a:tcPr marL="68580" marR="68580" marT="0" marB="0"/>
                </a:tc>
                <a:tc>
                  <a:txBody>
                    <a:bodyPr/>
                    <a:lstStyle/>
                    <a:p>
                      <a:pPr algn="just">
                        <a:lnSpc>
                          <a:spcPct val="115000"/>
                        </a:lnSpc>
                        <a:spcAft>
                          <a:spcPts val="0"/>
                        </a:spcAft>
                      </a:pPr>
                      <a:r>
                        <a:rPr lang="en-US" sz="1600">
                          <a:effectLst/>
                        </a:rPr>
                        <a:t>MOV AX </a:t>
                      </a:r>
                      <a:endParaRPr lang="en-US" sz="1600">
                        <a:effectLst/>
                        <a:latin typeface="Calibri"/>
                        <a:ea typeface="Calibri"/>
                        <a:cs typeface="Arial"/>
                      </a:endParaRPr>
                    </a:p>
                  </a:txBody>
                  <a:tcPr marL="68580" marR="68580" marT="0" marB="0"/>
                </a:tc>
                <a:tc>
                  <a:txBody>
                    <a:bodyPr/>
                    <a:lstStyle/>
                    <a:p>
                      <a:pPr algn="just">
                        <a:lnSpc>
                          <a:spcPct val="115000"/>
                        </a:lnSpc>
                        <a:spcAft>
                          <a:spcPts val="0"/>
                        </a:spcAft>
                      </a:pPr>
                      <a:r>
                        <a:rPr lang="en-US" sz="1100">
                          <a:effectLst/>
                        </a:rPr>
                        <a:t>Mode</a:t>
                      </a:r>
                      <a:endParaRPr lang="en-US" sz="1100">
                        <a:effectLst/>
                        <a:latin typeface="Calibri"/>
                        <a:ea typeface="Calibri"/>
                        <a:cs typeface="Arial"/>
                      </a:endParaRPr>
                    </a:p>
                  </a:txBody>
                  <a:tcPr marL="68580" marR="68580" marT="0" marB="0"/>
                </a:tc>
              </a:tr>
              <a:tr h="0">
                <a:tc>
                  <a:txBody>
                    <a:bodyPr/>
                    <a:lstStyle/>
                    <a:p>
                      <a:pPr algn="just">
                        <a:lnSpc>
                          <a:spcPct val="115000"/>
                        </a:lnSpc>
                        <a:spcAft>
                          <a:spcPts val="0"/>
                        </a:spcAft>
                      </a:pPr>
                      <a:r>
                        <a:rPr lang="en-US" sz="1600" dirty="0">
                          <a:effectLst/>
                        </a:rPr>
                        <a:t>201</a:t>
                      </a:r>
                      <a:endParaRPr lang="en-US" sz="1600" dirty="0">
                        <a:effectLst/>
                        <a:latin typeface="Calibri"/>
                        <a:ea typeface="Calibri"/>
                        <a:cs typeface="Arial"/>
                      </a:endParaRPr>
                    </a:p>
                  </a:txBody>
                  <a:tcPr marL="68580" marR="68580" marT="0" marB="0"/>
                </a:tc>
                <a:tc gridSpan="2">
                  <a:txBody>
                    <a:bodyPr/>
                    <a:lstStyle/>
                    <a:p>
                      <a:pPr algn="just">
                        <a:lnSpc>
                          <a:spcPct val="115000"/>
                        </a:lnSpc>
                        <a:spcAft>
                          <a:spcPts val="0"/>
                        </a:spcAft>
                      </a:pPr>
                      <a:r>
                        <a:rPr lang="en-US" sz="1600">
                          <a:effectLst/>
                        </a:rPr>
                        <a:t>Address = 500</a:t>
                      </a:r>
                      <a:endParaRPr lang="en-US" sz="1600">
                        <a:effectLst/>
                        <a:latin typeface="Calibri"/>
                        <a:ea typeface="Calibri"/>
                        <a:cs typeface="Arial"/>
                      </a:endParaRPr>
                    </a:p>
                  </a:txBody>
                  <a:tcPr marL="68580" marR="68580" marT="0" marB="0"/>
                </a:tc>
                <a:tc hMerge="1">
                  <a:txBody>
                    <a:bodyPr/>
                    <a:lstStyle/>
                    <a:p>
                      <a:endParaRPr lang="en-US"/>
                    </a:p>
                  </a:txBody>
                  <a:tcPr/>
                </a:tc>
              </a:tr>
              <a:tr h="0">
                <a:tc>
                  <a:txBody>
                    <a:bodyPr/>
                    <a:lstStyle/>
                    <a:p>
                      <a:pPr algn="just">
                        <a:lnSpc>
                          <a:spcPct val="115000"/>
                        </a:lnSpc>
                        <a:spcAft>
                          <a:spcPts val="0"/>
                        </a:spcAft>
                      </a:pPr>
                      <a:r>
                        <a:rPr lang="en-US" sz="1600" dirty="0">
                          <a:effectLst/>
                        </a:rPr>
                        <a:t>202</a:t>
                      </a:r>
                      <a:endParaRPr lang="en-US" sz="1600" dirty="0">
                        <a:effectLst/>
                        <a:latin typeface="Calibri"/>
                        <a:ea typeface="Calibri"/>
                        <a:cs typeface="Arial"/>
                      </a:endParaRPr>
                    </a:p>
                  </a:txBody>
                  <a:tcPr marL="68580" marR="68580" marT="0" marB="0"/>
                </a:tc>
                <a:tc gridSpan="2">
                  <a:txBody>
                    <a:bodyPr/>
                    <a:lstStyle/>
                    <a:p>
                      <a:pPr algn="just">
                        <a:lnSpc>
                          <a:spcPct val="115000"/>
                        </a:lnSpc>
                        <a:spcAft>
                          <a:spcPts val="0"/>
                        </a:spcAft>
                      </a:pPr>
                      <a:r>
                        <a:rPr lang="en-US" sz="1600">
                          <a:effectLst/>
                        </a:rPr>
                        <a:t>Next Address</a:t>
                      </a:r>
                      <a:endParaRPr lang="en-US" sz="1600">
                        <a:effectLst/>
                        <a:latin typeface="Calibri"/>
                        <a:ea typeface="Calibri"/>
                        <a:cs typeface="Arial"/>
                      </a:endParaRPr>
                    </a:p>
                  </a:txBody>
                  <a:tcPr marL="68580" marR="68580" marT="0" marB="0"/>
                </a:tc>
                <a:tc hMerge="1">
                  <a:txBody>
                    <a:bodyPr/>
                    <a:lstStyle/>
                    <a:p>
                      <a:endParaRPr lang="en-US"/>
                    </a:p>
                  </a:txBody>
                  <a:tcPr/>
                </a:tc>
              </a:tr>
              <a:tr h="0">
                <a:tc>
                  <a:txBody>
                    <a:bodyPr/>
                    <a:lstStyle/>
                    <a:p>
                      <a:pPr algn="just">
                        <a:lnSpc>
                          <a:spcPct val="115000"/>
                        </a:lnSpc>
                        <a:spcAft>
                          <a:spcPts val="0"/>
                        </a:spcAft>
                      </a:pPr>
                      <a:r>
                        <a:rPr lang="en-US" sz="1600" dirty="0">
                          <a:effectLst/>
                        </a:rPr>
                        <a:t> </a:t>
                      </a:r>
                      <a:endParaRPr lang="en-US" sz="1600" dirty="0">
                        <a:effectLst/>
                        <a:latin typeface="Calibri"/>
                        <a:ea typeface="Calibri"/>
                        <a:cs typeface="Arial"/>
                      </a:endParaRPr>
                    </a:p>
                  </a:txBody>
                  <a:tcPr marL="68580" marR="68580" marT="0" marB="0"/>
                </a:tc>
                <a:tc gridSpan="2">
                  <a:txBody>
                    <a:bodyPr/>
                    <a:lstStyle/>
                    <a:p>
                      <a:pPr algn="just">
                        <a:lnSpc>
                          <a:spcPct val="115000"/>
                        </a:lnSpc>
                        <a:spcAft>
                          <a:spcPts val="0"/>
                        </a:spcAft>
                      </a:pPr>
                      <a:r>
                        <a:rPr lang="en-US" sz="1600">
                          <a:effectLst/>
                        </a:rPr>
                        <a:t> </a:t>
                      </a:r>
                      <a:endParaRPr lang="en-US" sz="1600">
                        <a:effectLst/>
                        <a:latin typeface="Calibri"/>
                        <a:ea typeface="Calibri"/>
                        <a:cs typeface="Arial"/>
                      </a:endParaRPr>
                    </a:p>
                  </a:txBody>
                  <a:tcPr marL="68580" marR="68580" marT="0" marB="0"/>
                </a:tc>
                <a:tc hMerge="1">
                  <a:txBody>
                    <a:bodyPr/>
                    <a:lstStyle/>
                    <a:p>
                      <a:endParaRPr lang="en-US"/>
                    </a:p>
                  </a:txBody>
                  <a:tcPr/>
                </a:tc>
              </a:tr>
              <a:tr h="0">
                <a:tc>
                  <a:txBody>
                    <a:bodyPr/>
                    <a:lstStyle/>
                    <a:p>
                      <a:pPr algn="just">
                        <a:lnSpc>
                          <a:spcPct val="115000"/>
                        </a:lnSpc>
                        <a:spcAft>
                          <a:spcPts val="0"/>
                        </a:spcAft>
                      </a:pPr>
                      <a:r>
                        <a:rPr lang="en-US" sz="1600" dirty="0">
                          <a:effectLst/>
                        </a:rPr>
                        <a:t>400</a:t>
                      </a:r>
                      <a:endParaRPr lang="en-US" sz="1600" dirty="0">
                        <a:effectLst/>
                        <a:latin typeface="Calibri"/>
                        <a:ea typeface="Calibri"/>
                        <a:cs typeface="Arial"/>
                      </a:endParaRPr>
                    </a:p>
                  </a:txBody>
                  <a:tcPr marL="68580" marR="68580" marT="0" marB="0"/>
                </a:tc>
                <a:tc gridSpan="2">
                  <a:txBody>
                    <a:bodyPr/>
                    <a:lstStyle/>
                    <a:p>
                      <a:pPr algn="just">
                        <a:lnSpc>
                          <a:spcPct val="115000"/>
                        </a:lnSpc>
                        <a:spcAft>
                          <a:spcPts val="0"/>
                        </a:spcAft>
                      </a:pPr>
                      <a:r>
                        <a:rPr lang="en-US" sz="1600" dirty="0">
                          <a:effectLst/>
                        </a:rPr>
                        <a:t>700</a:t>
                      </a:r>
                      <a:endParaRPr lang="en-US" sz="1600" dirty="0">
                        <a:effectLst/>
                        <a:latin typeface="Calibri"/>
                        <a:ea typeface="Calibri"/>
                        <a:cs typeface="Arial"/>
                      </a:endParaRPr>
                    </a:p>
                  </a:txBody>
                  <a:tcPr marL="68580" marR="68580" marT="0" marB="0"/>
                </a:tc>
                <a:tc hMerge="1">
                  <a:txBody>
                    <a:bodyPr/>
                    <a:lstStyle/>
                    <a:p>
                      <a:endParaRPr lang="en-US"/>
                    </a:p>
                  </a:txBody>
                  <a:tcPr/>
                </a:tc>
              </a:tr>
              <a:tr h="0">
                <a:tc>
                  <a:txBody>
                    <a:bodyPr/>
                    <a:lstStyle/>
                    <a:p>
                      <a:pPr algn="just">
                        <a:lnSpc>
                          <a:spcPct val="115000"/>
                        </a:lnSpc>
                        <a:spcAft>
                          <a:spcPts val="0"/>
                        </a:spcAft>
                      </a:pPr>
                      <a:r>
                        <a:rPr lang="en-US" sz="1600" dirty="0">
                          <a:effectLst/>
                        </a:rPr>
                        <a:t>500</a:t>
                      </a:r>
                      <a:endParaRPr lang="en-US" sz="1600" dirty="0">
                        <a:effectLst/>
                        <a:latin typeface="Calibri"/>
                        <a:ea typeface="Calibri"/>
                        <a:cs typeface="Arial"/>
                      </a:endParaRPr>
                    </a:p>
                  </a:txBody>
                  <a:tcPr marL="68580" marR="68580" marT="0" marB="0"/>
                </a:tc>
                <a:tc gridSpan="2">
                  <a:txBody>
                    <a:bodyPr/>
                    <a:lstStyle/>
                    <a:p>
                      <a:pPr algn="just">
                        <a:lnSpc>
                          <a:spcPct val="115000"/>
                        </a:lnSpc>
                        <a:spcAft>
                          <a:spcPts val="0"/>
                        </a:spcAft>
                      </a:pPr>
                      <a:r>
                        <a:rPr lang="en-US" sz="1600">
                          <a:effectLst/>
                        </a:rPr>
                        <a:t>800</a:t>
                      </a:r>
                      <a:endParaRPr lang="en-US" sz="1600">
                        <a:effectLst/>
                        <a:latin typeface="Calibri"/>
                        <a:ea typeface="Calibri"/>
                        <a:cs typeface="Arial"/>
                      </a:endParaRPr>
                    </a:p>
                  </a:txBody>
                  <a:tcPr marL="68580" marR="68580" marT="0" marB="0"/>
                </a:tc>
                <a:tc hMerge="1">
                  <a:txBody>
                    <a:bodyPr/>
                    <a:lstStyle/>
                    <a:p>
                      <a:endParaRPr lang="en-US"/>
                    </a:p>
                  </a:txBody>
                  <a:tcPr/>
                </a:tc>
              </a:tr>
              <a:tr h="0">
                <a:tc>
                  <a:txBody>
                    <a:bodyPr/>
                    <a:lstStyle/>
                    <a:p>
                      <a:pPr algn="just">
                        <a:lnSpc>
                          <a:spcPct val="115000"/>
                        </a:lnSpc>
                        <a:spcAft>
                          <a:spcPts val="0"/>
                        </a:spcAft>
                      </a:pPr>
                      <a:r>
                        <a:rPr lang="en-US" sz="1600" dirty="0">
                          <a:effectLst/>
                        </a:rPr>
                        <a:t>600</a:t>
                      </a:r>
                      <a:endParaRPr lang="en-US" sz="1600" dirty="0">
                        <a:effectLst/>
                        <a:latin typeface="Calibri"/>
                        <a:ea typeface="Calibri"/>
                        <a:cs typeface="Arial"/>
                      </a:endParaRPr>
                    </a:p>
                  </a:txBody>
                  <a:tcPr marL="68580" marR="68580" marT="0" marB="0"/>
                </a:tc>
                <a:tc gridSpan="2">
                  <a:txBody>
                    <a:bodyPr/>
                    <a:lstStyle/>
                    <a:p>
                      <a:pPr algn="just">
                        <a:lnSpc>
                          <a:spcPct val="115000"/>
                        </a:lnSpc>
                        <a:spcAft>
                          <a:spcPts val="0"/>
                        </a:spcAft>
                      </a:pPr>
                      <a:r>
                        <a:rPr lang="en-US" sz="1600">
                          <a:effectLst/>
                        </a:rPr>
                        <a:t>900</a:t>
                      </a:r>
                      <a:endParaRPr lang="en-US" sz="1600">
                        <a:effectLst/>
                        <a:latin typeface="Calibri"/>
                        <a:ea typeface="Calibri"/>
                        <a:cs typeface="Arial"/>
                      </a:endParaRPr>
                    </a:p>
                  </a:txBody>
                  <a:tcPr marL="68580" marR="68580" marT="0" marB="0"/>
                </a:tc>
                <a:tc hMerge="1">
                  <a:txBody>
                    <a:bodyPr/>
                    <a:lstStyle/>
                    <a:p>
                      <a:endParaRPr lang="en-US"/>
                    </a:p>
                  </a:txBody>
                  <a:tcPr/>
                </a:tc>
              </a:tr>
              <a:tr h="0">
                <a:tc>
                  <a:txBody>
                    <a:bodyPr/>
                    <a:lstStyle/>
                    <a:p>
                      <a:pPr algn="just">
                        <a:lnSpc>
                          <a:spcPct val="115000"/>
                        </a:lnSpc>
                        <a:spcAft>
                          <a:spcPts val="0"/>
                        </a:spcAft>
                      </a:pPr>
                      <a:r>
                        <a:rPr lang="en-US" sz="1600" dirty="0">
                          <a:effectLst/>
                        </a:rPr>
                        <a:t>702</a:t>
                      </a:r>
                      <a:endParaRPr lang="en-US" sz="1600" dirty="0">
                        <a:effectLst/>
                        <a:latin typeface="Calibri"/>
                        <a:ea typeface="Calibri"/>
                        <a:cs typeface="Arial"/>
                      </a:endParaRPr>
                    </a:p>
                  </a:txBody>
                  <a:tcPr marL="68580" marR="68580" marT="0" marB="0"/>
                </a:tc>
                <a:tc gridSpan="2">
                  <a:txBody>
                    <a:bodyPr/>
                    <a:lstStyle/>
                    <a:p>
                      <a:pPr algn="just">
                        <a:lnSpc>
                          <a:spcPct val="115000"/>
                        </a:lnSpc>
                        <a:spcAft>
                          <a:spcPts val="0"/>
                        </a:spcAft>
                      </a:pPr>
                      <a:r>
                        <a:rPr lang="en-US" sz="1600">
                          <a:effectLst/>
                        </a:rPr>
                        <a:t>325</a:t>
                      </a:r>
                      <a:endParaRPr lang="en-US" sz="1600">
                        <a:effectLst/>
                        <a:latin typeface="Calibri"/>
                        <a:ea typeface="Calibri"/>
                        <a:cs typeface="Arial"/>
                      </a:endParaRPr>
                    </a:p>
                  </a:txBody>
                  <a:tcPr marL="68580" marR="68580" marT="0" marB="0"/>
                </a:tc>
                <a:tc hMerge="1">
                  <a:txBody>
                    <a:bodyPr/>
                    <a:lstStyle/>
                    <a:p>
                      <a:endParaRPr lang="en-US"/>
                    </a:p>
                  </a:txBody>
                  <a:tcPr/>
                </a:tc>
              </a:tr>
              <a:tr h="0">
                <a:tc>
                  <a:txBody>
                    <a:bodyPr/>
                    <a:lstStyle/>
                    <a:p>
                      <a:pPr algn="just">
                        <a:lnSpc>
                          <a:spcPct val="115000"/>
                        </a:lnSpc>
                        <a:spcAft>
                          <a:spcPts val="0"/>
                        </a:spcAft>
                      </a:pPr>
                      <a:r>
                        <a:rPr lang="en-US" sz="1600" dirty="0">
                          <a:effectLst/>
                        </a:rPr>
                        <a:t>800</a:t>
                      </a:r>
                      <a:endParaRPr lang="en-US" sz="1600" dirty="0">
                        <a:effectLst/>
                        <a:latin typeface="Calibri"/>
                        <a:ea typeface="Calibri"/>
                        <a:cs typeface="Arial"/>
                      </a:endParaRPr>
                    </a:p>
                  </a:txBody>
                  <a:tcPr marL="68580" marR="68580" marT="0" marB="0"/>
                </a:tc>
                <a:tc gridSpan="2">
                  <a:txBody>
                    <a:bodyPr/>
                    <a:lstStyle/>
                    <a:p>
                      <a:pPr algn="just">
                        <a:lnSpc>
                          <a:spcPct val="115000"/>
                        </a:lnSpc>
                        <a:spcAft>
                          <a:spcPts val="0"/>
                        </a:spcAft>
                      </a:pPr>
                      <a:r>
                        <a:rPr lang="en-US" sz="1600" dirty="0">
                          <a:effectLst/>
                        </a:rPr>
                        <a:t>300</a:t>
                      </a:r>
                      <a:endParaRPr lang="en-US" sz="1600" dirty="0">
                        <a:effectLst/>
                        <a:latin typeface="Calibri"/>
                        <a:ea typeface="Calibri"/>
                        <a:cs typeface="Arial"/>
                      </a:endParaRPr>
                    </a:p>
                  </a:txBody>
                  <a:tcPr marL="68580" marR="68580" marT="0" marB="0"/>
                </a:tc>
                <a:tc hMerge="1">
                  <a:txBody>
                    <a:bodyPr/>
                    <a:lstStyle/>
                    <a:p>
                      <a:endParaRPr lang="en-US"/>
                    </a:p>
                  </a:txBody>
                  <a:tcPr/>
                </a:tc>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3355099692"/>
              </p:ext>
            </p:extLst>
          </p:nvPr>
        </p:nvGraphicFramePr>
        <p:xfrm>
          <a:off x="1390650" y="4621530"/>
          <a:ext cx="4324350" cy="1398270"/>
        </p:xfrm>
        <a:graphic>
          <a:graphicData uri="http://schemas.openxmlformats.org/drawingml/2006/table">
            <a:tbl>
              <a:tblPr firstRow="1" firstCol="1" bandRow="1">
                <a:tableStyleId>{5C22544A-7EE6-4342-B048-85BDC9FD1C3A}</a:tableStyleId>
              </a:tblPr>
              <a:tblGrid>
                <a:gridCol w="1600200"/>
                <a:gridCol w="1373505"/>
                <a:gridCol w="1350645"/>
              </a:tblGrid>
              <a:tr h="0">
                <a:tc>
                  <a:txBody>
                    <a:bodyPr/>
                    <a:lstStyle/>
                    <a:p>
                      <a:pPr marL="457200" indent="-457200" algn="ctr">
                        <a:lnSpc>
                          <a:spcPct val="115000"/>
                        </a:lnSpc>
                        <a:spcAft>
                          <a:spcPts val="0"/>
                        </a:spcAft>
                      </a:pPr>
                      <a:r>
                        <a:rPr lang="en-US" sz="1200" dirty="0">
                          <a:effectLst/>
                        </a:rPr>
                        <a:t>Address Mode</a:t>
                      </a:r>
                      <a:endParaRPr lang="en-US" sz="1100" dirty="0">
                        <a:effectLst/>
                        <a:latin typeface="Calibri"/>
                        <a:ea typeface="Calibri"/>
                        <a:cs typeface="Arial"/>
                      </a:endParaRPr>
                    </a:p>
                  </a:txBody>
                  <a:tcPr marL="68580" marR="68580" marT="0" marB="0"/>
                </a:tc>
                <a:tc>
                  <a:txBody>
                    <a:bodyPr/>
                    <a:lstStyle/>
                    <a:p>
                      <a:pPr marL="457200" indent="-457200" algn="ctr">
                        <a:lnSpc>
                          <a:spcPct val="115000"/>
                        </a:lnSpc>
                        <a:spcAft>
                          <a:spcPts val="0"/>
                        </a:spcAft>
                      </a:pPr>
                      <a:r>
                        <a:rPr lang="en-US" sz="1200" dirty="0">
                          <a:effectLst/>
                        </a:rPr>
                        <a:t>Accumulator</a:t>
                      </a:r>
                      <a:endParaRPr lang="en-US" sz="1100" dirty="0">
                        <a:effectLst/>
                        <a:latin typeface="Calibri"/>
                        <a:ea typeface="Calibri"/>
                        <a:cs typeface="Arial"/>
                      </a:endParaRPr>
                    </a:p>
                  </a:txBody>
                  <a:tcPr marL="68580" marR="68580" marT="0" marB="0"/>
                </a:tc>
                <a:tc>
                  <a:txBody>
                    <a:bodyPr/>
                    <a:lstStyle/>
                    <a:p>
                      <a:pPr marL="457200" indent="-457200" algn="ctr">
                        <a:lnSpc>
                          <a:spcPct val="115000"/>
                        </a:lnSpc>
                        <a:spcAft>
                          <a:spcPts val="0"/>
                        </a:spcAft>
                      </a:pPr>
                      <a:r>
                        <a:rPr lang="en-US" sz="1200" dirty="0">
                          <a:effectLst/>
                        </a:rPr>
                        <a:t>Effective Address</a:t>
                      </a:r>
                      <a:endParaRPr lang="en-US" sz="1100" dirty="0">
                        <a:effectLst/>
                        <a:latin typeface="Calibri"/>
                        <a:ea typeface="Calibri"/>
                        <a:cs typeface="Arial"/>
                      </a:endParaRPr>
                    </a:p>
                  </a:txBody>
                  <a:tcPr marL="68580" marR="68580" marT="0" marB="0"/>
                </a:tc>
              </a:tr>
              <a:tr h="0">
                <a:tc>
                  <a:txBody>
                    <a:bodyPr/>
                    <a:lstStyle/>
                    <a:p>
                      <a:pPr marL="457200" algn="just">
                        <a:lnSpc>
                          <a:spcPct val="115000"/>
                        </a:lnSpc>
                        <a:spcAft>
                          <a:spcPts val="0"/>
                        </a:spcAft>
                      </a:pPr>
                      <a:r>
                        <a:rPr lang="en-US" sz="1200" dirty="0">
                          <a:effectLst/>
                        </a:rPr>
                        <a:t>Immediate</a:t>
                      </a:r>
                      <a:endParaRPr lang="en-US" sz="1100" dirty="0">
                        <a:effectLst/>
                        <a:latin typeface="Calibri"/>
                        <a:ea typeface="Calibri"/>
                        <a:cs typeface="Arial"/>
                      </a:endParaRPr>
                    </a:p>
                  </a:txBody>
                  <a:tcPr marL="68580" marR="68580" marT="0" marB="0"/>
                </a:tc>
                <a:tc>
                  <a:txBody>
                    <a:bodyPr/>
                    <a:lstStyle/>
                    <a:p>
                      <a:pPr marL="457200" algn="ctr">
                        <a:lnSpc>
                          <a:spcPct val="115000"/>
                        </a:lnSpc>
                        <a:spcAft>
                          <a:spcPts val="0"/>
                        </a:spcAft>
                      </a:pPr>
                      <a:r>
                        <a:rPr lang="en-US" sz="1200" dirty="0">
                          <a:effectLst/>
                        </a:rPr>
                        <a:t>500</a:t>
                      </a:r>
                      <a:endParaRPr lang="en-US" sz="1100" dirty="0">
                        <a:effectLst/>
                        <a:latin typeface="Calibri"/>
                        <a:ea typeface="Calibri"/>
                        <a:cs typeface="Arial"/>
                      </a:endParaRPr>
                    </a:p>
                  </a:txBody>
                  <a:tcPr marL="68580" marR="68580" marT="0" marB="0"/>
                </a:tc>
                <a:tc>
                  <a:txBody>
                    <a:bodyPr/>
                    <a:lstStyle/>
                    <a:p>
                      <a:pPr marL="457200" algn="ctr">
                        <a:lnSpc>
                          <a:spcPct val="115000"/>
                        </a:lnSpc>
                        <a:spcAft>
                          <a:spcPts val="0"/>
                        </a:spcAft>
                      </a:pPr>
                      <a:r>
                        <a:rPr lang="en-US" sz="1200">
                          <a:effectLst/>
                        </a:rPr>
                        <a:t>201</a:t>
                      </a:r>
                      <a:endParaRPr lang="en-US" sz="1100">
                        <a:effectLst/>
                        <a:latin typeface="Calibri"/>
                        <a:ea typeface="Calibri"/>
                        <a:cs typeface="Arial"/>
                      </a:endParaRPr>
                    </a:p>
                  </a:txBody>
                  <a:tcPr marL="68580" marR="68580" marT="0" marB="0"/>
                </a:tc>
              </a:tr>
              <a:tr h="0">
                <a:tc>
                  <a:txBody>
                    <a:bodyPr/>
                    <a:lstStyle/>
                    <a:p>
                      <a:pPr marL="457200" algn="just">
                        <a:lnSpc>
                          <a:spcPct val="115000"/>
                        </a:lnSpc>
                        <a:spcAft>
                          <a:spcPts val="0"/>
                        </a:spcAft>
                      </a:pPr>
                      <a:r>
                        <a:rPr lang="en-US" sz="1200" dirty="0">
                          <a:effectLst/>
                        </a:rPr>
                        <a:t>Direct</a:t>
                      </a:r>
                      <a:endParaRPr lang="en-US" sz="1100" dirty="0">
                        <a:effectLst/>
                        <a:latin typeface="Calibri"/>
                        <a:ea typeface="Calibri"/>
                        <a:cs typeface="Arial"/>
                      </a:endParaRPr>
                    </a:p>
                  </a:txBody>
                  <a:tcPr marL="68580" marR="68580" marT="0" marB="0"/>
                </a:tc>
                <a:tc>
                  <a:txBody>
                    <a:bodyPr/>
                    <a:lstStyle/>
                    <a:p>
                      <a:pPr marL="457200" algn="ctr">
                        <a:lnSpc>
                          <a:spcPct val="115000"/>
                        </a:lnSpc>
                        <a:spcAft>
                          <a:spcPts val="0"/>
                        </a:spcAft>
                      </a:pPr>
                      <a:r>
                        <a:rPr lang="en-US" sz="1200" dirty="0">
                          <a:effectLst/>
                        </a:rPr>
                        <a:t>800</a:t>
                      </a:r>
                      <a:endParaRPr lang="en-US" sz="1100" dirty="0">
                        <a:effectLst/>
                        <a:latin typeface="Calibri"/>
                        <a:ea typeface="Calibri"/>
                        <a:cs typeface="Arial"/>
                      </a:endParaRPr>
                    </a:p>
                  </a:txBody>
                  <a:tcPr marL="68580" marR="68580" marT="0" marB="0"/>
                </a:tc>
                <a:tc>
                  <a:txBody>
                    <a:bodyPr/>
                    <a:lstStyle/>
                    <a:p>
                      <a:pPr marL="457200" algn="ctr">
                        <a:lnSpc>
                          <a:spcPct val="115000"/>
                        </a:lnSpc>
                        <a:spcAft>
                          <a:spcPts val="0"/>
                        </a:spcAft>
                      </a:pPr>
                      <a:r>
                        <a:rPr lang="en-US" sz="1200">
                          <a:effectLst/>
                        </a:rPr>
                        <a:t>500</a:t>
                      </a:r>
                      <a:endParaRPr lang="en-US" sz="1100">
                        <a:effectLst/>
                        <a:latin typeface="Calibri"/>
                        <a:ea typeface="Calibri"/>
                        <a:cs typeface="Arial"/>
                      </a:endParaRPr>
                    </a:p>
                  </a:txBody>
                  <a:tcPr marL="68580" marR="68580" marT="0" marB="0"/>
                </a:tc>
              </a:tr>
              <a:tr h="0">
                <a:tc>
                  <a:txBody>
                    <a:bodyPr/>
                    <a:lstStyle/>
                    <a:p>
                      <a:pPr marL="457200" algn="just">
                        <a:lnSpc>
                          <a:spcPct val="115000"/>
                        </a:lnSpc>
                        <a:spcAft>
                          <a:spcPts val="0"/>
                        </a:spcAft>
                      </a:pPr>
                      <a:r>
                        <a:rPr lang="en-US" sz="1200" dirty="0">
                          <a:effectLst/>
                        </a:rPr>
                        <a:t>Indirect</a:t>
                      </a:r>
                      <a:endParaRPr lang="en-US" sz="1100" dirty="0">
                        <a:effectLst/>
                        <a:latin typeface="Calibri"/>
                        <a:ea typeface="Calibri"/>
                        <a:cs typeface="Arial"/>
                      </a:endParaRPr>
                    </a:p>
                  </a:txBody>
                  <a:tcPr marL="68580" marR="68580" marT="0" marB="0"/>
                </a:tc>
                <a:tc>
                  <a:txBody>
                    <a:bodyPr/>
                    <a:lstStyle/>
                    <a:p>
                      <a:pPr marL="457200" algn="ctr">
                        <a:lnSpc>
                          <a:spcPct val="115000"/>
                        </a:lnSpc>
                        <a:spcAft>
                          <a:spcPts val="0"/>
                        </a:spcAft>
                      </a:pPr>
                      <a:r>
                        <a:rPr lang="en-US" sz="1200" dirty="0">
                          <a:effectLst/>
                        </a:rPr>
                        <a:t>300</a:t>
                      </a:r>
                      <a:endParaRPr lang="en-US" sz="1100" dirty="0">
                        <a:effectLst/>
                        <a:latin typeface="Calibri"/>
                        <a:ea typeface="Calibri"/>
                        <a:cs typeface="Arial"/>
                      </a:endParaRPr>
                    </a:p>
                  </a:txBody>
                  <a:tcPr marL="68580" marR="68580" marT="0" marB="0"/>
                </a:tc>
                <a:tc>
                  <a:txBody>
                    <a:bodyPr/>
                    <a:lstStyle/>
                    <a:p>
                      <a:pPr marL="457200" algn="ctr">
                        <a:lnSpc>
                          <a:spcPct val="115000"/>
                        </a:lnSpc>
                        <a:spcAft>
                          <a:spcPts val="0"/>
                        </a:spcAft>
                      </a:pPr>
                      <a:r>
                        <a:rPr lang="en-US" sz="1200">
                          <a:effectLst/>
                        </a:rPr>
                        <a:t>800</a:t>
                      </a:r>
                      <a:endParaRPr lang="en-US" sz="1100">
                        <a:effectLst/>
                        <a:latin typeface="Calibri"/>
                        <a:ea typeface="Calibri"/>
                        <a:cs typeface="Arial"/>
                      </a:endParaRPr>
                    </a:p>
                  </a:txBody>
                  <a:tcPr marL="68580" marR="68580" marT="0" marB="0"/>
                </a:tc>
              </a:tr>
              <a:tr h="0">
                <a:tc>
                  <a:txBody>
                    <a:bodyPr/>
                    <a:lstStyle/>
                    <a:p>
                      <a:pPr marL="457200" algn="just">
                        <a:lnSpc>
                          <a:spcPct val="115000"/>
                        </a:lnSpc>
                        <a:spcAft>
                          <a:spcPts val="0"/>
                        </a:spcAft>
                      </a:pPr>
                      <a:r>
                        <a:rPr lang="en-US" sz="1200" dirty="0">
                          <a:effectLst/>
                        </a:rPr>
                        <a:t>Relative</a:t>
                      </a:r>
                      <a:endParaRPr lang="en-US" sz="1100" dirty="0">
                        <a:effectLst/>
                        <a:latin typeface="Calibri"/>
                        <a:ea typeface="Calibri"/>
                        <a:cs typeface="Arial"/>
                      </a:endParaRPr>
                    </a:p>
                  </a:txBody>
                  <a:tcPr marL="68580" marR="68580" marT="0" marB="0"/>
                </a:tc>
                <a:tc>
                  <a:txBody>
                    <a:bodyPr/>
                    <a:lstStyle/>
                    <a:p>
                      <a:pPr marL="457200" algn="ctr">
                        <a:lnSpc>
                          <a:spcPct val="115000"/>
                        </a:lnSpc>
                        <a:spcAft>
                          <a:spcPts val="0"/>
                        </a:spcAft>
                      </a:pPr>
                      <a:r>
                        <a:rPr lang="en-US" sz="1200" dirty="0">
                          <a:effectLst/>
                        </a:rPr>
                        <a:t>325</a:t>
                      </a:r>
                      <a:endParaRPr lang="en-US" sz="1100" dirty="0">
                        <a:effectLst/>
                        <a:latin typeface="Calibri"/>
                        <a:ea typeface="Calibri"/>
                        <a:cs typeface="Arial"/>
                      </a:endParaRPr>
                    </a:p>
                  </a:txBody>
                  <a:tcPr marL="68580" marR="68580" marT="0" marB="0"/>
                </a:tc>
                <a:tc>
                  <a:txBody>
                    <a:bodyPr/>
                    <a:lstStyle/>
                    <a:p>
                      <a:pPr marL="457200" algn="ctr">
                        <a:lnSpc>
                          <a:spcPct val="115000"/>
                        </a:lnSpc>
                        <a:spcAft>
                          <a:spcPts val="0"/>
                        </a:spcAft>
                      </a:pPr>
                      <a:r>
                        <a:rPr lang="en-US" sz="1200">
                          <a:effectLst/>
                        </a:rPr>
                        <a:t>702</a:t>
                      </a:r>
                      <a:endParaRPr lang="en-US" sz="1100">
                        <a:effectLst/>
                        <a:latin typeface="Calibri"/>
                        <a:ea typeface="Calibri"/>
                        <a:cs typeface="Arial"/>
                      </a:endParaRPr>
                    </a:p>
                  </a:txBody>
                  <a:tcPr marL="68580" marR="68580" marT="0" marB="0"/>
                </a:tc>
              </a:tr>
              <a:tr h="0">
                <a:tc>
                  <a:txBody>
                    <a:bodyPr/>
                    <a:lstStyle/>
                    <a:p>
                      <a:pPr marL="457200" algn="just">
                        <a:lnSpc>
                          <a:spcPct val="115000"/>
                        </a:lnSpc>
                        <a:spcAft>
                          <a:spcPts val="0"/>
                        </a:spcAft>
                      </a:pPr>
                      <a:r>
                        <a:rPr lang="en-US" sz="1200" dirty="0">
                          <a:effectLst/>
                        </a:rPr>
                        <a:t>Indexed</a:t>
                      </a:r>
                      <a:endParaRPr lang="en-US" sz="1100" dirty="0">
                        <a:effectLst/>
                        <a:latin typeface="Calibri"/>
                        <a:ea typeface="Calibri"/>
                        <a:cs typeface="Arial"/>
                      </a:endParaRPr>
                    </a:p>
                  </a:txBody>
                  <a:tcPr marL="68580" marR="68580" marT="0" marB="0"/>
                </a:tc>
                <a:tc>
                  <a:txBody>
                    <a:bodyPr/>
                    <a:lstStyle/>
                    <a:p>
                      <a:pPr marL="457200" algn="ctr">
                        <a:lnSpc>
                          <a:spcPct val="115000"/>
                        </a:lnSpc>
                        <a:spcAft>
                          <a:spcPts val="0"/>
                        </a:spcAft>
                      </a:pPr>
                      <a:r>
                        <a:rPr lang="en-US" sz="1200" dirty="0">
                          <a:effectLst/>
                        </a:rPr>
                        <a:t>900</a:t>
                      </a:r>
                      <a:endParaRPr lang="en-US" sz="1100" dirty="0">
                        <a:effectLst/>
                        <a:latin typeface="Calibri"/>
                        <a:ea typeface="Calibri"/>
                        <a:cs typeface="Arial"/>
                      </a:endParaRPr>
                    </a:p>
                  </a:txBody>
                  <a:tcPr marL="68580" marR="68580" marT="0" marB="0"/>
                </a:tc>
                <a:tc>
                  <a:txBody>
                    <a:bodyPr/>
                    <a:lstStyle/>
                    <a:p>
                      <a:pPr marL="457200" algn="ctr">
                        <a:lnSpc>
                          <a:spcPct val="115000"/>
                        </a:lnSpc>
                        <a:spcAft>
                          <a:spcPts val="0"/>
                        </a:spcAft>
                      </a:pPr>
                      <a:r>
                        <a:rPr lang="en-US" sz="1200" dirty="0">
                          <a:effectLst/>
                        </a:rPr>
                        <a:t>600</a:t>
                      </a:r>
                      <a:endParaRPr lang="en-US" sz="1100" dirty="0">
                        <a:effectLst/>
                        <a:latin typeface="Calibri"/>
                        <a:ea typeface="Calibri"/>
                        <a:cs typeface="Arial"/>
                      </a:endParaRPr>
                    </a:p>
                  </a:txBody>
                  <a:tcPr marL="68580" marR="68580" marT="0" marB="0"/>
                </a:tc>
              </a:tr>
              <a:tr h="0">
                <a:tc>
                  <a:txBody>
                    <a:bodyPr/>
                    <a:lstStyle/>
                    <a:p>
                      <a:pPr marL="457200" indent="-457200" algn="ctr">
                        <a:lnSpc>
                          <a:spcPct val="115000"/>
                        </a:lnSpc>
                        <a:spcAft>
                          <a:spcPts val="0"/>
                        </a:spcAft>
                      </a:pPr>
                      <a:r>
                        <a:rPr lang="en-US" sz="1200" dirty="0">
                          <a:effectLst/>
                        </a:rPr>
                        <a:t>Register </a:t>
                      </a:r>
                      <a:r>
                        <a:rPr lang="en-US" sz="1200" dirty="0" smtClean="0">
                          <a:effectLst/>
                        </a:rPr>
                        <a:t>indexed</a:t>
                      </a:r>
                      <a:endParaRPr lang="en-US" sz="1100" dirty="0">
                        <a:effectLst/>
                        <a:latin typeface="Calibri"/>
                        <a:ea typeface="Calibri"/>
                        <a:cs typeface="Arial"/>
                      </a:endParaRPr>
                    </a:p>
                  </a:txBody>
                  <a:tcPr marL="68580" marR="68580" marT="0" marB="0"/>
                </a:tc>
                <a:tc>
                  <a:txBody>
                    <a:bodyPr/>
                    <a:lstStyle/>
                    <a:p>
                      <a:pPr marL="457200" algn="ctr">
                        <a:lnSpc>
                          <a:spcPct val="115000"/>
                        </a:lnSpc>
                        <a:spcAft>
                          <a:spcPts val="0"/>
                        </a:spcAft>
                      </a:pPr>
                      <a:r>
                        <a:rPr lang="en-US" sz="1200">
                          <a:effectLst/>
                        </a:rPr>
                        <a:t>700</a:t>
                      </a:r>
                      <a:endParaRPr lang="en-US" sz="1100">
                        <a:effectLst/>
                        <a:latin typeface="Calibri"/>
                        <a:ea typeface="Calibri"/>
                        <a:cs typeface="Arial"/>
                      </a:endParaRPr>
                    </a:p>
                  </a:txBody>
                  <a:tcPr marL="68580" marR="68580" marT="0" marB="0"/>
                </a:tc>
                <a:tc>
                  <a:txBody>
                    <a:bodyPr/>
                    <a:lstStyle/>
                    <a:p>
                      <a:pPr marL="457200" algn="ctr">
                        <a:lnSpc>
                          <a:spcPct val="115000"/>
                        </a:lnSpc>
                        <a:spcAft>
                          <a:spcPts val="0"/>
                        </a:spcAft>
                      </a:pPr>
                      <a:r>
                        <a:rPr lang="en-US" sz="1200" dirty="0">
                          <a:effectLst/>
                        </a:rPr>
                        <a:t>400</a:t>
                      </a:r>
                      <a:endParaRPr lang="en-US" sz="1100" dirty="0">
                        <a:effectLst/>
                        <a:latin typeface="Calibri"/>
                        <a:ea typeface="Calibri"/>
                        <a:cs typeface="Arial"/>
                      </a:endParaRPr>
                    </a:p>
                  </a:txBody>
                  <a:tcPr marL="68580" marR="68580" marT="0" marB="0"/>
                </a:tc>
              </a:tr>
            </a:tbl>
          </a:graphicData>
        </a:graphic>
      </p:graphicFrame>
      <p:sp>
        <p:nvSpPr>
          <p:cNvPr id="5" name="Rectangle 2"/>
          <p:cNvSpPr>
            <a:spLocks noChangeArrowheads="1"/>
          </p:cNvSpPr>
          <p:nvPr/>
        </p:nvSpPr>
        <p:spPr bwMode="auto">
          <a:xfrm>
            <a:off x="2486025" y="2811463"/>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Rectangle 3"/>
          <p:cNvSpPr>
            <a:spLocks noChangeArrowheads="1"/>
          </p:cNvSpPr>
          <p:nvPr/>
        </p:nvSpPr>
        <p:spPr bwMode="auto">
          <a:xfrm rot="10800000" flipV="1">
            <a:off x="838200" y="687289"/>
            <a:ext cx="7391400" cy="2246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R="0" lvl="0" algn="just"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cs typeface="Times New Roman" pitchFamily="18" charset="0"/>
              </a:rPr>
              <a:t>Ex 2: A two word instruction</a:t>
            </a: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 MOV AX, 500</a:t>
            </a:r>
            <a:r>
              <a:rPr kumimoji="0" lang="en-US" sz="2000" b="0" i="0" u="none" strike="noStrike" cap="none" normalizeH="0" baseline="0" dirty="0" smtClean="0">
                <a:ln>
                  <a:noFill/>
                </a:ln>
                <a:solidFill>
                  <a:schemeClr val="tx1"/>
                </a:solidFill>
                <a:effectLst/>
                <a:latin typeface="Times New Roman" pitchFamily="18" charset="0"/>
                <a:cs typeface="Times New Roman" pitchFamily="18" charset="0"/>
              </a:rPr>
              <a:t> stored at address </a:t>
            </a: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200 and 201.</a:t>
            </a:r>
            <a:r>
              <a:rPr kumimoji="0" lang="en-US" sz="2000" b="0" i="0" u="none" strike="noStrike" cap="none" normalizeH="0" baseline="0" dirty="0" smtClean="0">
                <a:ln>
                  <a:noFill/>
                </a:ln>
                <a:solidFill>
                  <a:schemeClr val="tx1"/>
                </a:solidFill>
                <a:effectLst/>
                <a:latin typeface="Times New Roman" pitchFamily="18" charset="0"/>
                <a:cs typeface="Times New Roman" pitchFamily="18" charset="0"/>
              </a:rPr>
              <a:t> A processor register R1 contain 400 and the content of the index register XR is 100. Evaluate the effective address and the accumulator if the addressing mode is </a:t>
            </a: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immediate, direct, indirect, relative, indexed and register indexed.</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R="0" lvl="0" algn="just"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R1=400, XR= 100  </a:t>
            </a:r>
          </a:p>
          <a:p>
            <a:pPr marR="0" lvl="0" algn="just" defTabSz="914400" rtl="0" eaLnBrk="0" fontAlgn="base" latinLnBrk="0" hangingPunct="0">
              <a:lnSpc>
                <a:spcPct val="100000"/>
              </a:lnSpc>
              <a:spcBef>
                <a:spcPct val="0"/>
              </a:spcBef>
              <a:spcAft>
                <a:spcPct val="0"/>
              </a:spcAft>
              <a:buClrTx/>
              <a:buSzTx/>
              <a:buFontTx/>
              <a:buNone/>
              <a:tabLst/>
            </a:pPr>
            <a:r>
              <a:rPr kumimoji="0" lang="en-US" sz="2000" b="1"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(Hint: All Values in Hexadecimal)</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8" name="Rectangle 7"/>
          <p:cNvSpPr/>
          <p:nvPr/>
        </p:nvSpPr>
        <p:spPr>
          <a:xfrm>
            <a:off x="1295400" y="4126468"/>
            <a:ext cx="1082348" cy="369332"/>
          </a:xfrm>
          <a:prstGeom prst="rect">
            <a:avLst/>
          </a:prstGeom>
        </p:spPr>
        <p:txBody>
          <a:bodyPr wrap="none">
            <a:spAutoFit/>
          </a:bodyPr>
          <a:lstStyle/>
          <a:p>
            <a:pPr lvl="0" algn="just" eaLnBrk="0" fontAlgn="base" hangingPunct="0">
              <a:spcBef>
                <a:spcPct val="0"/>
              </a:spcBef>
              <a:spcAft>
                <a:spcPct val="0"/>
              </a:spcAft>
            </a:pPr>
            <a:r>
              <a:rPr lang="en-US" b="1" u="sng" dirty="0">
                <a:latin typeface="Times New Roman" pitchFamily="18" charset="0"/>
                <a:ea typeface="Calibri" pitchFamily="34" charset="0"/>
                <a:cs typeface="Times New Roman" pitchFamily="18" charset="0"/>
              </a:rPr>
              <a:t>Solution:</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8793796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47800" y="2514600"/>
            <a:ext cx="6324600" cy="3200876"/>
          </a:xfrm>
          <a:prstGeom prst="rect">
            <a:avLst/>
          </a:prstGeom>
          <a:blipFill>
            <a:blip r:embed="rId2" cstate="print"/>
            <a:tile tx="0" ty="0" sx="100000" sy="100000" flip="none" algn="tl"/>
          </a:blipFill>
          <a:ln>
            <a:solidFill>
              <a:schemeClr val="accent3">
                <a:lumMod val="50000"/>
              </a:schemeClr>
            </a:solidFill>
          </a:ln>
          <a:scene3d>
            <a:camera prst="orthographicFront">
              <a:rot lat="0" lon="0" rev="0"/>
            </a:camera>
            <a:lightRig rig="contrasting" dir="t">
              <a:rot lat="0" lon="0" rev="4500000"/>
            </a:lightRig>
          </a:scene3d>
          <a:sp3d>
            <a:bevelT prst="relaxedInset"/>
          </a:sp3d>
        </p:spPr>
        <p:style>
          <a:lnRef idx="2">
            <a:schemeClr val="accent3"/>
          </a:lnRef>
          <a:fillRef idx="1">
            <a:schemeClr val="lt1"/>
          </a:fillRef>
          <a:effectRef idx="0">
            <a:schemeClr val="accent3"/>
          </a:effectRef>
          <a:fontRef idx="minor">
            <a:schemeClr val="dk1"/>
          </a:fontRef>
        </p:style>
        <p:txBody>
          <a:bodyPr wrap="square" lIns="91440" tIns="45720" rIns="91440" bIns="45720">
            <a:spAutoFit/>
            <a:sp3d contourW="6350" prstMaterial="metal">
              <a:bevelT w="127000" h="31750" prst="relaxedInset"/>
              <a:contourClr>
                <a:schemeClr val="accent1">
                  <a:shade val="75000"/>
                </a:schemeClr>
              </a:contourClr>
            </a:sp3d>
          </a:bodyPr>
          <a:lstStyle/>
          <a:p>
            <a:pPr algn="ctr"/>
            <a:endPar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pPr algn="ct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Thank You For All</a:t>
            </a:r>
          </a:p>
          <a:p>
            <a:pPr algn="ctr"/>
            <a:endParaRPr lang="en-US" sz="2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pPr algn="ctr"/>
            <a:r>
              <a:rPr lang="en-US" sz="2000" b="1" i="1" u="sng" cap="all"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outerShdw blurRad="38100" dist="38100" dir="2700000" algn="tl">
                    <a:srgbClr val="000000">
                      <a:alpha val="43137"/>
                    </a:srgbClr>
                  </a:outerShdw>
                  <a:reflection blurRad="12700" stA="50000" endPos="50000" dist="5000" dir="5400000" sy="-100000" rotWithShape="0"/>
                </a:effectLst>
              </a:rPr>
              <a:t>Adil-2018</a:t>
            </a:r>
            <a:endParaRPr lang="en-US" sz="2000" b="1" i="1" u="sng"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outerShdw blurRad="38100" dist="38100" dir="2700000" algn="tl">
                  <a:srgbClr val="000000">
                    <a:alpha val="43137"/>
                  </a:srgbClr>
                </a:outerShdw>
                <a:reflection blurRad="12700" stA="50000" endPos="50000" dist="5000" dir="5400000" sy="-100000" rotWithShape="0"/>
              </a:effectLst>
            </a:endParaRPr>
          </a:p>
          <a:p>
            <a:pPr algn="ctr"/>
            <a:endParaRPr lang="en-U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3076" name="Picture 4" descr="http://t0.gstatic.com/images?q=tbn:ANd9GcR0_VqWmAPLqR7lD2X5ZGQXzQ4dGdd7L3K0sgXZyjqaZ0t8I7qk1w"/>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19451" y="457200"/>
            <a:ext cx="2705100" cy="2052484"/>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9A932E13-C601-4971-A64E-DE3064478442}" type="slidenum">
              <a:rPr lang="en-US" smtClean="0"/>
              <a:pPr/>
              <a:t>14</a:t>
            </a:fld>
            <a:endParaRPr lang="en-US" dirty="0"/>
          </a:p>
        </p:txBody>
      </p:sp>
    </p:spTree>
    <p:extLst>
      <p:ext uri="{BB962C8B-B14F-4D97-AF65-F5344CB8AC3E}">
        <p14:creationId xmlns:p14="http://schemas.microsoft.com/office/powerpoint/2010/main" val="2698588172"/>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400" y="1668482"/>
            <a:ext cx="7543800" cy="2308324"/>
          </a:xfrm>
          <a:prstGeom prst="rect">
            <a:avLst/>
          </a:prstGeom>
        </p:spPr>
        <p:txBody>
          <a:bodyPr wrap="square">
            <a:spAutoFit/>
          </a:bodyPr>
          <a:lstStyle/>
          <a:p>
            <a:pPr marL="514350" indent="-514350" algn="just" defTabSz="966573" fontAlgn="auto">
              <a:lnSpc>
                <a:spcPct val="150000"/>
              </a:lnSpc>
              <a:spcBef>
                <a:spcPts val="0"/>
              </a:spcBef>
              <a:spcAft>
                <a:spcPts val="0"/>
              </a:spcAft>
              <a:buClr>
                <a:srgbClr val="C00000"/>
              </a:buClr>
              <a:buSzPct val="100000"/>
              <a:buFont typeface="+mj-lt"/>
              <a:buAutoNum type="arabicPeriod"/>
              <a:defRPr/>
            </a:pPr>
            <a:r>
              <a:rPr lang="en-US" sz="2400" b="1" dirty="0" smtClean="0">
                <a:solidFill>
                  <a:schemeClr val="accent3">
                    <a:lumMod val="50000"/>
                  </a:schemeClr>
                </a:solidFill>
                <a:latin typeface="Arial" pitchFamily="34" charset="0"/>
                <a:ea typeface="Segoe UI" pitchFamily="34" charset="0"/>
                <a:cs typeface="Arial" pitchFamily="34" charset="0"/>
              </a:rPr>
              <a:t>A program Definition</a:t>
            </a:r>
            <a:endParaRPr lang="en-US" sz="2400" b="1" dirty="0" smtClean="0">
              <a:solidFill>
                <a:schemeClr val="accent3">
                  <a:lumMod val="50000"/>
                </a:schemeClr>
              </a:solidFill>
              <a:latin typeface="Arial" pitchFamily="34" charset="0"/>
              <a:ea typeface="Segoe UI" pitchFamily="34" charset="0"/>
              <a:cs typeface="Arial" pitchFamily="34" charset="0"/>
            </a:endParaRPr>
          </a:p>
          <a:p>
            <a:pPr marL="514350" indent="-514350" algn="just" defTabSz="966573" fontAlgn="auto">
              <a:lnSpc>
                <a:spcPct val="150000"/>
              </a:lnSpc>
              <a:spcBef>
                <a:spcPts val="0"/>
              </a:spcBef>
              <a:spcAft>
                <a:spcPts val="0"/>
              </a:spcAft>
              <a:buClr>
                <a:srgbClr val="C00000"/>
              </a:buClr>
              <a:buSzPct val="100000"/>
              <a:buFont typeface="+mj-lt"/>
              <a:buAutoNum type="arabicPeriod"/>
              <a:defRPr/>
            </a:pPr>
            <a:r>
              <a:rPr lang="en-US" sz="2400" b="1" dirty="0" smtClean="0">
                <a:solidFill>
                  <a:schemeClr val="accent3">
                    <a:lumMod val="50000"/>
                  </a:schemeClr>
                </a:solidFill>
                <a:latin typeface="Arial" pitchFamily="34" charset="0"/>
                <a:cs typeface="Arial" pitchFamily="34" charset="0"/>
              </a:rPr>
              <a:t>An Instruction Definition</a:t>
            </a:r>
            <a:endParaRPr lang="en-US" sz="2400" b="1" dirty="0" smtClean="0">
              <a:solidFill>
                <a:schemeClr val="accent3">
                  <a:lumMod val="50000"/>
                </a:schemeClr>
              </a:solidFill>
              <a:latin typeface="Arial" pitchFamily="34" charset="0"/>
              <a:cs typeface="Arial" pitchFamily="34" charset="0"/>
            </a:endParaRPr>
          </a:p>
          <a:p>
            <a:pPr marL="514350" indent="-514350" algn="just" defTabSz="966573" fontAlgn="auto">
              <a:lnSpc>
                <a:spcPct val="150000"/>
              </a:lnSpc>
              <a:spcBef>
                <a:spcPts val="0"/>
              </a:spcBef>
              <a:spcAft>
                <a:spcPts val="0"/>
              </a:spcAft>
              <a:buClr>
                <a:srgbClr val="C00000"/>
              </a:buClr>
              <a:buSzPct val="100000"/>
              <a:buFont typeface="+mj-lt"/>
              <a:buAutoNum type="arabicPeriod"/>
              <a:defRPr/>
            </a:pPr>
            <a:r>
              <a:rPr lang="en-US" sz="2400" b="1" dirty="0" smtClean="0">
                <a:solidFill>
                  <a:schemeClr val="accent3">
                    <a:lumMod val="50000"/>
                  </a:schemeClr>
                </a:solidFill>
                <a:latin typeface="Arial" pitchFamily="34" charset="0"/>
                <a:cs typeface="Arial" pitchFamily="34" charset="0"/>
              </a:rPr>
              <a:t>Instruction Code Formats</a:t>
            </a:r>
            <a:endParaRPr lang="en-US" sz="2400" b="1" dirty="0" smtClean="0">
              <a:solidFill>
                <a:schemeClr val="accent3">
                  <a:lumMod val="50000"/>
                </a:schemeClr>
              </a:solidFill>
              <a:latin typeface="Arial" pitchFamily="34" charset="0"/>
              <a:cs typeface="Arial" pitchFamily="34" charset="0"/>
            </a:endParaRPr>
          </a:p>
          <a:p>
            <a:pPr marL="514350" indent="-514350" algn="just" defTabSz="966573" fontAlgn="auto">
              <a:lnSpc>
                <a:spcPct val="150000"/>
              </a:lnSpc>
              <a:spcBef>
                <a:spcPts val="0"/>
              </a:spcBef>
              <a:spcAft>
                <a:spcPts val="0"/>
              </a:spcAft>
              <a:buClr>
                <a:srgbClr val="C00000"/>
              </a:buClr>
              <a:buSzPct val="100000"/>
              <a:buFont typeface="+mj-lt"/>
              <a:buAutoNum type="arabicPeriod"/>
              <a:defRPr/>
            </a:pPr>
            <a:r>
              <a:rPr lang="en-US" sz="2400" b="1" dirty="0" smtClean="0">
                <a:solidFill>
                  <a:schemeClr val="accent3">
                    <a:lumMod val="50000"/>
                  </a:schemeClr>
                </a:solidFill>
                <a:latin typeface="Arial" pitchFamily="34" charset="0"/>
                <a:cs typeface="Arial" pitchFamily="34" charset="0"/>
              </a:rPr>
              <a:t>Addressing Mode</a:t>
            </a:r>
            <a:endParaRPr lang="en-US" sz="2400" b="1" dirty="0" smtClean="0">
              <a:solidFill>
                <a:schemeClr val="accent3">
                  <a:lumMod val="50000"/>
                </a:schemeClr>
              </a:solidFill>
              <a:latin typeface="Arial" pitchFamily="34" charset="0"/>
              <a:cs typeface="Arial" pitchFamily="34" charset="0"/>
            </a:endParaRPr>
          </a:p>
        </p:txBody>
      </p:sp>
      <p:sp>
        <p:nvSpPr>
          <p:cNvPr id="4" name="Rectangle 3"/>
          <p:cNvSpPr/>
          <p:nvPr/>
        </p:nvSpPr>
        <p:spPr>
          <a:xfrm>
            <a:off x="2362200" y="400552"/>
            <a:ext cx="4419600" cy="590048"/>
          </a:xfrm>
          <a:prstGeom prst="rect">
            <a:avLst/>
          </a:prstGeom>
          <a:blipFill>
            <a:blip r:embed="rId3" cstate="print"/>
            <a:tile tx="0" ty="0" sx="100000" sy="100000" flip="none" algn="tl"/>
          </a:blipFill>
          <a:ln>
            <a:solidFill>
              <a:schemeClr val="accent1"/>
            </a:solidFill>
          </a:ln>
          <a:effectLst>
            <a:glow rad="228600">
              <a:schemeClr val="accent6">
                <a:satMod val="175000"/>
                <a:alpha val="40000"/>
              </a:schemeClr>
            </a:glow>
            <a:innerShdw blurRad="63500" dist="50800" dir="18900000">
              <a:prstClr val="black">
                <a:alpha val="50000"/>
              </a:prstClr>
            </a:innerShdw>
          </a:effectLst>
        </p:spPr>
        <p:style>
          <a:lnRef idx="1">
            <a:schemeClr val="accent4"/>
          </a:lnRef>
          <a:fillRef idx="2">
            <a:schemeClr val="accent4"/>
          </a:fillRef>
          <a:effectRef idx="1">
            <a:schemeClr val="accent4"/>
          </a:effectRef>
          <a:fontRef idx="minor">
            <a:schemeClr val="dk1"/>
          </a:fontRef>
        </p:style>
        <p:txBody>
          <a:bodyPr wrap="square" lIns="96661" tIns="48331" rIns="96661" bIns="48331">
            <a:spAutoFit/>
          </a:bodyPr>
          <a:lstStyle/>
          <a:p>
            <a:pPr algn="ctr" defTabSz="966573" fontAlgn="auto">
              <a:spcBef>
                <a:spcPts val="0"/>
              </a:spcBef>
              <a:spcAft>
                <a:spcPts val="0"/>
              </a:spcAft>
              <a:buClr>
                <a:schemeClr val="bg1"/>
              </a:buClr>
              <a:buSzPct val="100000"/>
              <a:defRPr/>
            </a:pPr>
            <a:r>
              <a:rPr lang="en-US" sz="3200" b="1" dirty="0" smtClean="0">
                <a:solidFill>
                  <a:srgbClr val="FF0000"/>
                </a:solidFill>
                <a:latin typeface="Arial Black" pitchFamily="34" charset="0"/>
                <a:ea typeface="Segoe UI" pitchFamily="34" charset="0"/>
                <a:cs typeface="Segoe UI" pitchFamily="34" charset="0"/>
              </a:rPr>
              <a:t>Outline</a:t>
            </a:r>
            <a:endParaRPr lang="en-US" b="1" dirty="0">
              <a:solidFill>
                <a:srgbClr val="FF0000"/>
              </a:solidFill>
              <a:latin typeface="Arial Black" pitchFamily="34" charset="0"/>
              <a:ea typeface="Segoe UI" pitchFamily="34" charset="0"/>
              <a:cs typeface="Segoe UI" pitchFamily="34" charset="0"/>
            </a:endParaRPr>
          </a:p>
        </p:txBody>
      </p:sp>
      <p:sp>
        <p:nvSpPr>
          <p:cNvPr id="3" name="Slide Number Placeholder 2"/>
          <p:cNvSpPr>
            <a:spLocks noGrp="1"/>
          </p:cNvSpPr>
          <p:nvPr>
            <p:ph type="sldNum" sz="quarter" idx="12"/>
          </p:nvPr>
        </p:nvSpPr>
        <p:spPr/>
        <p:txBody>
          <a:bodyPr/>
          <a:lstStyle/>
          <a:p>
            <a:fld id="{9A932E13-C601-4971-A64E-DE3064478442}" type="slidenum">
              <a:rPr lang="en-US" smtClean="0"/>
              <a:pPr/>
              <a:t>2</a:t>
            </a:fld>
            <a:endParaRPr lang="en-US"/>
          </a:p>
        </p:txBody>
      </p:sp>
    </p:spTree>
    <p:extLst>
      <p:ext uri="{BB962C8B-B14F-4D97-AF65-F5344CB8AC3E}">
        <p14:creationId xmlns:p14="http://schemas.microsoft.com/office/powerpoint/2010/main" val="178048551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143000" y="457200"/>
            <a:ext cx="6781800" cy="590048"/>
          </a:xfrm>
          <a:prstGeom prst="rect">
            <a:avLst/>
          </a:prstGeom>
          <a:blipFill>
            <a:blip r:embed="rId2" cstate="print"/>
            <a:tile tx="0" ty="0" sx="100000" sy="100000" flip="none" algn="tl"/>
          </a:blipFill>
          <a:ln>
            <a:solidFill>
              <a:schemeClr val="accent1"/>
            </a:solidFill>
          </a:ln>
          <a:effectLst>
            <a:glow rad="228600">
              <a:schemeClr val="accent6">
                <a:satMod val="175000"/>
                <a:alpha val="40000"/>
              </a:schemeClr>
            </a:glow>
            <a:innerShdw blurRad="63500" dist="50800" dir="18900000">
              <a:prstClr val="black">
                <a:alpha val="50000"/>
              </a:prstClr>
            </a:innerShdw>
          </a:effectLst>
        </p:spPr>
        <p:style>
          <a:lnRef idx="1">
            <a:schemeClr val="accent4"/>
          </a:lnRef>
          <a:fillRef idx="2">
            <a:schemeClr val="accent4"/>
          </a:fillRef>
          <a:effectRef idx="1">
            <a:schemeClr val="accent4"/>
          </a:effectRef>
          <a:fontRef idx="minor">
            <a:schemeClr val="dk1"/>
          </a:fontRef>
        </p:style>
        <p:txBody>
          <a:bodyPr wrap="square" lIns="96661" tIns="48331" rIns="96661" bIns="48331">
            <a:spAutoFit/>
          </a:bodyPr>
          <a:lstStyle/>
          <a:p>
            <a:pPr algn="ctr" defTabSz="966573" fontAlgn="auto">
              <a:spcBef>
                <a:spcPts val="0"/>
              </a:spcBef>
              <a:spcAft>
                <a:spcPts val="0"/>
              </a:spcAft>
              <a:buClr>
                <a:schemeClr val="bg1"/>
              </a:buClr>
              <a:buSzPct val="100000"/>
              <a:defRPr/>
            </a:pPr>
            <a:r>
              <a:rPr lang="en-US" sz="3200" b="1" dirty="0" smtClean="0">
                <a:solidFill>
                  <a:srgbClr val="FF0000"/>
                </a:solidFill>
                <a:effectLst>
                  <a:outerShdw blurRad="38100" dist="38100" dir="2700000" algn="tl">
                    <a:srgbClr val="000000">
                      <a:alpha val="43137"/>
                    </a:srgbClr>
                  </a:outerShdw>
                </a:effectLst>
                <a:latin typeface="Arial" pitchFamily="34" charset="0"/>
                <a:ea typeface="Segoe UI" pitchFamily="34" charset="0"/>
                <a:cs typeface="Arial" pitchFamily="34" charset="0"/>
              </a:rPr>
              <a:t>1. </a:t>
            </a:r>
            <a:r>
              <a:rPr lang="en-US" sz="3200" b="1" dirty="0" smtClean="0">
                <a:solidFill>
                  <a:srgbClr val="FF0000"/>
                </a:solidFill>
                <a:effectLst>
                  <a:outerShdw blurRad="38100" dist="38100" dir="2700000" algn="tl">
                    <a:srgbClr val="000000">
                      <a:alpha val="43137"/>
                    </a:srgbClr>
                  </a:outerShdw>
                </a:effectLst>
                <a:latin typeface="Arial" pitchFamily="34" charset="0"/>
                <a:ea typeface="Segoe UI" pitchFamily="34" charset="0"/>
                <a:cs typeface="Arial" pitchFamily="34" charset="0"/>
              </a:rPr>
              <a:t>A program Definition</a:t>
            </a:r>
            <a:endParaRPr lang="en-US" sz="2400" b="1" dirty="0">
              <a:solidFill>
                <a:srgbClr val="FF0000"/>
              </a:solidFill>
              <a:effectLst>
                <a:outerShdw blurRad="38100" dist="38100" dir="2700000" algn="tl">
                  <a:srgbClr val="000000">
                    <a:alpha val="43137"/>
                  </a:srgbClr>
                </a:outerShdw>
              </a:effectLst>
              <a:latin typeface="Arial" pitchFamily="34" charset="0"/>
              <a:ea typeface="Segoe UI" pitchFamily="34" charset="0"/>
              <a:cs typeface="Arial" pitchFamily="34" charset="0"/>
            </a:endParaRPr>
          </a:p>
        </p:txBody>
      </p:sp>
      <p:sp>
        <p:nvSpPr>
          <p:cNvPr id="4" name="Slide Number Placeholder 3"/>
          <p:cNvSpPr>
            <a:spLocks noGrp="1"/>
          </p:cNvSpPr>
          <p:nvPr>
            <p:ph type="sldNum" sz="quarter" idx="12"/>
          </p:nvPr>
        </p:nvSpPr>
        <p:spPr/>
        <p:txBody>
          <a:bodyPr/>
          <a:lstStyle/>
          <a:p>
            <a:fld id="{9A932E13-C601-4971-A64E-DE3064478442}" type="slidenum">
              <a:rPr lang="en-US" smtClean="0"/>
              <a:pPr/>
              <a:t>3</a:t>
            </a:fld>
            <a:endParaRPr lang="en-US"/>
          </a:p>
        </p:txBody>
      </p:sp>
      <p:sp>
        <p:nvSpPr>
          <p:cNvPr id="48" name="Rectangle 56"/>
          <p:cNvSpPr>
            <a:spLocks noChangeArrowheads="1"/>
          </p:cNvSpPr>
          <p:nvPr/>
        </p:nvSpPr>
        <p:spPr bwMode="auto">
          <a:xfrm>
            <a:off x="0" y="457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 name="Rectangle 1"/>
          <p:cNvSpPr/>
          <p:nvPr/>
        </p:nvSpPr>
        <p:spPr>
          <a:xfrm>
            <a:off x="1143000" y="1319748"/>
            <a:ext cx="6858000" cy="3785652"/>
          </a:xfrm>
          <a:prstGeom prst="rect">
            <a:avLst/>
          </a:prstGeom>
        </p:spPr>
        <p:txBody>
          <a:bodyPr wrap="square">
            <a:spAutoFit/>
          </a:bodyPr>
          <a:lstStyle/>
          <a:p>
            <a:pPr algn="just"/>
            <a:r>
              <a:rPr lang="en-US" sz="2000" dirty="0">
                <a:latin typeface="Times New Roman" pitchFamily="18" charset="0"/>
                <a:cs typeface="Times New Roman" pitchFamily="18" charset="0"/>
              </a:rPr>
              <a:t>A </a:t>
            </a:r>
            <a:r>
              <a:rPr lang="en-US" sz="2000" b="1" dirty="0">
                <a:latin typeface="Times New Roman" pitchFamily="18" charset="0"/>
                <a:cs typeface="Times New Roman" pitchFamily="18" charset="0"/>
              </a:rPr>
              <a:t>program</a:t>
            </a:r>
            <a:r>
              <a:rPr lang="en-US" sz="2000" dirty="0">
                <a:latin typeface="Times New Roman" pitchFamily="18" charset="0"/>
                <a:cs typeface="Times New Roman" pitchFamily="18" charset="0"/>
              </a:rPr>
              <a:t> residing in the memory unit of the computer consists of a sequence of instructions. The </a:t>
            </a:r>
            <a:r>
              <a:rPr lang="en-US" sz="2000" b="1" dirty="0">
                <a:latin typeface="Times New Roman" pitchFamily="18" charset="0"/>
                <a:cs typeface="Times New Roman" pitchFamily="18" charset="0"/>
              </a:rPr>
              <a:t>program</a:t>
            </a:r>
            <a:r>
              <a:rPr lang="en-US" sz="2000" dirty="0">
                <a:latin typeface="Times New Roman" pitchFamily="18" charset="0"/>
                <a:cs typeface="Times New Roman" pitchFamily="18" charset="0"/>
              </a:rPr>
              <a:t> is executed in the computer by going through a cycle for each instruction.</a:t>
            </a:r>
          </a:p>
          <a:p>
            <a:pPr algn="just"/>
            <a:r>
              <a:rPr lang="en-US" sz="2000" dirty="0">
                <a:latin typeface="Times New Roman" pitchFamily="18" charset="0"/>
                <a:cs typeface="Times New Roman" pitchFamily="18" charset="0"/>
              </a:rPr>
              <a:t>Each instruction cycle consist of the following </a:t>
            </a:r>
            <a:r>
              <a:rPr lang="en-US" sz="2000" b="1" dirty="0">
                <a:latin typeface="Times New Roman" pitchFamily="18" charset="0"/>
                <a:cs typeface="Times New Roman" pitchFamily="18" charset="0"/>
              </a:rPr>
              <a:t>phases</a:t>
            </a:r>
            <a:r>
              <a:rPr lang="en-US" sz="2000" dirty="0">
                <a:latin typeface="Times New Roman" pitchFamily="18" charset="0"/>
                <a:cs typeface="Times New Roman" pitchFamily="18" charset="0"/>
              </a:rPr>
              <a:t>:</a:t>
            </a:r>
          </a:p>
          <a:p>
            <a:pPr marL="231775" lvl="0" indent="-231775" algn="just">
              <a:buFont typeface="+mj-lt"/>
              <a:buAutoNum type="arabicPeriod"/>
            </a:pPr>
            <a:r>
              <a:rPr lang="en-US" sz="2000" b="1" dirty="0">
                <a:latin typeface="Times New Roman" pitchFamily="18" charset="0"/>
                <a:cs typeface="Times New Roman" pitchFamily="18" charset="0"/>
              </a:rPr>
              <a:t>Fetch</a:t>
            </a:r>
            <a:r>
              <a:rPr lang="en-US" sz="2000" dirty="0">
                <a:latin typeface="Times New Roman" pitchFamily="18" charset="0"/>
                <a:cs typeface="Times New Roman" pitchFamily="18" charset="0"/>
              </a:rPr>
              <a:t> an instruction from memory</a:t>
            </a:r>
          </a:p>
          <a:p>
            <a:pPr marL="231775" lvl="0" indent="-231775" algn="just">
              <a:buFont typeface="+mj-lt"/>
              <a:buAutoNum type="arabicPeriod"/>
            </a:pPr>
            <a:r>
              <a:rPr lang="en-US" sz="2000" b="1" dirty="0">
                <a:latin typeface="Times New Roman" pitchFamily="18" charset="0"/>
                <a:cs typeface="Times New Roman" pitchFamily="18" charset="0"/>
              </a:rPr>
              <a:t>Decode</a:t>
            </a:r>
            <a:r>
              <a:rPr lang="en-US" sz="2000" dirty="0">
                <a:latin typeface="Times New Roman" pitchFamily="18" charset="0"/>
                <a:cs typeface="Times New Roman" pitchFamily="18" charset="0"/>
              </a:rPr>
              <a:t> the instruction</a:t>
            </a:r>
          </a:p>
          <a:p>
            <a:pPr marL="231775" lvl="0" indent="-231775" algn="just">
              <a:buFont typeface="+mj-lt"/>
              <a:buAutoNum type="arabicPeriod"/>
            </a:pPr>
            <a:r>
              <a:rPr lang="en-US" sz="2000" b="1" dirty="0">
                <a:latin typeface="Times New Roman" pitchFamily="18" charset="0"/>
                <a:cs typeface="Times New Roman" pitchFamily="18" charset="0"/>
              </a:rPr>
              <a:t>Read the</a:t>
            </a:r>
            <a:r>
              <a:rPr lang="en-US" sz="2000" dirty="0">
                <a:latin typeface="Times New Roman" pitchFamily="18" charset="0"/>
                <a:cs typeface="Times New Roman" pitchFamily="18" charset="0"/>
              </a:rPr>
              <a:t> </a:t>
            </a:r>
            <a:r>
              <a:rPr lang="en-US" sz="2000" b="1" dirty="0">
                <a:latin typeface="Times New Roman" pitchFamily="18" charset="0"/>
                <a:cs typeface="Times New Roman" pitchFamily="18" charset="0"/>
              </a:rPr>
              <a:t>effective address</a:t>
            </a:r>
            <a:r>
              <a:rPr lang="en-US" sz="2000" dirty="0">
                <a:latin typeface="Times New Roman" pitchFamily="18" charset="0"/>
                <a:cs typeface="Times New Roman" pitchFamily="18" charset="0"/>
              </a:rPr>
              <a:t> from memory if the instruction has an indirect address.</a:t>
            </a:r>
          </a:p>
          <a:p>
            <a:pPr marL="231775" lvl="0" indent="-231775" algn="just">
              <a:buFont typeface="+mj-lt"/>
              <a:buAutoNum type="arabicPeriod"/>
            </a:pPr>
            <a:r>
              <a:rPr lang="en-US" sz="2000" b="1" dirty="0">
                <a:latin typeface="Times New Roman" pitchFamily="18" charset="0"/>
                <a:cs typeface="Times New Roman" pitchFamily="18" charset="0"/>
              </a:rPr>
              <a:t>Execute</a:t>
            </a:r>
            <a:r>
              <a:rPr lang="en-US" sz="2000" dirty="0">
                <a:latin typeface="Times New Roman" pitchFamily="18" charset="0"/>
                <a:cs typeface="Times New Roman" pitchFamily="18" charset="0"/>
              </a:rPr>
              <a:t> the instruction.</a:t>
            </a:r>
          </a:p>
          <a:p>
            <a:pPr algn="just"/>
            <a:r>
              <a:rPr lang="en-US" sz="2000" dirty="0">
                <a:latin typeface="Times New Roman" pitchFamily="18" charset="0"/>
                <a:cs typeface="Times New Roman" pitchFamily="18" charset="0"/>
              </a:rPr>
              <a:t>In other words the program is a </a:t>
            </a:r>
            <a:r>
              <a:rPr lang="en-US" sz="2000" b="1" dirty="0">
                <a:latin typeface="Times New Roman" pitchFamily="18" charset="0"/>
                <a:cs typeface="Times New Roman" pitchFamily="18" charset="0"/>
              </a:rPr>
              <a:t>list of instruction or statements</a:t>
            </a:r>
            <a:r>
              <a:rPr lang="en-US" sz="2000" dirty="0">
                <a:latin typeface="Times New Roman" pitchFamily="18" charset="0"/>
                <a:cs typeface="Times New Roman" pitchFamily="18" charset="0"/>
              </a:rPr>
              <a:t> for directing the computer to perform a required data-processing task.</a:t>
            </a:r>
          </a:p>
        </p:txBody>
      </p:sp>
    </p:spTree>
    <p:extLst>
      <p:ext uri="{BB962C8B-B14F-4D97-AF65-F5344CB8AC3E}">
        <p14:creationId xmlns:p14="http://schemas.microsoft.com/office/powerpoint/2010/main" val="144676836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A932E13-C601-4971-A64E-DE3064478442}" type="slidenum">
              <a:rPr lang="en-US" smtClean="0"/>
              <a:pPr/>
              <a:t>4</a:t>
            </a:fld>
            <a:endParaRPr lang="en-US" dirty="0"/>
          </a:p>
        </p:txBody>
      </p:sp>
      <p:sp>
        <p:nvSpPr>
          <p:cNvPr id="22" name="Rectangle 19"/>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3" name="Rectangle 28"/>
          <p:cNvSpPr>
            <a:spLocks noChangeArrowheads="1"/>
          </p:cNvSpPr>
          <p:nvPr/>
        </p:nvSpPr>
        <p:spPr bwMode="auto">
          <a:xfrm>
            <a:off x="0" y="457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 name="Rectangle 4"/>
          <p:cNvSpPr/>
          <p:nvPr/>
        </p:nvSpPr>
        <p:spPr>
          <a:xfrm>
            <a:off x="1143000" y="457200"/>
            <a:ext cx="6781800" cy="590048"/>
          </a:xfrm>
          <a:prstGeom prst="rect">
            <a:avLst/>
          </a:prstGeom>
          <a:blipFill>
            <a:blip r:embed="rId2" cstate="print"/>
            <a:tile tx="0" ty="0" sx="100000" sy="100000" flip="none" algn="tl"/>
          </a:blipFill>
          <a:ln>
            <a:solidFill>
              <a:schemeClr val="accent1"/>
            </a:solidFill>
          </a:ln>
          <a:effectLst>
            <a:glow rad="228600">
              <a:schemeClr val="accent6">
                <a:satMod val="175000"/>
                <a:alpha val="40000"/>
              </a:schemeClr>
            </a:glow>
            <a:innerShdw blurRad="63500" dist="50800" dir="18900000">
              <a:prstClr val="black">
                <a:alpha val="50000"/>
              </a:prstClr>
            </a:innerShdw>
          </a:effectLst>
        </p:spPr>
        <p:style>
          <a:lnRef idx="1">
            <a:schemeClr val="accent4"/>
          </a:lnRef>
          <a:fillRef idx="2">
            <a:schemeClr val="accent4"/>
          </a:fillRef>
          <a:effectRef idx="1">
            <a:schemeClr val="accent4"/>
          </a:effectRef>
          <a:fontRef idx="minor">
            <a:schemeClr val="dk1"/>
          </a:fontRef>
        </p:style>
        <p:txBody>
          <a:bodyPr wrap="square" lIns="96661" tIns="48331" rIns="96661" bIns="48331">
            <a:spAutoFit/>
          </a:bodyPr>
          <a:lstStyle/>
          <a:p>
            <a:pPr algn="ctr" defTabSz="966573" fontAlgn="auto">
              <a:spcBef>
                <a:spcPts val="0"/>
              </a:spcBef>
              <a:spcAft>
                <a:spcPts val="0"/>
              </a:spcAft>
              <a:buClr>
                <a:schemeClr val="bg1"/>
              </a:buClr>
              <a:buSzPct val="100000"/>
              <a:defRPr/>
            </a:pPr>
            <a:r>
              <a:rPr lang="en-US" sz="3200" b="1" dirty="0" smtClean="0">
                <a:solidFill>
                  <a:srgbClr val="FF0000"/>
                </a:solidFill>
                <a:effectLst>
                  <a:outerShdw blurRad="38100" dist="38100" dir="2700000" algn="tl">
                    <a:srgbClr val="000000">
                      <a:alpha val="43137"/>
                    </a:srgbClr>
                  </a:outerShdw>
                </a:effectLst>
                <a:latin typeface="Arial" pitchFamily="34" charset="0"/>
                <a:ea typeface="Segoe UI" pitchFamily="34" charset="0"/>
                <a:cs typeface="Arial" pitchFamily="34" charset="0"/>
              </a:rPr>
              <a:t>2</a:t>
            </a:r>
            <a:r>
              <a:rPr lang="en-US" sz="3200" b="1" dirty="0" smtClean="0">
                <a:solidFill>
                  <a:srgbClr val="FF0000"/>
                </a:solidFill>
                <a:effectLst>
                  <a:outerShdw blurRad="38100" dist="38100" dir="2700000" algn="tl">
                    <a:srgbClr val="000000">
                      <a:alpha val="43137"/>
                    </a:srgbClr>
                  </a:outerShdw>
                </a:effectLst>
                <a:latin typeface="Arial" pitchFamily="34" charset="0"/>
                <a:ea typeface="Segoe UI" pitchFamily="34" charset="0"/>
                <a:cs typeface="Arial" pitchFamily="34" charset="0"/>
              </a:rPr>
              <a:t>. An Instruction Definition</a:t>
            </a:r>
            <a:endParaRPr lang="en-US" sz="2400" b="1" dirty="0">
              <a:solidFill>
                <a:srgbClr val="FF0000"/>
              </a:solidFill>
              <a:effectLst>
                <a:outerShdw blurRad="38100" dist="38100" dir="2700000" algn="tl">
                  <a:srgbClr val="000000">
                    <a:alpha val="43137"/>
                  </a:srgbClr>
                </a:outerShdw>
              </a:effectLst>
              <a:latin typeface="Arial" pitchFamily="34" charset="0"/>
              <a:ea typeface="Segoe UI" pitchFamily="34" charset="0"/>
              <a:cs typeface="Arial" pitchFamily="34" charset="0"/>
            </a:endParaRPr>
          </a:p>
        </p:txBody>
      </p:sp>
      <p:sp>
        <p:nvSpPr>
          <p:cNvPr id="3" name="Rectangle 2"/>
          <p:cNvSpPr/>
          <p:nvPr/>
        </p:nvSpPr>
        <p:spPr>
          <a:xfrm>
            <a:off x="1143000" y="1143000"/>
            <a:ext cx="6781800" cy="5324535"/>
          </a:xfrm>
          <a:prstGeom prst="rect">
            <a:avLst/>
          </a:prstGeom>
        </p:spPr>
        <p:txBody>
          <a:bodyPr wrap="square">
            <a:spAutoFit/>
          </a:bodyPr>
          <a:lstStyle/>
          <a:p>
            <a:r>
              <a:rPr lang="en-US" sz="2000" dirty="0">
                <a:latin typeface="Times New Roman" pitchFamily="18" charset="0"/>
                <a:cs typeface="Times New Roman" pitchFamily="18" charset="0"/>
              </a:rPr>
              <a:t>The instruction is divided into two parts</a:t>
            </a:r>
          </a:p>
          <a:p>
            <a:pPr marL="231775" lvl="0" indent="-231775">
              <a:buFont typeface="+mj-lt"/>
              <a:buAutoNum type="arabicPeriod"/>
            </a:pPr>
            <a:r>
              <a:rPr lang="en-US" sz="2000" b="1" dirty="0">
                <a:latin typeface="Times New Roman" pitchFamily="18" charset="0"/>
                <a:cs typeface="Times New Roman" pitchFamily="18" charset="0"/>
              </a:rPr>
              <a:t>Operation code (</a:t>
            </a:r>
            <a:r>
              <a:rPr lang="en-US" sz="2000" b="1" dirty="0" err="1">
                <a:latin typeface="Times New Roman" pitchFamily="18" charset="0"/>
                <a:cs typeface="Times New Roman" pitchFamily="18" charset="0"/>
              </a:rPr>
              <a:t>opcode</a:t>
            </a:r>
            <a:r>
              <a:rPr lang="en-US" sz="2000" b="1" dirty="0">
                <a:latin typeface="Times New Roman" pitchFamily="18" charset="0"/>
                <a:cs typeface="Times New Roman" pitchFamily="18" charset="0"/>
              </a:rPr>
              <a:t>)</a:t>
            </a:r>
            <a:endParaRPr lang="en-US" sz="2000" dirty="0">
              <a:latin typeface="Times New Roman" pitchFamily="18" charset="0"/>
              <a:cs typeface="Times New Roman" pitchFamily="18" charset="0"/>
            </a:endParaRPr>
          </a:p>
          <a:p>
            <a:pPr marL="231775" lvl="0" indent="-231775">
              <a:buFont typeface="+mj-lt"/>
              <a:buAutoNum type="arabicPeriod"/>
            </a:pPr>
            <a:r>
              <a:rPr lang="en-US" sz="2000" b="1" dirty="0">
                <a:latin typeface="Times New Roman" pitchFamily="18" charset="0"/>
                <a:cs typeface="Times New Roman" pitchFamily="18" charset="0"/>
              </a:rPr>
              <a:t>Operands.</a:t>
            </a:r>
            <a:endParaRPr lang="en-US" sz="2000" dirty="0">
              <a:latin typeface="Times New Roman" pitchFamily="18" charset="0"/>
              <a:cs typeface="Times New Roman" pitchFamily="18" charset="0"/>
            </a:endParaRPr>
          </a:p>
          <a:p>
            <a:r>
              <a:rPr lang="en-US" sz="2000" dirty="0">
                <a:latin typeface="Times New Roman" pitchFamily="18" charset="0"/>
                <a:cs typeface="Times New Roman" pitchFamily="18" charset="0"/>
              </a:rPr>
              <a:t>The </a:t>
            </a:r>
            <a:r>
              <a:rPr lang="en-US" sz="2000" b="1" dirty="0">
                <a:latin typeface="Times New Roman" pitchFamily="18" charset="0"/>
                <a:cs typeface="Times New Roman" pitchFamily="18" charset="0"/>
              </a:rPr>
              <a:t>format</a:t>
            </a:r>
            <a:r>
              <a:rPr lang="en-US" sz="2000" dirty="0">
                <a:latin typeface="Times New Roman" pitchFamily="18" charset="0"/>
                <a:cs typeface="Times New Roman" pitchFamily="18" charset="0"/>
              </a:rPr>
              <a:t> of any instruction is write in form below</a:t>
            </a:r>
          </a:p>
          <a:p>
            <a:r>
              <a:rPr lang="en-US" sz="2000" b="1" dirty="0">
                <a:latin typeface="Times New Roman" pitchFamily="18" charset="0"/>
                <a:cs typeface="Times New Roman" pitchFamily="18" charset="0"/>
              </a:rPr>
              <a:t>[&lt;identifier&gt;] &lt;operation&gt; &lt;operands&gt; [&lt;comment&gt;]</a:t>
            </a:r>
            <a:endParaRPr lang="en-US" sz="2000" dirty="0">
              <a:latin typeface="Times New Roman" pitchFamily="18" charset="0"/>
              <a:cs typeface="Times New Roman" pitchFamily="18" charset="0"/>
            </a:endParaRPr>
          </a:p>
          <a:p>
            <a:r>
              <a:rPr lang="en-US" sz="2000" b="1" u="sng" dirty="0">
                <a:latin typeface="Times New Roman" pitchFamily="18" charset="0"/>
                <a:cs typeface="Times New Roman" pitchFamily="18" charset="0"/>
              </a:rPr>
              <a:t>Note:</a:t>
            </a:r>
            <a:r>
              <a:rPr lang="en-US" sz="2000" dirty="0">
                <a:latin typeface="Times New Roman" pitchFamily="18" charset="0"/>
                <a:cs typeface="Times New Roman" pitchFamily="18" charset="0"/>
              </a:rPr>
              <a:t> </a:t>
            </a:r>
            <a:r>
              <a:rPr lang="en-US" sz="2000" dirty="0">
                <a:solidFill>
                  <a:srgbClr val="FF0000"/>
                </a:solidFill>
                <a:latin typeface="Times New Roman" pitchFamily="18" charset="0"/>
                <a:cs typeface="Times New Roman" pitchFamily="18" charset="0"/>
              </a:rPr>
              <a:t>Identifier, comment</a:t>
            </a:r>
            <a:r>
              <a:rPr lang="en-US" sz="2000" dirty="0">
                <a:latin typeface="Times New Roman" pitchFamily="18" charset="0"/>
                <a:cs typeface="Times New Roman" pitchFamily="18" charset="0"/>
              </a:rPr>
              <a:t> is </a:t>
            </a:r>
            <a:r>
              <a:rPr lang="en-US" sz="2000" b="1" dirty="0">
                <a:latin typeface="Times New Roman" pitchFamily="18" charset="0"/>
                <a:cs typeface="Times New Roman" pitchFamily="18" charset="0"/>
              </a:rPr>
              <a:t>optional</a:t>
            </a:r>
            <a:r>
              <a:rPr lang="en-US" sz="2000" dirty="0">
                <a:latin typeface="Times New Roman" pitchFamily="18" charset="0"/>
                <a:cs typeface="Times New Roman" pitchFamily="18" charset="0"/>
              </a:rPr>
              <a:t>.</a:t>
            </a:r>
          </a:p>
          <a:p>
            <a:endParaRPr lang="en-US" sz="2000" b="1" dirty="0" smtClean="0">
              <a:latin typeface="Times New Roman" pitchFamily="18" charset="0"/>
              <a:cs typeface="Times New Roman" pitchFamily="18" charset="0"/>
            </a:endParaRPr>
          </a:p>
          <a:p>
            <a:r>
              <a:rPr lang="en-US" sz="2000" b="1" dirty="0" smtClean="0">
                <a:latin typeface="Times New Roman" pitchFamily="18" charset="0"/>
                <a:cs typeface="Times New Roman" pitchFamily="18" charset="0"/>
              </a:rPr>
              <a:t>Operation </a:t>
            </a:r>
            <a:r>
              <a:rPr lang="en-US" sz="2000" b="1" dirty="0">
                <a:latin typeface="Times New Roman" pitchFamily="18" charset="0"/>
                <a:cs typeface="Times New Roman" pitchFamily="18" charset="0"/>
              </a:rPr>
              <a:t>(</a:t>
            </a:r>
            <a:r>
              <a:rPr lang="en-US" sz="2000" b="1" dirty="0" err="1">
                <a:latin typeface="Times New Roman" pitchFamily="18" charset="0"/>
                <a:cs typeface="Times New Roman" pitchFamily="18" charset="0"/>
              </a:rPr>
              <a:t>opcode</a:t>
            </a:r>
            <a:r>
              <a:rPr lang="en-US" sz="2000" b="1" dirty="0">
                <a:latin typeface="Times New Roman" pitchFamily="18" charset="0"/>
                <a:cs typeface="Times New Roman" pitchFamily="18" charset="0"/>
              </a:rPr>
              <a:t>):</a:t>
            </a:r>
            <a:r>
              <a:rPr lang="en-US" sz="2000" dirty="0">
                <a:latin typeface="Times New Roman" pitchFamily="18" charset="0"/>
                <a:cs typeface="Times New Roman" pitchFamily="18" charset="0"/>
              </a:rPr>
              <a:t> It is part of the instruction that identifier the operation that is to be performed. For example, typical operations are </a:t>
            </a:r>
            <a:r>
              <a:rPr lang="en-US" sz="2000" b="1" dirty="0">
                <a:latin typeface="Times New Roman" pitchFamily="18" charset="0"/>
                <a:cs typeface="Times New Roman" pitchFamily="18" charset="0"/>
              </a:rPr>
              <a:t>add</a:t>
            </a:r>
            <a:r>
              <a:rPr lang="en-US" sz="2000" dirty="0">
                <a:latin typeface="Times New Roman" pitchFamily="18" charset="0"/>
                <a:cs typeface="Times New Roman" pitchFamily="18" charset="0"/>
              </a:rPr>
              <a:t>, subtract and move.</a:t>
            </a:r>
          </a:p>
          <a:p>
            <a:r>
              <a:rPr lang="en-US" sz="2000" dirty="0">
                <a:latin typeface="Times New Roman" pitchFamily="18" charset="0"/>
                <a:cs typeface="Times New Roman" pitchFamily="18" charset="0"/>
              </a:rPr>
              <a:t>Each </a:t>
            </a:r>
            <a:r>
              <a:rPr lang="en-US" sz="2000" b="1" dirty="0" err="1">
                <a:latin typeface="Times New Roman" pitchFamily="18" charset="0"/>
                <a:cs typeface="Times New Roman" pitchFamily="18" charset="0"/>
              </a:rPr>
              <a:t>opcode</a:t>
            </a:r>
            <a:r>
              <a:rPr lang="en-US" sz="2000" dirty="0">
                <a:latin typeface="Times New Roman" pitchFamily="18" charset="0"/>
                <a:cs typeface="Times New Roman" pitchFamily="18" charset="0"/>
              </a:rPr>
              <a:t> is assigned a unique letter combination called a </a:t>
            </a:r>
            <a:r>
              <a:rPr lang="en-US" sz="2000" b="1" dirty="0">
                <a:latin typeface="Times New Roman" pitchFamily="18" charset="0"/>
                <a:cs typeface="Times New Roman" pitchFamily="18" charset="0"/>
              </a:rPr>
              <a:t>mnemonic</a:t>
            </a:r>
            <a:r>
              <a:rPr lang="en-US" sz="2000" dirty="0">
                <a:latin typeface="Times New Roman" pitchFamily="18" charset="0"/>
                <a:cs typeface="Times New Roman" pitchFamily="18" charset="0"/>
              </a:rPr>
              <a:t>.</a:t>
            </a:r>
          </a:p>
          <a:p>
            <a:r>
              <a:rPr lang="en-US" sz="2000" b="1" dirty="0">
                <a:latin typeface="Times New Roman" pitchFamily="18" charset="0"/>
                <a:cs typeface="Times New Roman" pitchFamily="18" charset="0"/>
              </a:rPr>
              <a:t>Mnemonic</a:t>
            </a:r>
            <a:r>
              <a:rPr lang="en-US" sz="2000" dirty="0">
                <a:latin typeface="Times New Roman" pitchFamily="18" charset="0"/>
                <a:cs typeface="Times New Roman" pitchFamily="18" charset="0"/>
              </a:rPr>
              <a:t> example: ADD, SUB, MOV,….etc.</a:t>
            </a:r>
          </a:p>
          <a:p>
            <a:r>
              <a:rPr lang="en-US" sz="2000" b="1" dirty="0">
                <a:latin typeface="Times New Roman" pitchFamily="18" charset="0"/>
                <a:cs typeface="Times New Roman" pitchFamily="18" charset="0"/>
              </a:rPr>
              <a:t>Operands:</a:t>
            </a:r>
            <a:r>
              <a:rPr lang="en-US" sz="2000" dirty="0">
                <a:latin typeface="Times New Roman" pitchFamily="18" charset="0"/>
                <a:cs typeface="Times New Roman" pitchFamily="18" charset="0"/>
              </a:rPr>
              <a:t> It is represent RAM memory location (specified by an identified, registers, or literal values.</a:t>
            </a:r>
          </a:p>
          <a:p>
            <a:r>
              <a:rPr lang="en-US" sz="2000" b="1" dirty="0">
                <a:latin typeface="Times New Roman" pitchFamily="18" charset="0"/>
                <a:cs typeface="Times New Roman" pitchFamily="18" charset="0"/>
              </a:rPr>
              <a:t>Size field:</a:t>
            </a:r>
            <a:r>
              <a:rPr lang="en-US" sz="2000" dirty="0">
                <a:latin typeface="Times New Roman" pitchFamily="18" charset="0"/>
                <a:cs typeface="Times New Roman" pitchFamily="18" charset="0"/>
              </a:rPr>
              <a:t> indicates the size of the operands for the instruction: </a:t>
            </a:r>
            <a:r>
              <a:rPr lang="en-US" sz="2000" b="1" dirty="0">
                <a:latin typeface="Times New Roman" pitchFamily="18" charset="0"/>
                <a:cs typeface="Times New Roman" pitchFamily="18" charset="0"/>
              </a:rPr>
              <a:t>byte, word or long word.</a:t>
            </a:r>
            <a:endParaRPr lang="en-US" sz="2000" dirty="0">
              <a:latin typeface="Times New Roman" pitchFamily="18" charset="0"/>
              <a:cs typeface="Times New Roman" pitchFamily="18" charset="0"/>
            </a:endParaRPr>
          </a:p>
        </p:txBody>
      </p:sp>
    </p:spTree>
    <p:extLst>
      <p:ext uri="{BB962C8B-B14F-4D97-AF65-F5344CB8AC3E}">
        <p14:creationId xmlns:p14="http://schemas.microsoft.com/office/powerpoint/2010/main" val="1357344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9A932E13-C601-4971-A64E-DE3064478442}" type="slidenum">
              <a:rPr lang="en-US" smtClean="0"/>
              <a:pPr/>
              <a:t>5</a:t>
            </a:fld>
            <a:endParaRPr lang="en-US"/>
          </a:p>
        </p:txBody>
      </p:sp>
      <p:sp>
        <p:nvSpPr>
          <p:cNvPr id="7" name="Rectangle 6"/>
          <p:cNvSpPr/>
          <p:nvPr/>
        </p:nvSpPr>
        <p:spPr>
          <a:xfrm>
            <a:off x="838200" y="171952"/>
            <a:ext cx="7543800" cy="590048"/>
          </a:xfrm>
          <a:prstGeom prst="rect">
            <a:avLst/>
          </a:prstGeom>
          <a:blipFill>
            <a:blip r:embed="rId2" cstate="print"/>
            <a:tile tx="0" ty="0" sx="100000" sy="100000" flip="none" algn="tl"/>
          </a:blipFill>
          <a:ln>
            <a:solidFill>
              <a:schemeClr val="accent1"/>
            </a:solidFill>
          </a:ln>
          <a:effectLst>
            <a:glow rad="228600">
              <a:schemeClr val="accent6">
                <a:satMod val="175000"/>
                <a:alpha val="40000"/>
              </a:schemeClr>
            </a:glow>
            <a:innerShdw blurRad="63500" dist="50800" dir="18900000">
              <a:prstClr val="black">
                <a:alpha val="50000"/>
              </a:prstClr>
            </a:innerShdw>
          </a:effectLst>
        </p:spPr>
        <p:style>
          <a:lnRef idx="1">
            <a:schemeClr val="accent4"/>
          </a:lnRef>
          <a:fillRef idx="2">
            <a:schemeClr val="accent4"/>
          </a:fillRef>
          <a:effectRef idx="1">
            <a:schemeClr val="accent4"/>
          </a:effectRef>
          <a:fontRef idx="minor">
            <a:schemeClr val="dk1"/>
          </a:fontRef>
        </p:style>
        <p:txBody>
          <a:bodyPr wrap="square" lIns="96661" tIns="48331" rIns="96661" bIns="48331">
            <a:spAutoFit/>
          </a:bodyPr>
          <a:lstStyle/>
          <a:p>
            <a:pPr algn="ctr" defTabSz="966573" fontAlgn="auto">
              <a:spcBef>
                <a:spcPts val="0"/>
              </a:spcBef>
              <a:spcAft>
                <a:spcPts val="0"/>
              </a:spcAft>
              <a:buClr>
                <a:schemeClr val="bg1"/>
              </a:buClr>
              <a:buSzPct val="100000"/>
              <a:defRPr/>
            </a:pPr>
            <a:r>
              <a:rPr lang="en-US" sz="3200" b="1" dirty="0">
                <a:solidFill>
                  <a:srgbClr val="FF0000"/>
                </a:solidFill>
                <a:effectLst>
                  <a:outerShdw blurRad="38100" dist="38100" dir="2700000" algn="tl">
                    <a:srgbClr val="000000">
                      <a:alpha val="43137"/>
                    </a:srgbClr>
                  </a:outerShdw>
                </a:effectLst>
                <a:latin typeface="Arial" pitchFamily="34" charset="0"/>
                <a:ea typeface="Segoe UI" pitchFamily="34" charset="0"/>
                <a:cs typeface="Arial" pitchFamily="34" charset="0"/>
              </a:rPr>
              <a:t>3</a:t>
            </a:r>
            <a:r>
              <a:rPr lang="en-US" sz="3200" b="1" dirty="0" smtClean="0">
                <a:solidFill>
                  <a:srgbClr val="FF0000"/>
                </a:solidFill>
                <a:effectLst>
                  <a:outerShdw blurRad="38100" dist="38100" dir="2700000" algn="tl">
                    <a:srgbClr val="000000">
                      <a:alpha val="43137"/>
                    </a:srgbClr>
                  </a:outerShdw>
                </a:effectLst>
                <a:latin typeface="Arial" pitchFamily="34" charset="0"/>
                <a:ea typeface="Segoe UI" pitchFamily="34" charset="0"/>
                <a:cs typeface="Arial" pitchFamily="34" charset="0"/>
              </a:rPr>
              <a:t>. Instruction Code Formats</a:t>
            </a:r>
            <a:endParaRPr lang="en-US" sz="3200" b="1" dirty="0">
              <a:solidFill>
                <a:srgbClr val="FF0000"/>
              </a:solidFill>
              <a:effectLst>
                <a:outerShdw blurRad="38100" dist="38100" dir="2700000" algn="tl">
                  <a:srgbClr val="000000">
                    <a:alpha val="43137"/>
                  </a:srgbClr>
                </a:outerShdw>
              </a:effectLst>
              <a:latin typeface="Arial" pitchFamily="34" charset="0"/>
              <a:ea typeface="Segoe UI" pitchFamily="34" charset="0"/>
              <a:cs typeface="Arial" pitchFamily="34" charset="0"/>
            </a:endParaRPr>
          </a:p>
        </p:txBody>
      </p:sp>
      <p:sp>
        <p:nvSpPr>
          <p:cNvPr id="2" name="Rectangle 1"/>
          <p:cNvSpPr/>
          <p:nvPr/>
        </p:nvSpPr>
        <p:spPr>
          <a:xfrm>
            <a:off x="838200" y="914400"/>
            <a:ext cx="7543800" cy="1015663"/>
          </a:xfrm>
          <a:prstGeom prst="rect">
            <a:avLst/>
          </a:prstGeom>
        </p:spPr>
        <p:txBody>
          <a:bodyPr wrap="square">
            <a:spAutoFit/>
          </a:bodyPr>
          <a:lstStyle/>
          <a:p>
            <a:pPr algn="just"/>
            <a:r>
              <a:rPr lang="en-US" sz="2000" dirty="0">
                <a:latin typeface="Times New Roman" pitchFamily="18" charset="0"/>
                <a:cs typeface="Times New Roman" pitchFamily="18" charset="0"/>
              </a:rPr>
              <a:t>The format of the instruction is usually represented in a </a:t>
            </a:r>
            <a:r>
              <a:rPr lang="en-US" sz="2000" b="1" dirty="0">
                <a:solidFill>
                  <a:srgbClr val="FF0000"/>
                </a:solidFill>
                <a:latin typeface="Times New Roman" pitchFamily="18" charset="0"/>
                <a:cs typeface="Times New Roman" pitchFamily="18" charset="0"/>
              </a:rPr>
              <a:t>rectangular box symbolizing</a:t>
            </a:r>
            <a:r>
              <a:rPr lang="en-US" sz="2000" dirty="0">
                <a:latin typeface="Times New Roman" pitchFamily="18" charset="0"/>
                <a:cs typeface="Times New Roman" pitchFamily="18" charset="0"/>
              </a:rPr>
              <a:t> the bits of the instruction. The bits of instruction are divided into groups called </a:t>
            </a:r>
            <a:r>
              <a:rPr lang="en-US" sz="2000" b="1" dirty="0">
                <a:solidFill>
                  <a:srgbClr val="FF0000"/>
                </a:solidFill>
                <a:latin typeface="Times New Roman" pitchFamily="18" charset="0"/>
                <a:cs typeface="Times New Roman" pitchFamily="18" charset="0"/>
              </a:rPr>
              <a:t>fields</a:t>
            </a:r>
            <a:r>
              <a:rPr lang="en-US" sz="2000" dirty="0">
                <a:latin typeface="Times New Roman" pitchFamily="18" charset="0"/>
                <a:cs typeface="Times New Roman" pitchFamily="18" charset="0"/>
              </a:rPr>
              <a:t>. The most common fields are:-</a:t>
            </a:r>
          </a:p>
        </p:txBody>
      </p:sp>
      <p:sp>
        <p:nvSpPr>
          <p:cNvPr id="3" name="Rectangle 2"/>
          <p:cNvSpPr/>
          <p:nvPr/>
        </p:nvSpPr>
        <p:spPr>
          <a:xfrm>
            <a:off x="838200" y="1828800"/>
            <a:ext cx="2858155" cy="1200329"/>
          </a:xfrm>
          <a:prstGeom prst="rect">
            <a:avLst/>
          </a:prstGeom>
        </p:spPr>
        <p:txBody>
          <a:bodyPr wrap="none">
            <a:spAutoFit/>
          </a:bodyPr>
          <a:lstStyle/>
          <a:p>
            <a:pPr marL="342900" indent="-342900">
              <a:buAutoNum type="arabicPeriod"/>
            </a:pPr>
            <a:r>
              <a:rPr lang="en-US" b="1" dirty="0" smtClean="0"/>
              <a:t>The </a:t>
            </a:r>
            <a:r>
              <a:rPr lang="en-US" b="1" dirty="0"/>
              <a:t>operation code </a:t>
            </a:r>
            <a:r>
              <a:rPr lang="en-US" b="1" dirty="0" smtClean="0"/>
              <a:t>field</a:t>
            </a:r>
          </a:p>
          <a:p>
            <a:pPr marL="342900" indent="-342900">
              <a:buAutoNum type="arabicPeriod"/>
            </a:pPr>
            <a:r>
              <a:rPr lang="en-US" b="1" dirty="0"/>
              <a:t>The Address </a:t>
            </a:r>
            <a:r>
              <a:rPr lang="en-US" b="1" dirty="0" smtClean="0"/>
              <a:t>field</a:t>
            </a:r>
          </a:p>
          <a:p>
            <a:pPr marL="342900" indent="-342900">
              <a:buAutoNum type="arabicPeriod"/>
            </a:pPr>
            <a:r>
              <a:rPr lang="en-US" b="1" dirty="0"/>
              <a:t>The Mode </a:t>
            </a:r>
            <a:r>
              <a:rPr lang="en-US" b="1" dirty="0" smtClean="0"/>
              <a:t>field</a:t>
            </a:r>
          </a:p>
          <a:p>
            <a:pPr marL="342900" indent="-342900">
              <a:buAutoNum type="arabicPeriod"/>
            </a:pPr>
            <a:endParaRPr lang="en-US" dirty="0"/>
          </a:p>
        </p:txBody>
      </p:sp>
      <mc:AlternateContent xmlns:mc="http://schemas.openxmlformats.org/markup-compatibility/2006">
        <mc:Choice xmlns:a14="http://schemas.microsoft.com/office/drawing/2010/main" Requires="a14">
          <p:sp>
            <p:nvSpPr>
              <p:cNvPr id="4" name="Rectangle 3"/>
              <p:cNvSpPr/>
              <p:nvPr/>
            </p:nvSpPr>
            <p:spPr>
              <a:xfrm>
                <a:off x="838200" y="2971800"/>
                <a:ext cx="7543800" cy="3045834"/>
              </a:xfrm>
              <a:prstGeom prst="rect">
                <a:avLst/>
              </a:prstGeom>
            </p:spPr>
            <p:txBody>
              <a:bodyPr wrap="square">
                <a:spAutoFit/>
              </a:bodyPr>
              <a:lstStyle/>
              <a:p>
                <a:pPr lvl="0" algn="just"/>
                <a:r>
                  <a:rPr lang="en-US" b="1" dirty="0" smtClean="0"/>
                  <a:t>1. </a:t>
                </a:r>
                <a:r>
                  <a:rPr lang="en-US" sz="2000" b="1" dirty="0" smtClean="0">
                    <a:solidFill>
                      <a:srgbClr val="FF0000"/>
                    </a:solidFill>
                    <a:latin typeface="Times New Roman" pitchFamily="18" charset="0"/>
                    <a:cs typeface="Times New Roman" pitchFamily="18" charset="0"/>
                  </a:rPr>
                  <a:t>The </a:t>
                </a:r>
                <a:r>
                  <a:rPr lang="en-US" sz="2000" b="1" dirty="0">
                    <a:solidFill>
                      <a:srgbClr val="FF0000"/>
                    </a:solidFill>
                    <a:latin typeface="Times New Roman" pitchFamily="18" charset="0"/>
                    <a:cs typeface="Times New Roman" pitchFamily="18" charset="0"/>
                  </a:rPr>
                  <a:t>operation code field:</a:t>
                </a:r>
                <a:r>
                  <a:rPr lang="en-US" sz="2000" dirty="0">
                    <a:latin typeface="Times New Roman" pitchFamily="18" charset="0"/>
                    <a:cs typeface="Times New Roman" pitchFamily="18" charset="0"/>
                  </a:rPr>
                  <a:t> which is a group of bits that define various processor operations, such as </a:t>
                </a:r>
                <a:r>
                  <a:rPr lang="en-US" sz="2000" b="1" dirty="0">
                    <a:solidFill>
                      <a:srgbClr val="00B050"/>
                    </a:solidFill>
                    <a:latin typeface="Times New Roman" pitchFamily="18" charset="0"/>
                    <a:cs typeface="Times New Roman" pitchFamily="18" charset="0"/>
                  </a:rPr>
                  <a:t>add, subtract, complement, shift and etc</a:t>
                </a:r>
                <a:r>
                  <a:rPr lang="en-US" sz="2000" dirty="0">
                    <a:latin typeface="Times New Roman" pitchFamily="18" charset="0"/>
                    <a:cs typeface="Times New Roman" pitchFamily="18" charset="0"/>
                  </a:rPr>
                  <a:t>. The number of bits required for the operation code field depends on the total number of computer instruction. The operation code field most consists of at </a:t>
                </a:r>
                <a:r>
                  <a:rPr lang="en-US" sz="2000" b="1" dirty="0">
                    <a:latin typeface="Times New Roman" pitchFamily="18" charset="0"/>
                    <a:cs typeface="Times New Roman" pitchFamily="18" charset="0"/>
                  </a:rPr>
                  <a:t>least n-bits</a:t>
                </a:r>
                <a:r>
                  <a:rPr lang="en-US" sz="2000" dirty="0">
                    <a:latin typeface="Times New Roman" pitchFamily="18" charset="0"/>
                    <a:cs typeface="Times New Roman" pitchFamily="18" charset="0"/>
                  </a:rPr>
                  <a:t> for </a:t>
                </a:r>
                <a:r>
                  <a:rPr lang="en-US" sz="2000" b="1" dirty="0">
                    <a:latin typeface="Times New Roman" pitchFamily="18" charset="0"/>
                    <a:cs typeface="Times New Roman" pitchFamily="18" charset="0"/>
                  </a:rPr>
                  <a:t>2</a:t>
                </a:r>
                <a:r>
                  <a:rPr lang="en-US" sz="2000" b="1" baseline="30000" dirty="0">
                    <a:latin typeface="Times New Roman" pitchFamily="18" charset="0"/>
                    <a:cs typeface="Times New Roman" pitchFamily="18" charset="0"/>
                  </a:rPr>
                  <a:t>n</a:t>
                </a:r>
                <a:r>
                  <a:rPr lang="en-US" sz="2000" dirty="0">
                    <a:latin typeface="Times New Roman" pitchFamily="18" charset="0"/>
                    <a:cs typeface="Times New Roman" pitchFamily="18" charset="0"/>
                  </a:rPr>
                  <a:t> different instruction.</a:t>
                </a:r>
              </a:p>
              <a:p>
                <a:pPr algn="just"/>
                <a:endParaRPr lang="en-US" sz="2000" b="1" dirty="0" smtClean="0">
                  <a:latin typeface="Times New Roman" pitchFamily="18" charset="0"/>
                  <a:cs typeface="Times New Roman" pitchFamily="18" charset="0"/>
                </a:endParaRPr>
              </a:p>
              <a:p>
                <a:pPr algn="just"/>
                <a:r>
                  <a:rPr lang="en-US" sz="2000" b="1" dirty="0" smtClean="0">
                    <a:latin typeface="Times New Roman" pitchFamily="18" charset="0"/>
                    <a:cs typeface="Times New Roman" pitchFamily="18" charset="0"/>
                  </a:rPr>
                  <a:t>Ex</a:t>
                </a:r>
                <a:r>
                  <a:rPr lang="en-US" sz="2000" b="1" dirty="0">
                    <a:latin typeface="Times New Roman" pitchFamily="18" charset="0"/>
                    <a:cs typeface="Times New Roman" pitchFamily="18" charset="0"/>
                  </a:rPr>
                  <a:t>.:</a:t>
                </a:r>
                <a:r>
                  <a:rPr lang="en-US" sz="2000" dirty="0">
                    <a:latin typeface="Times New Roman" pitchFamily="18" charset="0"/>
                    <a:cs typeface="Times New Roman" pitchFamily="18" charset="0"/>
                  </a:rPr>
                  <a:t> A digital computer has 128 instructions, what is the number of bits required for the operation code field?</a:t>
                </a:r>
              </a:p>
              <a:p>
                <a:pPr algn="just"/>
                <a:r>
                  <a:rPr lang="en-US" sz="2000" dirty="0">
                    <a:latin typeface="Times New Roman" pitchFamily="18" charset="0"/>
                    <a:cs typeface="Times New Roman" pitchFamily="18" charset="0"/>
                  </a:rPr>
                  <a:t> 2</a:t>
                </a:r>
                <a:r>
                  <a:rPr lang="en-US" sz="2000" baseline="30000" dirty="0">
                    <a:latin typeface="Times New Roman" pitchFamily="18" charset="0"/>
                    <a:cs typeface="Times New Roman" pitchFamily="18" charset="0"/>
                  </a:rPr>
                  <a:t>n</a:t>
                </a:r>
                <a:r>
                  <a:rPr lang="en-US" sz="2000" dirty="0">
                    <a:latin typeface="Times New Roman" pitchFamily="18" charset="0"/>
                    <a:cs typeface="Times New Roman" pitchFamily="18" charset="0"/>
                  </a:rPr>
                  <a:t> = 128, </a:t>
                </a:r>
                <a14:m>
                  <m:oMath xmlns:m="http://schemas.openxmlformats.org/officeDocument/2006/math">
                    <m:r>
                      <a:rPr lang="en-US" sz="2000" i="1"/>
                      <m:t>𝑛</m:t>
                    </m:r>
                    <m:r>
                      <a:rPr lang="en-US" sz="2000" i="1"/>
                      <m:t>=</m:t>
                    </m:r>
                    <m:f>
                      <m:fPr>
                        <m:ctrlPr>
                          <a:rPr lang="en-US" sz="2000" i="1"/>
                        </m:ctrlPr>
                      </m:fPr>
                      <m:num>
                        <m:r>
                          <m:rPr>
                            <m:sty m:val="p"/>
                          </m:rPr>
                          <a:rPr lang="en-US" sz="2000"/>
                          <m:t>log</m:t>
                        </m:r>
                        <m:r>
                          <a:rPr lang="en-US" sz="2000"/>
                          <m:t>⁡</m:t>
                        </m:r>
                        <m:r>
                          <a:rPr lang="en-US" sz="2000" i="1"/>
                          <m:t>(</m:t>
                        </m:r>
                        <m:r>
                          <a:rPr lang="en-US" sz="2000" i="1"/>
                          <m:t>128</m:t>
                        </m:r>
                        <m:r>
                          <a:rPr lang="en-US" sz="2000" i="1"/>
                          <m:t>)</m:t>
                        </m:r>
                      </m:num>
                      <m:den>
                        <m:r>
                          <m:rPr>
                            <m:sty m:val="p"/>
                          </m:rPr>
                          <a:rPr lang="en-US" sz="2000"/>
                          <m:t>log</m:t>
                        </m:r>
                        <m:r>
                          <a:rPr lang="en-US" sz="2000"/>
                          <m:t>⁡</m:t>
                        </m:r>
                        <m:r>
                          <a:rPr lang="en-US" sz="2000" i="1"/>
                          <m:t>(</m:t>
                        </m:r>
                        <m:r>
                          <a:rPr lang="en-US" sz="2000" i="1"/>
                          <m:t>2</m:t>
                        </m:r>
                        <m:r>
                          <a:rPr lang="en-US" sz="2000" i="1"/>
                          <m:t>)</m:t>
                        </m:r>
                      </m:den>
                    </m:f>
                    <m:r>
                      <a:rPr lang="en-US" sz="2000" i="1"/>
                      <m:t>=</m:t>
                    </m:r>
                    <m:r>
                      <a:rPr lang="en-US" sz="2000" i="1"/>
                      <m:t>7</m:t>
                    </m:r>
                    <m:r>
                      <a:rPr lang="en-US" sz="2000" i="1"/>
                      <m:t> </m:t>
                    </m:r>
                    <m:r>
                      <a:rPr lang="en-US" sz="2000" i="1"/>
                      <m:t>𝑏𝑖𝑡𝑠</m:t>
                    </m:r>
                  </m:oMath>
                </a14:m>
                <a:r>
                  <a:rPr lang="en-US" sz="2000" dirty="0">
                    <a:latin typeface="Times New Roman" pitchFamily="18" charset="0"/>
                    <a:cs typeface="Times New Roman" pitchFamily="18" charset="0"/>
                  </a:rPr>
                  <a:t>  for </a:t>
                </a:r>
                <a:r>
                  <a:rPr lang="en-US" sz="2000" dirty="0" err="1">
                    <a:latin typeface="Times New Roman" pitchFamily="18" charset="0"/>
                    <a:cs typeface="Times New Roman" pitchFamily="18" charset="0"/>
                  </a:rPr>
                  <a:t>opcode</a:t>
                </a:r>
                <a:r>
                  <a:rPr lang="en-US" sz="2000" dirty="0">
                    <a:latin typeface="Times New Roman" pitchFamily="18" charset="0"/>
                    <a:cs typeface="Times New Roman" pitchFamily="18" charset="0"/>
                  </a:rPr>
                  <a:t> </a:t>
                </a:r>
              </a:p>
            </p:txBody>
          </p:sp>
        </mc:Choice>
        <mc:Fallback>
          <p:sp>
            <p:nvSpPr>
              <p:cNvPr id="4" name="Rectangle 3"/>
              <p:cNvSpPr>
                <a:spLocks noRot="1" noChangeAspect="1" noMove="1" noResize="1" noEditPoints="1" noAdjustHandles="1" noChangeArrowheads="1" noChangeShapeType="1" noTextEdit="1"/>
              </p:cNvSpPr>
              <p:nvPr/>
            </p:nvSpPr>
            <p:spPr>
              <a:xfrm>
                <a:off x="838200" y="2971800"/>
                <a:ext cx="7543800" cy="3045834"/>
              </a:xfrm>
              <a:prstGeom prst="rect">
                <a:avLst/>
              </a:prstGeom>
              <a:blipFill rotWithShape="1">
                <a:blip r:embed="rId3"/>
                <a:stretch>
                  <a:fillRect l="-889" t="-1002" r="-1698"/>
                </a:stretch>
              </a:blipFill>
            </p:spPr>
            <p:txBody>
              <a:bodyPr/>
              <a:lstStyle/>
              <a:p>
                <a:r>
                  <a:rPr lang="en-US">
                    <a:noFill/>
                  </a:rPr>
                  <a:t> </a:t>
                </a:r>
              </a:p>
            </p:txBody>
          </p:sp>
        </mc:Fallback>
      </mc:AlternateContent>
    </p:spTree>
    <p:extLst>
      <p:ext uri="{BB962C8B-B14F-4D97-AF65-F5344CB8AC3E}">
        <p14:creationId xmlns:p14="http://schemas.microsoft.com/office/powerpoint/2010/main" val="12526427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A932E13-C601-4971-A64E-DE3064478442}" type="slidenum">
              <a:rPr lang="en-US" smtClean="0"/>
              <a:pPr/>
              <a:t>6</a:t>
            </a:fld>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648535363"/>
              </p:ext>
            </p:extLst>
          </p:nvPr>
        </p:nvGraphicFramePr>
        <p:xfrm>
          <a:off x="2287270" y="6019800"/>
          <a:ext cx="4569460" cy="493904"/>
        </p:xfrm>
        <a:graphic>
          <a:graphicData uri="http://schemas.openxmlformats.org/drawingml/2006/table">
            <a:tbl>
              <a:tblPr firstRow="1" firstCol="1" bandRow="1">
                <a:tableStyleId>{5C22544A-7EE6-4342-B048-85BDC9FD1C3A}</a:tableStyleId>
              </a:tblPr>
              <a:tblGrid>
                <a:gridCol w="1419225"/>
                <a:gridCol w="1259840"/>
                <a:gridCol w="1890395"/>
              </a:tblGrid>
              <a:tr h="0">
                <a:tc>
                  <a:txBody>
                    <a:bodyPr/>
                    <a:lstStyle/>
                    <a:p>
                      <a:pPr algn="just">
                        <a:lnSpc>
                          <a:spcPct val="125000"/>
                        </a:lnSpc>
                        <a:spcAft>
                          <a:spcPts val="0"/>
                        </a:spcAft>
                      </a:pPr>
                      <a:r>
                        <a:rPr lang="en-US" sz="1400" dirty="0">
                          <a:effectLst/>
                        </a:rPr>
                        <a:t>n-1                   m</a:t>
                      </a:r>
                      <a:endParaRPr lang="en-US" sz="1100" dirty="0">
                        <a:effectLst/>
                        <a:latin typeface="Calibri"/>
                        <a:ea typeface="Calibri"/>
                        <a:cs typeface="Arial"/>
                      </a:endParaRPr>
                    </a:p>
                  </a:txBody>
                  <a:tcPr marL="68580" marR="68580" marT="0" marB="0"/>
                </a:tc>
                <a:tc>
                  <a:txBody>
                    <a:bodyPr/>
                    <a:lstStyle/>
                    <a:p>
                      <a:pPr algn="just">
                        <a:lnSpc>
                          <a:spcPct val="125000"/>
                        </a:lnSpc>
                        <a:spcAft>
                          <a:spcPts val="0"/>
                        </a:spcAft>
                      </a:pPr>
                      <a:r>
                        <a:rPr lang="en-US" sz="1400">
                          <a:effectLst/>
                        </a:rPr>
                        <a:t>m-1               k </a:t>
                      </a:r>
                      <a:endParaRPr lang="en-US" sz="1100">
                        <a:effectLst/>
                        <a:latin typeface="Calibri"/>
                        <a:ea typeface="Calibri"/>
                        <a:cs typeface="Arial"/>
                      </a:endParaRPr>
                    </a:p>
                  </a:txBody>
                  <a:tcPr marL="68580" marR="68580" marT="0" marB="0"/>
                </a:tc>
                <a:tc>
                  <a:txBody>
                    <a:bodyPr/>
                    <a:lstStyle/>
                    <a:p>
                      <a:pPr algn="just">
                        <a:lnSpc>
                          <a:spcPct val="125000"/>
                        </a:lnSpc>
                        <a:spcAft>
                          <a:spcPts val="0"/>
                        </a:spcAft>
                      </a:pPr>
                      <a:r>
                        <a:rPr lang="en-US" sz="1400" dirty="0">
                          <a:effectLst/>
                        </a:rPr>
                        <a:t>k-1                               0                             </a:t>
                      </a:r>
                      <a:endParaRPr lang="en-US" sz="1100" dirty="0">
                        <a:effectLst/>
                        <a:latin typeface="Calibri"/>
                        <a:ea typeface="Calibri"/>
                        <a:cs typeface="Arial"/>
                      </a:endParaRPr>
                    </a:p>
                  </a:txBody>
                  <a:tcPr marL="68580" marR="68580" marT="0" marB="0"/>
                </a:tc>
              </a:tr>
              <a:tr h="0">
                <a:tc>
                  <a:txBody>
                    <a:bodyPr/>
                    <a:lstStyle/>
                    <a:p>
                      <a:pPr algn="ctr">
                        <a:lnSpc>
                          <a:spcPct val="125000"/>
                        </a:lnSpc>
                        <a:spcAft>
                          <a:spcPts val="0"/>
                        </a:spcAft>
                      </a:pPr>
                      <a:r>
                        <a:rPr lang="en-US" sz="1400">
                          <a:effectLst/>
                        </a:rPr>
                        <a:t>Mode field</a:t>
                      </a:r>
                      <a:endParaRPr lang="en-US" sz="1100">
                        <a:effectLst/>
                        <a:latin typeface="Calibri"/>
                        <a:ea typeface="Calibri"/>
                        <a:cs typeface="Arial"/>
                      </a:endParaRPr>
                    </a:p>
                  </a:txBody>
                  <a:tcPr marL="68580" marR="68580" marT="0" marB="0"/>
                </a:tc>
                <a:tc>
                  <a:txBody>
                    <a:bodyPr/>
                    <a:lstStyle/>
                    <a:p>
                      <a:pPr algn="ctr">
                        <a:lnSpc>
                          <a:spcPct val="125000"/>
                        </a:lnSpc>
                        <a:spcAft>
                          <a:spcPts val="0"/>
                        </a:spcAft>
                      </a:pPr>
                      <a:r>
                        <a:rPr lang="en-US" sz="1400" dirty="0" err="1">
                          <a:effectLst/>
                        </a:rPr>
                        <a:t>Opcode</a:t>
                      </a:r>
                      <a:r>
                        <a:rPr lang="en-US" sz="1400" dirty="0">
                          <a:effectLst/>
                        </a:rPr>
                        <a:t> field</a:t>
                      </a:r>
                      <a:endParaRPr lang="en-US" sz="1100" dirty="0">
                        <a:effectLst/>
                        <a:latin typeface="Calibri"/>
                        <a:ea typeface="Calibri"/>
                        <a:cs typeface="Arial"/>
                      </a:endParaRPr>
                    </a:p>
                  </a:txBody>
                  <a:tcPr marL="68580" marR="68580" marT="0" marB="0"/>
                </a:tc>
                <a:tc>
                  <a:txBody>
                    <a:bodyPr/>
                    <a:lstStyle/>
                    <a:p>
                      <a:pPr algn="ctr">
                        <a:lnSpc>
                          <a:spcPct val="125000"/>
                        </a:lnSpc>
                        <a:spcAft>
                          <a:spcPts val="0"/>
                        </a:spcAft>
                      </a:pPr>
                      <a:r>
                        <a:rPr lang="en-US" sz="1400" dirty="0">
                          <a:effectLst/>
                        </a:rPr>
                        <a:t>Operand address field</a:t>
                      </a:r>
                      <a:endParaRPr lang="en-US" sz="1100" dirty="0">
                        <a:effectLst/>
                        <a:latin typeface="Calibri"/>
                        <a:ea typeface="Calibri"/>
                        <a:cs typeface="Arial"/>
                      </a:endParaRPr>
                    </a:p>
                  </a:txBody>
                  <a:tcPr marL="68580" marR="68580" marT="0" marB="0"/>
                </a:tc>
              </a:tr>
            </a:tbl>
          </a:graphicData>
        </a:graphic>
      </p:graphicFrame>
      <p:sp>
        <p:nvSpPr>
          <p:cNvPr id="4" name="Rectangle 1"/>
          <p:cNvSpPr>
            <a:spLocks noChangeArrowheads="1"/>
          </p:cNvSpPr>
          <p:nvPr/>
        </p:nvSpPr>
        <p:spPr bwMode="auto">
          <a:xfrm>
            <a:off x="838200" y="381000"/>
            <a:ext cx="7543800" cy="56630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2. </a:t>
            </a:r>
            <a:r>
              <a:rPr kumimoji="0" lang="en-US" sz="20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The Address field:</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which are a group of bits that specifies memory address or a process registers. An instruction must specify not only the operation but also the registers or memory words where the data upon it the operation performed which is called “operand” as well as the register or memory field where the result is to be stored. There are divided to four types as shown below:</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b="0"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Three address instruction:</a:t>
            </a: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specifies three operands each of which can be a process register or a memory word. </a:t>
            </a:r>
            <a:endParaRPr kumimoji="0" lang="en-US"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Ex:</a:t>
            </a: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ADD AX, BX, CX                     (AX </a:t>
            </a: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sym typeface="Symbol" pitchFamily="18" charset="2"/>
              </a:rPr>
              <a:t></a:t>
            </a: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BX + CX)</a:t>
            </a:r>
            <a:endParaRPr kumimoji="0" lang="en-US" b="0" i="0" u="none" strike="noStrike" cap="none" normalizeH="0" baseline="0" dirty="0" smtClean="0">
              <a:ln>
                <a:noFill/>
              </a:ln>
              <a:solidFill>
                <a:schemeClr val="tx1"/>
              </a:solidFill>
              <a:effectLst/>
              <a:latin typeface="Times New Roman" pitchFamily="18" charset="0"/>
              <a:cs typeface="Times New Roman" pitchFamily="18" charset="0"/>
              <a:sym typeface="Symbol" pitchFamily="18" charset="2"/>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b="0"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sym typeface="Symbol" pitchFamily="18" charset="2"/>
              </a:rPr>
              <a:t>Two address instruction:</a:t>
            </a: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sym typeface="Symbol" pitchFamily="18" charset="2"/>
              </a:rPr>
              <a:t> which have two operands such as:</a:t>
            </a:r>
            <a:endParaRPr kumimoji="0" lang="en-US" b="0" i="0" u="none" strike="noStrike" cap="none" normalizeH="0" baseline="0" dirty="0" smtClean="0">
              <a:ln>
                <a:noFill/>
              </a:ln>
              <a:solidFill>
                <a:schemeClr val="tx1"/>
              </a:solidFill>
              <a:effectLst/>
              <a:latin typeface="Times New Roman" pitchFamily="18" charset="0"/>
              <a:cs typeface="Times New Roman" pitchFamily="18" charset="0"/>
              <a:sym typeface="Symbol" pitchFamily="18" charset="2"/>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sym typeface="Symbol" pitchFamily="18" charset="2"/>
              </a:rPr>
              <a:t>Ex:</a:t>
            </a: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sym typeface="Symbol" pitchFamily="18" charset="2"/>
              </a:rPr>
              <a:t> MOV CX, DX                              (CX </a:t>
            </a: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DX)</a:t>
            </a:r>
            <a:endParaRPr kumimoji="0" lang="en-US" b="0" i="0" u="none" strike="noStrike" cap="none" normalizeH="0" baseline="0" dirty="0" smtClean="0">
              <a:ln>
                <a:noFill/>
              </a:ln>
              <a:solidFill>
                <a:schemeClr val="tx1"/>
              </a:solidFill>
              <a:effectLst/>
              <a:latin typeface="Times New Roman" pitchFamily="18" charset="0"/>
              <a:cs typeface="Times New Roman" pitchFamily="18" charset="0"/>
              <a:sym typeface="Symbol" pitchFamily="18" charset="2"/>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b="0"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sym typeface="Symbol" pitchFamily="18" charset="2"/>
              </a:rPr>
              <a:t>One address instruction:</a:t>
            </a: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sym typeface="Symbol" pitchFamily="18" charset="2"/>
              </a:rPr>
              <a:t> All operations are performed on a single register or memory contents.</a:t>
            </a:r>
            <a:r>
              <a:rPr kumimoji="0" lang="en-US"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sym typeface="Symbol" pitchFamily="18" charset="2"/>
              </a:rPr>
              <a:t>    Ex:</a:t>
            </a: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sym typeface="Symbol" pitchFamily="18" charset="2"/>
              </a:rPr>
              <a:t> INC AL                               (AL </a:t>
            </a: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AL + 1)</a:t>
            </a:r>
            <a:endParaRPr kumimoji="0" lang="en-US" b="0" i="0" u="none" strike="noStrike" cap="none" normalizeH="0" baseline="0" dirty="0" smtClean="0">
              <a:ln>
                <a:noFill/>
              </a:ln>
              <a:solidFill>
                <a:schemeClr val="tx1"/>
              </a:solidFill>
              <a:effectLst/>
              <a:latin typeface="Times New Roman" pitchFamily="18" charset="0"/>
              <a:cs typeface="Times New Roman" pitchFamily="18" charset="0"/>
              <a:sym typeface="Symbol" pitchFamily="18" charset="2"/>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b="0"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sym typeface="Symbol" pitchFamily="18" charset="2"/>
              </a:rPr>
              <a:t>Zero address instruction:</a:t>
            </a: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sym typeface="Symbol" pitchFamily="18" charset="2"/>
              </a:rPr>
              <a:t> these types of instructions does not has any operand:</a:t>
            </a:r>
            <a:endParaRPr kumimoji="0" lang="en-US" b="0" i="0" u="none" strike="noStrike" cap="none" normalizeH="0" baseline="0" dirty="0" smtClean="0">
              <a:ln>
                <a:noFill/>
              </a:ln>
              <a:solidFill>
                <a:schemeClr val="tx1"/>
              </a:solidFill>
              <a:effectLst/>
              <a:latin typeface="Times New Roman" pitchFamily="18" charset="0"/>
              <a:cs typeface="Times New Roman" pitchFamily="18" charset="0"/>
              <a:sym typeface="Symbol" pitchFamily="18" charset="2"/>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sym typeface="Symbol" pitchFamily="18" charset="2"/>
              </a:rPr>
              <a:t>Ex:</a:t>
            </a: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sym typeface="Symbol" pitchFamily="18" charset="2"/>
              </a:rPr>
              <a:t> CLC                                   (CF </a:t>
            </a:r>
            <a:r>
              <a:rPr kumimoji="0" lang="en-US"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0)</a:t>
            </a:r>
            <a:endParaRPr kumimoji="0" lang="en-US" b="0" i="0" u="none" strike="noStrike" cap="none" normalizeH="0" baseline="0" dirty="0" smtClean="0">
              <a:ln>
                <a:noFill/>
              </a:ln>
              <a:solidFill>
                <a:schemeClr val="tx1"/>
              </a:solidFill>
              <a:effectLst/>
              <a:latin typeface="Times New Roman" pitchFamily="18" charset="0"/>
              <a:cs typeface="Times New Roman" pitchFamily="18" charset="0"/>
              <a:sym typeface="Symbol" pitchFamily="18" charset="2"/>
            </a:endParaRPr>
          </a:p>
          <a:p>
            <a:pPr marL="0" marR="0" lvl="0" indent="0" algn="just" defTabSz="914400" rtl="0" eaLnBrk="0" fontAlgn="base" latinLnBrk="0" hangingPunct="0">
              <a:lnSpc>
                <a:spcPct val="100000"/>
              </a:lnSpc>
              <a:spcBef>
                <a:spcPct val="0"/>
              </a:spcBef>
              <a:spcAft>
                <a:spcPct val="0"/>
              </a:spcAft>
              <a:buClrTx/>
              <a:buSzTx/>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sym typeface="Symbol" pitchFamily="18" charset="2"/>
              </a:rPr>
              <a:t>3.</a:t>
            </a:r>
            <a:r>
              <a:rPr kumimoji="0" lang="en-US" sz="20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sym typeface="Symbol" pitchFamily="18" charset="2"/>
              </a:rPr>
              <a:t>The Mode field:</a:t>
            </a: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sym typeface="Symbol" pitchFamily="18" charset="2"/>
              </a:rPr>
              <a:t> </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sym typeface="Symbol" pitchFamily="18" charset="2"/>
              </a:rPr>
              <a:t>which are a group of bits that specifies the way the operand or the effective address of the operand is determined (</a:t>
            </a: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sym typeface="Symbol" pitchFamily="18" charset="2"/>
              </a:rPr>
              <a:t>m-bits</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sym typeface="Symbol" pitchFamily="18" charset="2"/>
              </a:rPr>
              <a:t> required for </a:t>
            </a: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sym typeface="Symbol" pitchFamily="18" charset="2"/>
              </a:rPr>
              <a:t>2</a:t>
            </a:r>
            <a:r>
              <a:rPr kumimoji="0" lang="en-US" sz="2000" b="1"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sym typeface="Symbol" pitchFamily="18" charset="2"/>
              </a:rPr>
              <a:t>m</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sym typeface="Symbol" pitchFamily="18" charset="2"/>
              </a:rPr>
              <a:t> modes).</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sym typeface="Symbol" pitchFamily="18" charset="2"/>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00B050"/>
                </a:solidFill>
                <a:effectLst/>
                <a:latin typeface="Times New Roman" pitchFamily="18" charset="0"/>
                <a:ea typeface="Calibri" pitchFamily="34" charset="0"/>
                <a:cs typeface="Times New Roman" pitchFamily="18" charset="0"/>
                <a:sym typeface="Symbol" pitchFamily="18" charset="2"/>
              </a:rPr>
              <a:t>The general instruction format is shown in figure below:</a:t>
            </a:r>
          </a:p>
        </p:txBody>
      </p:sp>
    </p:spTree>
    <p:extLst>
      <p:ext uri="{BB962C8B-B14F-4D97-AF65-F5344CB8AC3E}">
        <p14:creationId xmlns:p14="http://schemas.microsoft.com/office/powerpoint/2010/main" val="4875745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A932E13-C601-4971-A64E-DE3064478442}" type="slidenum">
              <a:rPr lang="en-US" smtClean="0"/>
              <a:pPr/>
              <a:t>7</a:t>
            </a:fld>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2872532991"/>
              </p:ext>
            </p:extLst>
          </p:nvPr>
        </p:nvGraphicFramePr>
        <p:xfrm>
          <a:off x="1082040" y="3581400"/>
          <a:ext cx="6766560" cy="1143000"/>
        </p:xfrm>
        <a:graphic>
          <a:graphicData uri="http://schemas.openxmlformats.org/drawingml/2006/table">
            <a:tbl>
              <a:tblPr firstRow="1" firstCol="1" bandRow="1">
                <a:tableStyleId>{5C22544A-7EE6-4342-B048-85BDC9FD1C3A}</a:tableStyleId>
              </a:tblPr>
              <a:tblGrid>
                <a:gridCol w="1691640"/>
                <a:gridCol w="1691640"/>
                <a:gridCol w="1691640"/>
                <a:gridCol w="1691640"/>
              </a:tblGrid>
              <a:tr h="381000">
                <a:tc gridSpan="4">
                  <a:txBody>
                    <a:bodyPr/>
                    <a:lstStyle/>
                    <a:p>
                      <a:pPr algn="ctr">
                        <a:lnSpc>
                          <a:spcPct val="115000"/>
                        </a:lnSpc>
                        <a:spcAft>
                          <a:spcPts val="0"/>
                        </a:spcAft>
                      </a:pPr>
                      <a:r>
                        <a:rPr lang="en-US" sz="1600" dirty="0">
                          <a:effectLst/>
                          <a:latin typeface="Times New Roman" pitchFamily="18" charset="0"/>
                          <a:cs typeface="Times New Roman" pitchFamily="18" charset="0"/>
                        </a:rPr>
                        <a:t>Instruction Format</a:t>
                      </a:r>
                      <a:endParaRPr lang="en-US" sz="1600" dirty="0">
                        <a:effectLst/>
                        <a:latin typeface="Times New Roman" pitchFamily="18" charset="0"/>
                        <a:ea typeface="Calibri"/>
                        <a:cs typeface="Times New Roman" pitchFamily="18"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r>
              <a:tr h="381000">
                <a:tc>
                  <a:txBody>
                    <a:bodyPr/>
                    <a:lstStyle/>
                    <a:p>
                      <a:pPr algn="just">
                        <a:lnSpc>
                          <a:spcPct val="115000"/>
                        </a:lnSpc>
                        <a:spcAft>
                          <a:spcPts val="0"/>
                        </a:spcAft>
                      </a:pPr>
                      <a:r>
                        <a:rPr lang="en-US" sz="1400">
                          <a:effectLst/>
                        </a:rPr>
                        <a:t>26                       23</a:t>
                      </a:r>
                      <a:endParaRPr lang="en-US" sz="1100">
                        <a:effectLst/>
                        <a:latin typeface="Calibri"/>
                        <a:ea typeface="Calibri"/>
                        <a:cs typeface="Arial"/>
                      </a:endParaRPr>
                    </a:p>
                  </a:txBody>
                  <a:tcPr marL="68580" marR="68580" marT="0" marB="0"/>
                </a:tc>
                <a:tc>
                  <a:txBody>
                    <a:bodyPr/>
                    <a:lstStyle/>
                    <a:p>
                      <a:pPr algn="just">
                        <a:lnSpc>
                          <a:spcPct val="115000"/>
                        </a:lnSpc>
                        <a:spcAft>
                          <a:spcPts val="0"/>
                        </a:spcAft>
                      </a:pPr>
                      <a:r>
                        <a:rPr lang="en-US" sz="1600" dirty="0">
                          <a:effectLst/>
                          <a:latin typeface="Times New Roman" pitchFamily="18" charset="0"/>
                          <a:cs typeface="Times New Roman" pitchFamily="18" charset="0"/>
                        </a:rPr>
                        <a:t>22   </a:t>
                      </a:r>
                      <a:r>
                        <a:rPr lang="en-US" sz="1600" dirty="0" smtClean="0">
                          <a:effectLst/>
                          <a:latin typeface="Times New Roman" pitchFamily="18" charset="0"/>
                          <a:cs typeface="Times New Roman" pitchFamily="18" charset="0"/>
                        </a:rPr>
                        <a:t>                   </a:t>
                      </a:r>
                      <a:r>
                        <a:rPr lang="en-US" sz="1600" dirty="0">
                          <a:effectLst/>
                          <a:latin typeface="Times New Roman" pitchFamily="18" charset="0"/>
                          <a:cs typeface="Times New Roman" pitchFamily="18" charset="0"/>
                        </a:rPr>
                        <a:t>18</a:t>
                      </a:r>
                      <a:endParaRPr lang="en-US" sz="1600" dirty="0">
                        <a:effectLst/>
                        <a:latin typeface="Times New Roman" pitchFamily="18" charset="0"/>
                        <a:ea typeface="Calibri"/>
                        <a:cs typeface="Times New Roman" pitchFamily="18" charset="0"/>
                      </a:endParaRPr>
                    </a:p>
                  </a:txBody>
                  <a:tcPr marL="68580" marR="68580" marT="0" marB="0"/>
                </a:tc>
                <a:tc>
                  <a:txBody>
                    <a:bodyPr/>
                    <a:lstStyle/>
                    <a:p>
                      <a:pPr algn="just">
                        <a:lnSpc>
                          <a:spcPct val="115000"/>
                        </a:lnSpc>
                        <a:spcAft>
                          <a:spcPts val="0"/>
                        </a:spcAft>
                      </a:pPr>
                      <a:r>
                        <a:rPr lang="en-US" sz="1600" dirty="0">
                          <a:effectLst/>
                          <a:latin typeface="Times New Roman" pitchFamily="18" charset="0"/>
                          <a:cs typeface="Times New Roman" pitchFamily="18" charset="0"/>
                        </a:rPr>
                        <a:t>17     </a:t>
                      </a:r>
                      <a:r>
                        <a:rPr lang="en-US" sz="1600" dirty="0" smtClean="0">
                          <a:effectLst/>
                          <a:latin typeface="Times New Roman" pitchFamily="18" charset="0"/>
                          <a:cs typeface="Times New Roman" pitchFamily="18" charset="0"/>
                        </a:rPr>
                        <a:t>                 </a:t>
                      </a:r>
                      <a:r>
                        <a:rPr lang="en-US" sz="1600" dirty="0">
                          <a:effectLst/>
                          <a:latin typeface="Times New Roman" pitchFamily="18" charset="0"/>
                          <a:cs typeface="Times New Roman" pitchFamily="18" charset="0"/>
                        </a:rPr>
                        <a:t>14</a:t>
                      </a:r>
                      <a:endParaRPr lang="en-US" sz="1600" dirty="0">
                        <a:effectLst/>
                        <a:latin typeface="Times New Roman" pitchFamily="18" charset="0"/>
                        <a:ea typeface="Calibri"/>
                        <a:cs typeface="Times New Roman" pitchFamily="18" charset="0"/>
                      </a:endParaRPr>
                    </a:p>
                  </a:txBody>
                  <a:tcPr marL="68580" marR="68580" marT="0" marB="0"/>
                </a:tc>
                <a:tc>
                  <a:txBody>
                    <a:bodyPr/>
                    <a:lstStyle/>
                    <a:p>
                      <a:pPr algn="just">
                        <a:lnSpc>
                          <a:spcPct val="115000"/>
                        </a:lnSpc>
                        <a:spcAft>
                          <a:spcPts val="0"/>
                        </a:spcAft>
                      </a:pPr>
                      <a:r>
                        <a:rPr lang="en-US" sz="1600" dirty="0">
                          <a:effectLst/>
                          <a:latin typeface="Times New Roman" pitchFamily="18" charset="0"/>
                          <a:cs typeface="Times New Roman" pitchFamily="18" charset="0"/>
                        </a:rPr>
                        <a:t>13 </a:t>
                      </a:r>
                      <a:r>
                        <a:rPr lang="en-US" sz="1600" dirty="0" smtClean="0">
                          <a:effectLst/>
                          <a:latin typeface="Times New Roman" pitchFamily="18" charset="0"/>
                          <a:cs typeface="Times New Roman" pitchFamily="18" charset="0"/>
                        </a:rPr>
                        <a:t>                       </a:t>
                      </a:r>
                      <a:r>
                        <a:rPr lang="en-US" sz="1600" dirty="0">
                          <a:effectLst/>
                          <a:latin typeface="Times New Roman" pitchFamily="18" charset="0"/>
                          <a:cs typeface="Times New Roman" pitchFamily="18" charset="0"/>
                        </a:rPr>
                        <a:t>0</a:t>
                      </a:r>
                      <a:endParaRPr lang="en-US" sz="1600" dirty="0">
                        <a:effectLst/>
                        <a:latin typeface="Times New Roman" pitchFamily="18" charset="0"/>
                        <a:ea typeface="Calibri"/>
                        <a:cs typeface="Times New Roman" pitchFamily="18" charset="0"/>
                      </a:endParaRPr>
                    </a:p>
                  </a:txBody>
                  <a:tcPr marL="68580" marR="68580" marT="0" marB="0"/>
                </a:tc>
              </a:tr>
              <a:tr h="381000">
                <a:tc>
                  <a:txBody>
                    <a:bodyPr/>
                    <a:lstStyle/>
                    <a:p>
                      <a:pPr algn="just">
                        <a:lnSpc>
                          <a:spcPct val="115000"/>
                        </a:lnSpc>
                        <a:spcAft>
                          <a:spcPts val="0"/>
                        </a:spcAft>
                      </a:pPr>
                      <a:r>
                        <a:rPr lang="en-US" sz="1400" dirty="0">
                          <a:effectLst/>
                        </a:rPr>
                        <a:t>Mode</a:t>
                      </a:r>
                      <a:endParaRPr lang="en-US" sz="1100" dirty="0">
                        <a:effectLst/>
                        <a:latin typeface="Calibri"/>
                        <a:ea typeface="Calibri"/>
                        <a:cs typeface="Arial"/>
                      </a:endParaRPr>
                    </a:p>
                  </a:txBody>
                  <a:tcPr marL="68580" marR="68580" marT="0" marB="0"/>
                </a:tc>
                <a:tc>
                  <a:txBody>
                    <a:bodyPr/>
                    <a:lstStyle/>
                    <a:p>
                      <a:pPr algn="just">
                        <a:lnSpc>
                          <a:spcPct val="115000"/>
                        </a:lnSpc>
                        <a:spcAft>
                          <a:spcPts val="0"/>
                        </a:spcAft>
                      </a:pPr>
                      <a:r>
                        <a:rPr lang="en-US" sz="1600" dirty="0" err="1">
                          <a:effectLst/>
                          <a:latin typeface="Times New Roman" pitchFamily="18" charset="0"/>
                          <a:cs typeface="Times New Roman" pitchFamily="18" charset="0"/>
                        </a:rPr>
                        <a:t>Opcode</a:t>
                      </a:r>
                      <a:endParaRPr lang="en-US" sz="1600" dirty="0">
                        <a:effectLst/>
                        <a:latin typeface="Times New Roman" pitchFamily="18" charset="0"/>
                        <a:ea typeface="Calibri"/>
                        <a:cs typeface="Times New Roman" pitchFamily="18" charset="0"/>
                      </a:endParaRPr>
                    </a:p>
                  </a:txBody>
                  <a:tcPr marL="68580" marR="68580" marT="0" marB="0"/>
                </a:tc>
                <a:tc>
                  <a:txBody>
                    <a:bodyPr/>
                    <a:lstStyle/>
                    <a:p>
                      <a:pPr algn="just">
                        <a:lnSpc>
                          <a:spcPct val="115000"/>
                        </a:lnSpc>
                        <a:spcAft>
                          <a:spcPts val="0"/>
                        </a:spcAft>
                      </a:pPr>
                      <a:r>
                        <a:rPr lang="en-US" sz="1600" dirty="0">
                          <a:effectLst/>
                          <a:latin typeface="Times New Roman" pitchFamily="18" charset="0"/>
                          <a:cs typeface="Times New Roman" pitchFamily="18" charset="0"/>
                        </a:rPr>
                        <a:t>Register address</a:t>
                      </a:r>
                      <a:endParaRPr lang="en-US" sz="1600" dirty="0">
                        <a:effectLst/>
                        <a:latin typeface="Times New Roman" pitchFamily="18" charset="0"/>
                        <a:ea typeface="Calibri"/>
                        <a:cs typeface="Times New Roman" pitchFamily="18" charset="0"/>
                      </a:endParaRPr>
                    </a:p>
                  </a:txBody>
                  <a:tcPr marL="68580" marR="68580" marT="0" marB="0"/>
                </a:tc>
                <a:tc>
                  <a:txBody>
                    <a:bodyPr/>
                    <a:lstStyle/>
                    <a:p>
                      <a:pPr algn="just">
                        <a:lnSpc>
                          <a:spcPct val="115000"/>
                        </a:lnSpc>
                        <a:spcAft>
                          <a:spcPts val="0"/>
                        </a:spcAft>
                      </a:pPr>
                      <a:r>
                        <a:rPr lang="en-US" sz="1600" dirty="0">
                          <a:effectLst/>
                          <a:latin typeface="Times New Roman" pitchFamily="18" charset="0"/>
                          <a:cs typeface="Times New Roman" pitchFamily="18" charset="0"/>
                        </a:rPr>
                        <a:t>Memory address</a:t>
                      </a:r>
                      <a:endParaRPr lang="en-US" sz="1600" dirty="0">
                        <a:effectLst/>
                        <a:latin typeface="Times New Roman" pitchFamily="18" charset="0"/>
                        <a:ea typeface="Calibri"/>
                        <a:cs typeface="Times New Roman" pitchFamily="18" charset="0"/>
                      </a:endParaRPr>
                    </a:p>
                  </a:txBody>
                  <a:tcPr marL="68580" marR="68580" marT="0" marB="0"/>
                </a:tc>
              </a:tr>
            </a:tbl>
          </a:graphicData>
        </a:graphic>
      </p:graphicFrame>
      <p:sp>
        <p:nvSpPr>
          <p:cNvPr id="4" name="Rectangle 1"/>
          <p:cNvSpPr>
            <a:spLocks noChangeArrowheads="1"/>
          </p:cNvSpPr>
          <p:nvPr/>
        </p:nvSpPr>
        <p:spPr bwMode="auto">
          <a:xfrm>
            <a:off x="914400" y="566678"/>
            <a:ext cx="7391400" cy="286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R="0" lvl="0" algn="justLow"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Ex: </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Find number of mode if you have the following instruction ADD B, R</a:t>
            </a:r>
            <a:r>
              <a:rPr kumimoji="0" lang="en-US" sz="20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1</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no. of register = 15, no. of instruction = 20 and memory size = 15K  × 27.</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R="0" lvl="0" algn="justLow" defTabSz="914400" rtl="0" eaLnBrk="0" fontAlgn="base" latinLnBrk="0" hangingPunct="0">
              <a:lnSpc>
                <a:spcPct val="100000"/>
              </a:lnSpc>
              <a:spcBef>
                <a:spcPct val="0"/>
              </a:spcBef>
              <a:spcAft>
                <a:spcPct val="0"/>
              </a:spcAft>
              <a:buClrTx/>
              <a:buSzTx/>
              <a:buFontTx/>
              <a:buNone/>
              <a:tabLst/>
            </a:pPr>
            <a:r>
              <a:rPr kumimoji="0" lang="en-US" sz="2000" b="1" i="0" u="sng"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Solution:</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R="0" lvl="0" algn="justLow"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No. bit of register address field                    2</a:t>
            </a:r>
            <a:r>
              <a:rPr kumimoji="0" lang="en-US" sz="20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X</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15   ;        </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sym typeface="Symbol" pitchFamily="18" charset="2"/>
              </a:rPr>
              <a:t></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X = 4 bits</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sym typeface="Symbol" pitchFamily="18" charset="2"/>
            </a:endParaRPr>
          </a:p>
          <a:p>
            <a:pPr marR="0" lvl="0" algn="justLow"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sym typeface="Symbol" pitchFamily="18" charset="2"/>
              </a:rPr>
              <a:t>No. bit of </a:t>
            </a:r>
            <a:r>
              <a:rPr kumimoji="0" lang="en-US"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sym typeface="Symbol" pitchFamily="18" charset="2"/>
              </a:rPr>
              <a:t>opcode</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sym typeface="Symbol" pitchFamily="18" charset="2"/>
              </a:rPr>
              <a:t> field                                 2</a:t>
            </a:r>
            <a:r>
              <a:rPr kumimoji="0" lang="en-US" sz="20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sym typeface="Symbol" pitchFamily="18" charset="2"/>
              </a:rPr>
              <a:t>N</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sym typeface="Symbol" pitchFamily="18" charset="2"/>
              </a:rPr>
              <a:t> = 20     ;      </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N </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sym typeface="Symbol" pitchFamily="18" charset="2"/>
              </a:rPr>
              <a:t></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5 bits</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sym typeface="Symbol" pitchFamily="18" charset="2"/>
              </a:rPr>
              <a:t>               </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sym typeface="Symbol" pitchFamily="18" charset="2"/>
            </a:endParaRPr>
          </a:p>
          <a:p>
            <a:pPr marR="0" lvl="0" algn="justLow"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sym typeface="Symbol" pitchFamily="18" charset="2"/>
              </a:rPr>
              <a:t>No. bit of address memory       2</a:t>
            </a:r>
            <a:r>
              <a:rPr kumimoji="0" lang="en-US" sz="20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sym typeface="Symbol" pitchFamily="18" charset="2"/>
              </a:rPr>
              <a:t>M  </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sym typeface="Symbol" pitchFamily="18" charset="2"/>
              </a:rPr>
              <a:t>= 15 K   ;    2</a:t>
            </a:r>
            <a:r>
              <a:rPr kumimoji="0" lang="en-US" sz="20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sym typeface="Symbol" pitchFamily="18" charset="2"/>
              </a:rPr>
              <a:t>4</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sym typeface="Symbol" pitchFamily="18" charset="2"/>
              </a:rPr>
              <a:t>  × 2</a:t>
            </a:r>
            <a:r>
              <a:rPr kumimoji="0" lang="en-US" sz="2000" b="0"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sym typeface="Symbol" pitchFamily="18" charset="2"/>
              </a:rPr>
              <a:t>10</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sym typeface="Symbol" pitchFamily="18" charset="2"/>
              </a:rPr>
              <a:t>  </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M = 14 bits</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sym typeface="Symbol" pitchFamily="18" charset="2"/>
            </a:endParaRPr>
          </a:p>
          <a:p>
            <a:pPr marR="0" lvl="0" algn="justLow"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sym typeface="Symbol" pitchFamily="18" charset="2"/>
              </a:rPr>
              <a:t>Total bit of instruction = 27 bits</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sym typeface="Symbol" pitchFamily="18" charset="2"/>
            </a:endParaRPr>
          </a:p>
          <a:p>
            <a:pPr marR="0" lvl="0" algn="justLow"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sym typeface="Symbol" pitchFamily="18" charset="2"/>
              </a:rPr>
              <a:t></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No. of mode = 27- (4+5+14)</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sym typeface="Symbol" pitchFamily="18" charset="2"/>
              </a:rPr>
              <a:t>  = 4 bits</a:t>
            </a:r>
          </a:p>
        </p:txBody>
      </p:sp>
    </p:spTree>
    <p:extLst>
      <p:ext uri="{BB962C8B-B14F-4D97-AF65-F5344CB8AC3E}">
        <p14:creationId xmlns:p14="http://schemas.microsoft.com/office/powerpoint/2010/main" val="500931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517709"/>
            <a:ext cx="7543800" cy="590048"/>
          </a:xfrm>
          <a:prstGeom prst="rect">
            <a:avLst/>
          </a:prstGeom>
          <a:blipFill>
            <a:blip r:embed="rId2" cstate="print"/>
            <a:tile tx="0" ty="0" sx="100000" sy="100000" flip="none" algn="tl"/>
          </a:blipFill>
          <a:ln>
            <a:solidFill>
              <a:schemeClr val="accent1"/>
            </a:solidFill>
          </a:ln>
          <a:effectLst>
            <a:glow rad="228600">
              <a:schemeClr val="accent6">
                <a:satMod val="175000"/>
                <a:alpha val="40000"/>
              </a:schemeClr>
            </a:glow>
            <a:innerShdw blurRad="63500" dist="50800" dir="18900000">
              <a:prstClr val="black">
                <a:alpha val="50000"/>
              </a:prstClr>
            </a:innerShdw>
          </a:effectLst>
        </p:spPr>
        <p:style>
          <a:lnRef idx="1">
            <a:schemeClr val="accent4"/>
          </a:lnRef>
          <a:fillRef idx="2">
            <a:schemeClr val="accent4"/>
          </a:fillRef>
          <a:effectRef idx="1">
            <a:schemeClr val="accent4"/>
          </a:effectRef>
          <a:fontRef idx="minor">
            <a:schemeClr val="dk1"/>
          </a:fontRef>
        </p:style>
        <p:txBody>
          <a:bodyPr wrap="square" lIns="96661" tIns="48331" rIns="96661" bIns="48331">
            <a:spAutoFit/>
          </a:bodyPr>
          <a:lstStyle/>
          <a:p>
            <a:pPr algn="ctr" defTabSz="966573" fontAlgn="auto">
              <a:spcBef>
                <a:spcPts val="0"/>
              </a:spcBef>
              <a:spcAft>
                <a:spcPts val="0"/>
              </a:spcAft>
              <a:buClr>
                <a:schemeClr val="bg1"/>
              </a:buClr>
              <a:buSzPct val="100000"/>
              <a:defRPr/>
            </a:pPr>
            <a:r>
              <a:rPr lang="en-US" sz="3200" b="1" dirty="0" smtClean="0">
                <a:solidFill>
                  <a:srgbClr val="FF0000"/>
                </a:solidFill>
                <a:effectLst>
                  <a:outerShdw blurRad="38100" dist="38100" dir="2700000" algn="tl">
                    <a:srgbClr val="000000">
                      <a:alpha val="43137"/>
                    </a:srgbClr>
                  </a:outerShdw>
                </a:effectLst>
                <a:latin typeface="Arial" pitchFamily="34" charset="0"/>
                <a:ea typeface="Segoe UI" pitchFamily="34" charset="0"/>
                <a:cs typeface="Arial" pitchFamily="34" charset="0"/>
              </a:rPr>
              <a:t>4. Addressing Mode</a:t>
            </a:r>
            <a:endParaRPr lang="en-US" sz="3200" b="1" dirty="0">
              <a:solidFill>
                <a:srgbClr val="FF0000"/>
              </a:solidFill>
              <a:effectLst>
                <a:outerShdw blurRad="38100" dist="38100" dir="2700000" algn="tl">
                  <a:srgbClr val="000000">
                    <a:alpha val="43137"/>
                  </a:srgbClr>
                </a:outerShdw>
              </a:effectLst>
              <a:latin typeface="Arial" pitchFamily="34" charset="0"/>
              <a:ea typeface="Segoe UI" pitchFamily="34" charset="0"/>
              <a:cs typeface="Arial" pitchFamily="34" charset="0"/>
            </a:endParaRPr>
          </a:p>
        </p:txBody>
      </p:sp>
      <p:sp>
        <p:nvSpPr>
          <p:cNvPr id="5" name="Slide Number Placeholder 4"/>
          <p:cNvSpPr>
            <a:spLocks noGrp="1"/>
          </p:cNvSpPr>
          <p:nvPr>
            <p:ph type="sldNum" sz="quarter" idx="12"/>
          </p:nvPr>
        </p:nvSpPr>
        <p:spPr/>
        <p:txBody>
          <a:bodyPr/>
          <a:lstStyle/>
          <a:p>
            <a:fld id="{9A932E13-C601-4971-A64E-DE3064478442}" type="slidenum">
              <a:rPr lang="en-US" smtClean="0"/>
              <a:pPr/>
              <a:t>8</a:t>
            </a:fld>
            <a:endParaRPr lang="en-US"/>
          </a:p>
        </p:txBody>
      </p:sp>
      <p:graphicFrame>
        <p:nvGraphicFramePr>
          <p:cNvPr id="3" name="Table 2"/>
          <p:cNvGraphicFramePr>
            <a:graphicFrameLocks noGrp="1"/>
          </p:cNvGraphicFramePr>
          <p:nvPr>
            <p:extLst>
              <p:ext uri="{D42A27DB-BD31-4B8C-83A1-F6EECF244321}">
                <p14:modId xmlns:p14="http://schemas.microsoft.com/office/powerpoint/2010/main" val="2072152987"/>
              </p:ext>
            </p:extLst>
          </p:nvPr>
        </p:nvGraphicFramePr>
        <p:xfrm>
          <a:off x="3505200" y="3429000"/>
          <a:ext cx="1958340" cy="692850"/>
        </p:xfrm>
        <a:graphic>
          <a:graphicData uri="http://schemas.openxmlformats.org/drawingml/2006/table">
            <a:tbl>
              <a:tblPr firstRow="1" firstCol="1" bandRow="1">
                <a:tableStyleId>{5C22544A-7EE6-4342-B048-85BDC9FD1C3A}</a:tableStyleId>
              </a:tblPr>
              <a:tblGrid>
                <a:gridCol w="799465"/>
                <a:gridCol w="1158875"/>
              </a:tblGrid>
              <a:tr h="0">
                <a:tc gridSpan="2">
                  <a:txBody>
                    <a:bodyPr/>
                    <a:lstStyle/>
                    <a:p>
                      <a:pPr algn="just">
                        <a:lnSpc>
                          <a:spcPct val="115000"/>
                        </a:lnSpc>
                        <a:spcAft>
                          <a:spcPts val="0"/>
                        </a:spcAft>
                      </a:pPr>
                      <a:r>
                        <a:rPr lang="en-US" sz="1400">
                          <a:effectLst/>
                        </a:rPr>
                        <a:t> </a:t>
                      </a:r>
                      <a:endParaRPr lang="en-US" sz="1100">
                        <a:effectLst/>
                        <a:latin typeface="Calibri"/>
                        <a:ea typeface="Calibri"/>
                        <a:cs typeface="Arial"/>
                      </a:endParaRPr>
                    </a:p>
                  </a:txBody>
                  <a:tcPr marL="68580" marR="68580" marT="0" marB="0"/>
                </a:tc>
                <a:tc hMerge="1">
                  <a:txBody>
                    <a:bodyPr/>
                    <a:lstStyle/>
                    <a:p>
                      <a:endParaRPr lang="en-US"/>
                    </a:p>
                  </a:txBody>
                  <a:tcPr/>
                </a:tc>
              </a:tr>
              <a:tr h="0">
                <a:tc>
                  <a:txBody>
                    <a:bodyPr/>
                    <a:lstStyle/>
                    <a:p>
                      <a:pPr algn="ctr">
                        <a:lnSpc>
                          <a:spcPct val="115000"/>
                        </a:lnSpc>
                        <a:spcAft>
                          <a:spcPts val="0"/>
                        </a:spcAft>
                      </a:pPr>
                      <a:r>
                        <a:rPr lang="en-US" sz="1400">
                          <a:effectLst/>
                        </a:rPr>
                        <a:t>n</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400">
                          <a:effectLst/>
                        </a:rPr>
                        <a:t>Opcode</a:t>
                      </a:r>
                      <a:endParaRPr lang="en-US" sz="1100">
                        <a:effectLst/>
                        <a:latin typeface="Calibri"/>
                        <a:ea typeface="Calibri"/>
                        <a:cs typeface="Arial"/>
                      </a:endParaRPr>
                    </a:p>
                  </a:txBody>
                  <a:tcPr marL="68580" marR="68580" marT="0" marB="0"/>
                </a:tc>
              </a:tr>
              <a:tr h="0">
                <a:tc gridSpan="2">
                  <a:txBody>
                    <a:bodyPr/>
                    <a:lstStyle/>
                    <a:p>
                      <a:pPr algn="ctr">
                        <a:lnSpc>
                          <a:spcPct val="115000"/>
                        </a:lnSpc>
                        <a:spcAft>
                          <a:spcPts val="0"/>
                        </a:spcAft>
                      </a:pPr>
                      <a:r>
                        <a:rPr lang="en-US" sz="1400" dirty="0">
                          <a:effectLst/>
                        </a:rPr>
                        <a:t>Memory</a:t>
                      </a:r>
                      <a:endParaRPr lang="en-US" sz="1100" dirty="0">
                        <a:effectLst/>
                        <a:latin typeface="Calibri"/>
                        <a:ea typeface="Calibri"/>
                        <a:cs typeface="Arial"/>
                      </a:endParaRPr>
                    </a:p>
                  </a:txBody>
                  <a:tcPr marL="68580" marR="68580" marT="0" marB="0"/>
                </a:tc>
                <a:tc hMerge="1">
                  <a:txBody>
                    <a:bodyPr/>
                    <a:lstStyle/>
                    <a:p>
                      <a:endParaRPr lang="en-US"/>
                    </a:p>
                  </a:txBody>
                  <a:tcPr/>
                </a:tc>
              </a:tr>
            </a:tbl>
          </a:graphicData>
        </a:graphic>
      </p:graphicFrame>
      <p:sp>
        <p:nvSpPr>
          <p:cNvPr id="4" name="Rectangle 1"/>
          <p:cNvSpPr>
            <a:spLocks noChangeArrowheads="1"/>
          </p:cNvSpPr>
          <p:nvPr/>
        </p:nvSpPr>
        <p:spPr bwMode="auto">
          <a:xfrm>
            <a:off x="862315" y="1143000"/>
            <a:ext cx="7519686" cy="2246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The addressing mode </a:t>
            </a:r>
            <a:r>
              <a:rPr kumimoji="0" lang="en-US" sz="20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specifies a rule</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for interpreting or modifying the address field of the instruction before the operand is actually referenced. There are different types of addressing modes as shown below:</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1. </a:t>
            </a:r>
            <a:r>
              <a:rPr kumimoji="0" lang="en-US" sz="20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Implied Mode:</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In this mode the operands are specified implicitly in the definition of the instruction (</a:t>
            </a: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no address field is required</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Ex: CLA, CMA, INC, HLT, CLC, STI and LAHF</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1985487249"/>
              </p:ext>
            </p:extLst>
          </p:nvPr>
        </p:nvGraphicFramePr>
        <p:xfrm>
          <a:off x="4258310" y="5538786"/>
          <a:ext cx="2294890" cy="707264"/>
        </p:xfrm>
        <a:graphic>
          <a:graphicData uri="http://schemas.openxmlformats.org/drawingml/2006/table">
            <a:tbl>
              <a:tblPr firstRow="1" firstCol="1" bandRow="1">
                <a:tableStyleId>{5C22544A-7EE6-4342-B048-85BDC9FD1C3A}</a:tableStyleId>
              </a:tblPr>
              <a:tblGrid>
                <a:gridCol w="618490"/>
                <a:gridCol w="871220"/>
                <a:gridCol w="805180"/>
              </a:tblGrid>
              <a:tr h="0">
                <a:tc gridSpan="3">
                  <a:txBody>
                    <a:bodyPr/>
                    <a:lstStyle/>
                    <a:p>
                      <a:pPr algn="just">
                        <a:lnSpc>
                          <a:spcPct val="115000"/>
                        </a:lnSpc>
                        <a:spcAft>
                          <a:spcPts val="0"/>
                        </a:spcAft>
                      </a:pPr>
                      <a:r>
                        <a:rPr lang="en-US" sz="1400" dirty="0">
                          <a:effectLst/>
                        </a:rPr>
                        <a:t> </a:t>
                      </a:r>
                      <a:endParaRPr lang="en-US" sz="1100" dirty="0">
                        <a:effectLst/>
                        <a:latin typeface="Calibri"/>
                        <a:ea typeface="Calibri"/>
                        <a:cs typeface="Arial"/>
                      </a:endParaRPr>
                    </a:p>
                  </a:txBody>
                  <a:tcPr marL="68580" marR="68580" marT="0" marB="0"/>
                </a:tc>
                <a:tc hMerge="1">
                  <a:txBody>
                    <a:bodyPr/>
                    <a:lstStyle/>
                    <a:p>
                      <a:endParaRPr lang="en-US"/>
                    </a:p>
                  </a:txBody>
                  <a:tcPr/>
                </a:tc>
                <a:tc hMerge="1">
                  <a:txBody>
                    <a:bodyPr/>
                    <a:lstStyle/>
                    <a:p>
                      <a:endParaRPr lang="en-US"/>
                    </a:p>
                  </a:txBody>
                  <a:tcPr/>
                </a:tc>
              </a:tr>
              <a:tr h="0">
                <a:tc>
                  <a:txBody>
                    <a:bodyPr/>
                    <a:lstStyle/>
                    <a:p>
                      <a:pPr algn="ctr">
                        <a:lnSpc>
                          <a:spcPct val="115000"/>
                        </a:lnSpc>
                        <a:spcAft>
                          <a:spcPts val="0"/>
                        </a:spcAft>
                      </a:pPr>
                      <a:r>
                        <a:rPr lang="en-US" sz="1400">
                          <a:effectLst/>
                        </a:rPr>
                        <a:t>n</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400">
                          <a:effectLst/>
                        </a:rPr>
                        <a:t>Opcode</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400">
                          <a:effectLst/>
                        </a:rPr>
                        <a:t>Operand</a:t>
                      </a:r>
                      <a:endParaRPr lang="en-US" sz="1100">
                        <a:effectLst/>
                        <a:latin typeface="Calibri"/>
                        <a:ea typeface="Calibri"/>
                        <a:cs typeface="Arial"/>
                      </a:endParaRPr>
                    </a:p>
                  </a:txBody>
                  <a:tcPr marL="68580" marR="68580" marT="0" marB="0"/>
                </a:tc>
              </a:tr>
              <a:tr h="0">
                <a:tc gridSpan="3">
                  <a:txBody>
                    <a:bodyPr/>
                    <a:lstStyle/>
                    <a:p>
                      <a:pPr algn="ctr">
                        <a:lnSpc>
                          <a:spcPct val="115000"/>
                        </a:lnSpc>
                        <a:spcAft>
                          <a:spcPts val="0"/>
                        </a:spcAft>
                      </a:pPr>
                      <a:r>
                        <a:rPr lang="en-US" sz="1400" dirty="0">
                          <a:effectLst/>
                        </a:rPr>
                        <a:t>Memory</a:t>
                      </a:r>
                      <a:endParaRPr lang="en-US" sz="1100" dirty="0">
                        <a:effectLst/>
                        <a:latin typeface="Calibri"/>
                        <a:ea typeface="Calibri"/>
                        <a:cs typeface="Arial"/>
                      </a:endParaRPr>
                    </a:p>
                  </a:txBody>
                  <a:tcPr marL="68580" marR="68580" marT="0" marB="0"/>
                </a:tc>
                <a:tc hMerge="1">
                  <a:txBody>
                    <a:bodyPr/>
                    <a:lstStyle/>
                    <a:p>
                      <a:endParaRPr lang="en-US"/>
                    </a:p>
                  </a:txBody>
                  <a:tcPr/>
                </a:tc>
                <a:tc hMerge="1">
                  <a:txBody>
                    <a:bodyPr/>
                    <a:lstStyle/>
                    <a:p>
                      <a:endParaRPr lang="en-US"/>
                    </a:p>
                  </a:txBody>
                  <a:tcPr/>
                </a:tc>
              </a:tr>
            </a:tbl>
          </a:graphicData>
        </a:graphic>
      </p:graphicFrame>
      <p:sp>
        <p:nvSpPr>
          <p:cNvPr id="7" name="Rectangle 2"/>
          <p:cNvSpPr>
            <a:spLocks noChangeArrowheads="1"/>
          </p:cNvSpPr>
          <p:nvPr/>
        </p:nvSpPr>
        <p:spPr bwMode="auto">
          <a:xfrm>
            <a:off x="914400" y="4154031"/>
            <a:ext cx="7467600" cy="2246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2. </a:t>
            </a:r>
            <a:r>
              <a:rPr kumimoji="0" lang="en-US" sz="20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Immediate Mode:</a:t>
            </a: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In this mode the operands are specified in the </a:t>
            </a: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instruction itself</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The operand field contains the </a:t>
            </a: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actual operand </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to be used in conjunction with the operation specified in the instruction. Immediate mode instructions are useful for </a:t>
            </a: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initializing registers to a constant value</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Ex 1: MVI Al, 30</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Ex 2: MOV AX,50F0 </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21058311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A932E13-C601-4971-A64E-DE3064478442}" type="slidenum">
              <a:rPr lang="en-US" smtClean="0"/>
              <a:pPr/>
              <a:t>9</a:t>
            </a:fld>
            <a:endParaRPr lang="en-US"/>
          </a:p>
        </p:txBody>
      </p:sp>
      <p:sp>
        <p:nvSpPr>
          <p:cNvPr id="8" name="Rectangle 3"/>
          <p:cNvSpPr>
            <a:spLocks noChangeArrowheads="1"/>
          </p:cNvSpPr>
          <p:nvPr/>
        </p:nvSpPr>
        <p:spPr bwMode="auto">
          <a:xfrm>
            <a:off x="0" y="34512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2982481626"/>
              </p:ext>
            </p:extLst>
          </p:nvPr>
        </p:nvGraphicFramePr>
        <p:xfrm>
          <a:off x="1476375" y="1241058"/>
          <a:ext cx="6191250" cy="968742"/>
        </p:xfrm>
        <a:graphic>
          <a:graphicData uri="http://schemas.openxmlformats.org/drawingml/2006/table">
            <a:tbl>
              <a:tblPr firstRow="1" firstCol="1" bandRow="1">
                <a:tableStyleId>{5C22544A-7EE6-4342-B048-85BDC9FD1C3A}</a:tableStyleId>
              </a:tblPr>
              <a:tblGrid>
                <a:gridCol w="1531620"/>
                <a:gridCol w="1042670"/>
                <a:gridCol w="1042670"/>
                <a:gridCol w="1042670"/>
                <a:gridCol w="1531620"/>
              </a:tblGrid>
              <a:tr h="506842">
                <a:tc rowSpan="2">
                  <a:txBody>
                    <a:bodyPr/>
                    <a:lstStyle/>
                    <a:p>
                      <a:pPr algn="just">
                        <a:lnSpc>
                          <a:spcPct val="115000"/>
                        </a:lnSpc>
                        <a:spcAft>
                          <a:spcPts val="0"/>
                        </a:spcAft>
                      </a:pPr>
                      <a:r>
                        <a:rPr lang="en-US" sz="1400" dirty="0">
                          <a:effectLst/>
                        </a:rPr>
                        <a:t>Processor </a:t>
                      </a:r>
                      <a:endParaRPr lang="en-US" sz="1400" dirty="0" smtClean="0">
                        <a:effectLst/>
                      </a:endParaRPr>
                    </a:p>
                    <a:p>
                      <a:pPr algn="just">
                        <a:lnSpc>
                          <a:spcPct val="115000"/>
                        </a:lnSpc>
                        <a:spcAft>
                          <a:spcPts val="0"/>
                        </a:spcAft>
                      </a:pPr>
                      <a:r>
                        <a:rPr lang="en-US" sz="1400" dirty="0" smtClean="0">
                          <a:effectLst/>
                        </a:rPr>
                        <a:t>Register</a:t>
                      </a:r>
                      <a:endParaRPr lang="en-US" sz="1100" dirty="0">
                        <a:effectLst/>
                        <a:latin typeface="Calibri"/>
                        <a:ea typeface="Calibri"/>
                        <a:cs typeface="Arial"/>
                      </a:endParaRPr>
                    </a:p>
                  </a:txBody>
                  <a:tcPr marL="68580" marR="68580" marT="0" marB="0"/>
                </a:tc>
                <a:tc rowSpan="2">
                  <a:txBody>
                    <a:bodyPr/>
                    <a:lstStyle/>
                    <a:p>
                      <a:pPr algn="just">
                        <a:lnSpc>
                          <a:spcPct val="115000"/>
                        </a:lnSpc>
                        <a:spcAft>
                          <a:spcPts val="0"/>
                        </a:spcAft>
                      </a:pPr>
                      <a:endParaRPr lang="en-US" sz="1400">
                        <a:effectLst/>
                        <a:latin typeface="Times New Roman"/>
                        <a:ea typeface="Calibri"/>
                        <a:cs typeface="Arial"/>
                      </a:endParaRPr>
                    </a:p>
                  </a:txBody>
                  <a:tcPr marL="68580" marR="68580" marT="0" marB="0"/>
                </a:tc>
                <a:tc rowSpan="2">
                  <a:txBody>
                    <a:bodyPr/>
                    <a:lstStyle/>
                    <a:p>
                      <a:pPr algn="ctr">
                        <a:lnSpc>
                          <a:spcPct val="115000"/>
                        </a:lnSpc>
                        <a:spcAft>
                          <a:spcPts val="0"/>
                        </a:spcAft>
                      </a:pPr>
                      <a:r>
                        <a:rPr lang="en-US" sz="1400">
                          <a:effectLst/>
                        </a:rPr>
                        <a:t>M</a:t>
                      </a:r>
                      <a:endParaRPr lang="en-US" sz="1100">
                        <a:effectLst/>
                        <a:latin typeface="Calibri"/>
                        <a:ea typeface="Calibri"/>
                        <a:cs typeface="Arial"/>
                      </a:endParaRPr>
                    </a:p>
                  </a:txBody>
                  <a:tcPr marL="68580" marR="68580" marT="0" marB="0"/>
                </a:tc>
                <a:tc rowSpan="2">
                  <a:txBody>
                    <a:bodyPr/>
                    <a:lstStyle/>
                    <a:p>
                      <a:pPr algn="ctr">
                        <a:lnSpc>
                          <a:spcPct val="115000"/>
                        </a:lnSpc>
                        <a:spcAft>
                          <a:spcPts val="0"/>
                        </a:spcAft>
                      </a:pPr>
                      <a:r>
                        <a:rPr lang="en-US" sz="1400">
                          <a:effectLst/>
                        </a:rPr>
                        <a:t>Opcode</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400">
                          <a:effectLst/>
                        </a:rPr>
                        <a:t>Register Address</a:t>
                      </a:r>
                      <a:endParaRPr lang="en-US" sz="1100">
                        <a:effectLst/>
                        <a:latin typeface="Calibri"/>
                        <a:ea typeface="Calibri"/>
                        <a:cs typeface="Arial"/>
                      </a:endParaRPr>
                    </a:p>
                  </a:txBody>
                  <a:tcPr marL="68580" marR="68580" marT="0" marB="0"/>
                </a:tc>
              </a:tr>
              <a:tr h="51379">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a:lnSpc>
                          <a:spcPct val="115000"/>
                        </a:lnSpc>
                        <a:spcAft>
                          <a:spcPts val="0"/>
                        </a:spcAft>
                      </a:pPr>
                      <a:r>
                        <a:rPr lang="en-US" sz="1400">
                          <a:effectLst/>
                        </a:rPr>
                        <a:t>Memory</a:t>
                      </a:r>
                      <a:endParaRPr lang="en-US" sz="1100">
                        <a:effectLst/>
                        <a:latin typeface="Calibri"/>
                        <a:ea typeface="Calibri"/>
                        <a:cs typeface="Arial"/>
                      </a:endParaRPr>
                    </a:p>
                  </a:txBody>
                  <a:tcPr marL="68580" marR="68580" marT="0" marB="0"/>
                </a:tc>
              </a:tr>
              <a:tr h="51379">
                <a:tc>
                  <a:txBody>
                    <a:bodyPr/>
                    <a:lstStyle/>
                    <a:p>
                      <a:pPr algn="just">
                        <a:lnSpc>
                          <a:spcPct val="115000"/>
                        </a:lnSpc>
                        <a:spcAft>
                          <a:spcPts val="0"/>
                        </a:spcAft>
                      </a:pPr>
                      <a:r>
                        <a:rPr lang="en-US" sz="1400">
                          <a:effectLst/>
                        </a:rPr>
                        <a:t>Operand</a:t>
                      </a:r>
                      <a:endParaRPr lang="en-US" sz="1100">
                        <a:effectLst/>
                        <a:latin typeface="Calibri"/>
                        <a:ea typeface="Calibri"/>
                        <a:cs typeface="Arial"/>
                      </a:endParaRPr>
                    </a:p>
                  </a:txBody>
                  <a:tcPr marL="68580" marR="68580" marT="0" marB="0"/>
                </a:tc>
                <a:tc gridSpan="4">
                  <a:txBody>
                    <a:bodyPr/>
                    <a:lstStyle/>
                    <a:p>
                      <a:pPr>
                        <a:lnSpc>
                          <a:spcPct val="115000"/>
                        </a:lnSpc>
                        <a:spcAft>
                          <a:spcPts val="1000"/>
                        </a:spcAft>
                      </a:pPr>
                      <a:r>
                        <a:rPr lang="en-US" sz="1100" dirty="0">
                          <a:effectLst/>
                        </a:rPr>
                        <a:t> </a:t>
                      </a:r>
                      <a:endParaRPr lang="en-US" sz="1100" dirty="0">
                        <a:effectLst/>
                        <a:latin typeface="Calibri"/>
                        <a:ea typeface="Calibri"/>
                        <a:cs typeface="Arial"/>
                      </a:endParaRPr>
                    </a:p>
                  </a:txBody>
                  <a:tcPr marL="0" marR="0" marT="0" marB="0" anchor="ct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
        <p:nvSpPr>
          <p:cNvPr id="3" name="Rectangle 2"/>
          <p:cNvSpPr>
            <a:spLocks noChangeArrowheads="1"/>
          </p:cNvSpPr>
          <p:nvPr/>
        </p:nvSpPr>
        <p:spPr bwMode="auto">
          <a:xfrm>
            <a:off x="914401" y="435114"/>
            <a:ext cx="739140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3. </a:t>
            </a:r>
            <a:r>
              <a:rPr kumimoji="0" lang="en-US" sz="20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Register Mode:</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In this mode the operands are in registers that reside within the CPU.</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9" name="Curved Connector 8"/>
          <p:cNvCxnSpPr/>
          <p:nvPr/>
        </p:nvCxnSpPr>
        <p:spPr>
          <a:xfrm flipH="1">
            <a:off x="3484563" y="9390063"/>
            <a:ext cx="3421062" cy="301625"/>
          </a:xfrm>
          <a:prstGeom prst="curvedConnector3">
            <a:avLst>
              <a:gd name="adj1" fmla="val 13961"/>
            </a:avLst>
          </a:prstGeom>
          <a:ln>
            <a:tailEnd type="arrow"/>
          </a:ln>
        </p:spPr>
        <p:style>
          <a:lnRef idx="1">
            <a:schemeClr val="dk1"/>
          </a:lnRef>
          <a:fillRef idx="0">
            <a:schemeClr val="dk1"/>
          </a:fillRef>
          <a:effectRef idx="0">
            <a:schemeClr val="dk1"/>
          </a:effectRef>
          <a:fontRef idx="minor">
            <a:schemeClr val="tx1"/>
          </a:fontRef>
        </p:style>
      </p:cxnSp>
      <p:cxnSp>
        <p:nvCxnSpPr>
          <p:cNvPr id="6" name="Curved Connector 5"/>
          <p:cNvCxnSpPr/>
          <p:nvPr/>
        </p:nvCxnSpPr>
        <p:spPr>
          <a:xfrm rot="10800000" flipV="1">
            <a:off x="2590800" y="1600199"/>
            <a:ext cx="3810000" cy="533400"/>
          </a:xfrm>
          <a:prstGeom prst="curvedConnector3">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10" name="Table 9"/>
          <p:cNvGraphicFramePr>
            <a:graphicFrameLocks noGrp="1"/>
          </p:cNvGraphicFramePr>
          <p:nvPr>
            <p:extLst>
              <p:ext uri="{D42A27DB-BD31-4B8C-83A1-F6EECF244321}">
                <p14:modId xmlns:p14="http://schemas.microsoft.com/office/powerpoint/2010/main" val="194684764"/>
              </p:ext>
            </p:extLst>
          </p:nvPr>
        </p:nvGraphicFramePr>
        <p:xfrm>
          <a:off x="1702435" y="4791200"/>
          <a:ext cx="5739130" cy="923800"/>
        </p:xfrm>
        <a:graphic>
          <a:graphicData uri="http://schemas.openxmlformats.org/drawingml/2006/table">
            <a:tbl>
              <a:tblPr firstRow="1" firstCol="1" bandRow="1">
                <a:tableStyleId>{5C22544A-7EE6-4342-B048-85BDC9FD1C3A}</a:tableStyleId>
              </a:tblPr>
              <a:tblGrid>
                <a:gridCol w="1620520"/>
                <a:gridCol w="363855"/>
                <a:gridCol w="1251585"/>
                <a:gridCol w="994410"/>
                <a:gridCol w="1508760"/>
              </a:tblGrid>
              <a:tr h="0">
                <a:tc>
                  <a:txBody>
                    <a:bodyPr/>
                    <a:lstStyle/>
                    <a:p>
                      <a:pPr algn="just">
                        <a:lnSpc>
                          <a:spcPct val="115000"/>
                        </a:lnSpc>
                        <a:spcAft>
                          <a:spcPts val="0"/>
                        </a:spcAft>
                      </a:pPr>
                      <a:r>
                        <a:rPr lang="en-US" sz="1400">
                          <a:effectLst/>
                        </a:rPr>
                        <a:t>Processor Register </a:t>
                      </a:r>
                      <a:endParaRPr lang="en-US" sz="1100">
                        <a:effectLst/>
                        <a:latin typeface="Calibri"/>
                        <a:ea typeface="Calibri"/>
                        <a:cs typeface="Arial"/>
                      </a:endParaRPr>
                    </a:p>
                  </a:txBody>
                  <a:tcPr marL="68580" marR="68580" marT="0" marB="0"/>
                </a:tc>
                <a:tc>
                  <a:txBody>
                    <a:bodyPr/>
                    <a:lstStyle/>
                    <a:p>
                      <a:pPr algn="just">
                        <a:lnSpc>
                          <a:spcPct val="115000"/>
                        </a:lnSpc>
                        <a:spcAft>
                          <a:spcPts val="0"/>
                        </a:spcAft>
                      </a:pPr>
                      <a:r>
                        <a:rPr lang="en-US" sz="1400">
                          <a:effectLst/>
                        </a:rPr>
                        <a:t> </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400">
                          <a:effectLst/>
                        </a:rPr>
                        <a:t>M</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400">
                          <a:effectLst/>
                        </a:rPr>
                        <a:t>Opcode</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400">
                          <a:effectLst/>
                        </a:rPr>
                        <a:t>Register Address</a:t>
                      </a:r>
                      <a:endParaRPr lang="en-US" sz="1100">
                        <a:effectLst/>
                        <a:latin typeface="Calibri"/>
                        <a:ea typeface="Calibri"/>
                        <a:cs typeface="Arial"/>
                      </a:endParaRPr>
                    </a:p>
                  </a:txBody>
                  <a:tcPr marL="68580" marR="68580" marT="0" marB="0"/>
                </a:tc>
              </a:tr>
              <a:tr h="0">
                <a:tc>
                  <a:txBody>
                    <a:bodyPr/>
                    <a:lstStyle/>
                    <a:p>
                      <a:pPr algn="just">
                        <a:lnSpc>
                          <a:spcPct val="115000"/>
                        </a:lnSpc>
                        <a:spcAft>
                          <a:spcPts val="0"/>
                        </a:spcAft>
                      </a:pPr>
                      <a:r>
                        <a:rPr lang="en-US" sz="1400">
                          <a:effectLst/>
                        </a:rPr>
                        <a:t>Effective Address</a:t>
                      </a:r>
                      <a:endParaRPr lang="en-US" sz="1100">
                        <a:effectLst/>
                        <a:latin typeface="Calibri"/>
                        <a:ea typeface="Calibri"/>
                        <a:cs typeface="Arial"/>
                      </a:endParaRPr>
                    </a:p>
                  </a:txBody>
                  <a:tcPr marL="68580" marR="68580" marT="0" marB="0"/>
                </a:tc>
                <a:tc>
                  <a:txBody>
                    <a:bodyPr/>
                    <a:lstStyle/>
                    <a:p>
                      <a:pPr algn="just">
                        <a:lnSpc>
                          <a:spcPct val="115000"/>
                        </a:lnSpc>
                        <a:spcAft>
                          <a:spcPts val="0"/>
                        </a:spcAft>
                      </a:pPr>
                      <a:r>
                        <a:rPr lang="en-US" sz="1400">
                          <a:effectLst/>
                        </a:rPr>
                        <a:t> </a:t>
                      </a:r>
                      <a:endParaRPr lang="en-US" sz="1100">
                        <a:effectLst/>
                        <a:latin typeface="Calibri"/>
                        <a:ea typeface="Calibri"/>
                        <a:cs typeface="Arial"/>
                      </a:endParaRPr>
                    </a:p>
                  </a:txBody>
                  <a:tcPr marL="68580" marR="68580" marT="0" marB="0"/>
                </a:tc>
                <a:tc>
                  <a:txBody>
                    <a:bodyPr/>
                    <a:lstStyle/>
                    <a:p>
                      <a:pPr algn="just">
                        <a:lnSpc>
                          <a:spcPct val="115000"/>
                        </a:lnSpc>
                        <a:spcAft>
                          <a:spcPts val="0"/>
                        </a:spcAft>
                      </a:pPr>
                      <a:r>
                        <a:rPr lang="en-US" sz="1400">
                          <a:effectLst/>
                        </a:rPr>
                        <a:t> </a:t>
                      </a:r>
                      <a:endParaRPr lang="en-US" sz="1100">
                        <a:effectLst/>
                        <a:latin typeface="Calibri"/>
                        <a:ea typeface="Calibri"/>
                        <a:cs typeface="Arial"/>
                      </a:endParaRPr>
                    </a:p>
                  </a:txBody>
                  <a:tcPr marL="68580" marR="68580" marT="0" marB="0"/>
                </a:tc>
                <a:tc>
                  <a:txBody>
                    <a:bodyPr/>
                    <a:lstStyle/>
                    <a:p>
                      <a:pPr algn="just">
                        <a:lnSpc>
                          <a:spcPct val="115000"/>
                        </a:lnSpc>
                        <a:spcAft>
                          <a:spcPts val="0"/>
                        </a:spcAft>
                      </a:pPr>
                      <a:r>
                        <a:rPr lang="en-US" sz="1400">
                          <a:effectLst/>
                        </a:rPr>
                        <a:t> </a:t>
                      </a:r>
                      <a:endParaRPr lang="en-US" sz="1100">
                        <a:effectLst/>
                        <a:latin typeface="Calibri"/>
                        <a:ea typeface="Calibri"/>
                        <a:cs typeface="Arial"/>
                      </a:endParaRPr>
                    </a:p>
                  </a:txBody>
                  <a:tcPr marL="68580" marR="68580" marT="0" marB="0"/>
                </a:tc>
                <a:tc>
                  <a:txBody>
                    <a:bodyPr/>
                    <a:lstStyle/>
                    <a:p>
                      <a:pPr algn="just">
                        <a:lnSpc>
                          <a:spcPct val="115000"/>
                        </a:lnSpc>
                        <a:spcAft>
                          <a:spcPts val="0"/>
                        </a:spcAft>
                      </a:pPr>
                      <a:r>
                        <a:rPr lang="en-US" sz="1400">
                          <a:effectLst/>
                        </a:rPr>
                        <a:t> </a:t>
                      </a:r>
                      <a:endParaRPr lang="en-US" sz="1100">
                        <a:effectLst/>
                        <a:latin typeface="Calibri"/>
                        <a:ea typeface="Calibri"/>
                        <a:cs typeface="Arial"/>
                      </a:endParaRPr>
                    </a:p>
                  </a:txBody>
                  <a:tcPr marL="68580" marR="68580" marT="0" marB="0"/>
                </a:tc>
              </a:tr>
              <a:tr h="0">
                <a:tc>
                  <a:txBody>
                    <a:bodyPr/>
                    <a:lstStyle/>
                    <a:p>
                      <a:pPr algn="just">
                        <a:lnSpc>
                          <a:spcPct val="115000"/>
                        </a:lnSpc>
                        <a:spcAft>
                          <a:spcPts val="0"/>
                        </a:spcAft>
                      </a:pPr>
                      <a:endParaRPr lang="en-US" sz="1400">
                        <a:effectLst/>
                        <a:latin typeface="Times New Roman"/>
                        <a:ea typeface="Calibri"/>
                        <a:cs typeface="Arial"/>
                      </a:endParaRPr>
                    </a:p>
                  </a:txBody>
                  <a:tcPr marL="68580" marR="68580" marT="0" marB="0"/>
                </a:tc>
                <a:tc>
                  <a:txBody>
                    <a:bodyPr/>
                    <a:lstStyle/>
                    <a:p>
                      <a:pPr algn="just">
                        <a:lnSpc>
                          <a:spcPct val="115000"/>
                        </a:lnSpc>
                        <a:spcAft>
                          <a:spcPts val="0"/>
                        </a:spcAft>
                      </a:pPr>
                      <a:r>
                        <a:rPr lang="en-US" sz="1400">
                          <a:effectLst/>
                        </a:rPr>
                        <a:t> </a:t>
                      </a:r>
                      <a:endParaRPr lang="en-US" sz="1100">
                        <a:effectLst/>
                        <a:latin typeface="Calibri"/>
                        <a:ea typeface="Calibri"/>
                        <a:cs typeface="Arial"/>
                      </a:endParaRPr>
                    </a:p>
                  </a:txBody>
                  <a:tcPr marL="68580" marR="68580" marT="0" marB="0"/>
                </a:tc>
                <a:tc>
                  <a:txBody>
                    <a:bodyPr/>
                    <a:lstStyle/>
                    <a:p>
                      <a:pPr algn="just">
                        <a:lnSpc>
                          <a:spcPct val="115000"/>
                        </a:lnSpc>
                        <a:spcAft>
                          <a:spcPts val="0"/>
                        </a:spcAft>
                      </a:pPr>
                      <a:r>
                        <a:rPr lang="en-US" sz="1400">
                          <a:effectLst/>
                        </a:rPr>
                        <a:t> </a:t>
                      </a:r>
                      <a:endParaRPr lang="en-US" sz="1100">
                        <a:effectLst/>
                        <a:latin typeface="Calibri"/>
                        <a:ea typeface="Calibri"/>
                        <a:cs typeface="Arial"/>
                      </a:endParaRPr>
                    </a:p>
                  </a:txBody>
                  <a:tcPr marL="68580" marR="68580" marT="0" marB="0"/>
                </a:tc>
                <a:tc>
                  <a:txBody>
                    <a:bodyPr/>
                    <a:lstStyle/>
                    <a:p>
                      <a:pPr algn="just">
                        <a:lnSpc>
                          <a:spcPct val="115000"/>
                        </a:lnSpc>
                        <a:spcAft>
                          <a:spcPts val="0"/>
                        </a:spcAft>
                      </a:pPr>
                      <a:r>
                        <a:rPr lang="en-US" sz="1400">
                          <a:effectLst/>
                        </a:rPr>
                        <a:t> </a:t>
                      </a:r>
                      <a:endParaRPr lang="en-US" sz="1100">
                        <a:effectLst/>
                        <a:latin typeface="Calibri"/>
                        <a:ea typeface="Calibri"/>
                        <a:cs typeface="Arial"/>
                      </a:endParaRPr>
                    </a:p>
                  </a:txBody>
                  <a:tcPr marL="68580" marR="68580" marT="0" marB="0"/>
                </a:tc>
                <a:tc>
                  <a:txBody>
                    <a:bodyPr/>
                    <a:lstStyle/>
                    <a:p>
                      <a:pPr algn="just">
                        <a:lnSpc>
                          <a:spcPct val="115000"/>
                        </a:lnSpc>
                        <a:spcAft>
                          <a:spcPts val="0"/>
                        </a:spcAft>
                      </a:pPr>
                      <a:r>
                        <a:rPr lang="en-US" sz="1400">
                          <a:effectLst/>
                        </a:rPr>
                        <a:t> </a:t>
                      </a:r>
                      <a:endParaRPr lang="en-US" sz="1100">
                        <a:effectLst/>
                        <a:latin typeface="Calibri"/>
                        <a:ea typeface="Calibri"/>
                        <a:cs typeface="Arial"/>
                      </a:endParaRPr>
                    </a:p>
                  </a:txBody>
                  <a:tcPr marL="68580" marR="68580" marT="0" marB="0"/>
                </a:tc>
              </a:tr>
              <a:tr h="0">
                <a:tc>
                  <a:txBody>
                    <a:bodyPr/>
                    <a:lstStyle/>
                    <a:p>
                      <a:pPr algn="just">
                        <a:lnSpc>
                          <a:spcPct val="115000"/>
                        </a:lnSpc>
                        <a:spcAft>
                          <a:spcPts val="0"/>
                        </a:spcAft>
                      </a:pPr>
                      <a:r>
                        <a:rPr lang="en-US" sz="1400">
                          <a:effectLst/>
                        </a:rPr>
                        <a:t> </a:t>
                      </a:r>
                      <a:endParaRPr lang="en-US" sz="1100">
                        <a:effectLst/>
                        <a:latin typeface="Calibri"/>
                        <a:ea typeface="Calibri"/>
                        <a:cs typeface="Arial"/>
                      </a:endParaRPr>
                    </a:p>
                  </a:txBody>
                  <a:tcPr marL="68580" marR="68580" marT="0" marB="0"/>
                </a:tc>
                <a:tc>
                  <a:txBody>
                    <a:bodyPr/>
                    <a:lstStyle/>
                    <a:p>
                      <a:pPr algn="just">
                        <a:lnSpc>
                          <a:spcPct val="115000"/>
                        </a:lnSpc>
                        <a:spcAft>
                          <a:spcPts val="0"/>
                        </a:spcAft>
                      </a:pPr>
                      <a:r>
                        <a:rPr lang="en-US" sz="1400">
                          <a:effectLst/>
                        </a:rPr>
                        <a:t> </a:t>
                      </a:r>
                      <a:endParaRPr lang="en-US" sz="1100">
                        <a:effectLst/>
                        <a:latin typeface="Calibri"/>
                        <a:ea typeface="Calibri"/>
                        <a:cs typeface="Arial"/>
                      </a:endParaRPr>
                    </a:p>
                  </a:txBody>
                  <a:tcPr marL="68580" marR="68580" marT="0" marB="0"/>
                </a:tc>
                <a:tc>
                  <a:txBody>
                    <a:bodyPr/>
                    <a:lstStyle/>
                    <a:p>
                      <a:pPr algn="just">
                        <a:lnSpc>
                          <a:spcPct val="115000"/>
                        </a:lnSpc>
                        <a:spcAft>
                          <a:spcPts val="0"/>
                        </a:spcAft>
                      </a:pPr>
                      <a:r>
                        <a:rPr lang="en-US" sz="1400">
                          <a:effectLst/>
                        </a:rPr>
                        <a:t> </a:t>
                      </a:r>
                      <a:endParaRPr lang="en-US" sz="1100">
                        <a:effectLst/>
                        <a:latin typeface="Calibri"/>
                        <a:ea typeface="Calibri"/>
                        <a:cs typeface="Arial"/>
                      </a:endParaRPr>
                    </a:p>
                  </a:txBody>
                  <a:tcPr marL="68580" marR="68580" marT="0" marB="0"/>
                </a:tc>
                <a:tc>
                  <a:txBody>
                    <a:bodyPr/>
                    <a:lstStyle/>
                    <a:p>
                      <a:pPr algn="just">
                        <a:lnSpc>
                          <a:spcPct val="115000"/>
                        </a:lnSpc>
                        <a:spcAft>
                          <a:spcPts val="0"/>
                        </a:spcAft>
                      </a:pPr>
                      <a:r>
                        <a:rPr lang="en-US" sz="1400">
                          <a:effectLst/>
                        </a:rPr>
                        <a:t> </a:t>
                      </a:r>
                      <a:endParaRPr lang="en-US" sz="1100">
                        <a:effectLst/>
                        <a:latin typeface="Calibri"/>
                        <a:ea typeface="Calibri"/>
                        <a:cs typeface="Arial"/>
                      </a:endParaRPr>
                    </a:p>
                  </a:txBody>
                  <a:tcPr marL="68580" marR="68580" marT="0" marB="0"/>
                </a:tc>
                <a:tc>
                  <a:txBody>
                    <a:bodyPr/>
                    <a:lstStyle/>
                    <a:p>
                      <a:pPr algn="ctr">
                        <a:lnSpc>
                          <a:spcPct val="115000"/>
                        </a:lnSpc>
                        <a:spcAft>
                          <a:spcPts val="0"/>
                        </a:spcAft>
                      </a:pPr>
                      <a:r>
                        <a:rPr lang="en-US" sz="1400" dirty="0">
                          <a:effectLst/>
                        </a:rPr>
                        <a:t>Operand</a:t>
                      </a:r>
                      <a:endParaRPr lang="en-US" sz="1100" dirty="0">
                        <a:effectLst/>
                        <a:latin typeface="Calibri"/>
                        <a:ea typeface="Calibri"/>
                        <a:cs typeface="Arial"/>
                      </a:endParaRPr>
                    </a:p>
                  </a:txBody>
                  <a:tcPr marL="68580" marR="68580" marT="0" marB="0"/>
                </a:tc>
              </a:tr>
            </a:tbl>
          </a:graphicData>
        </a:graphic>
      </p:graphicFrame>
      <p:cxnSp>
        <p:nvCxnSpPr>
          <p:cNvPr id="11" name="Curved Connector 10"/>
          <p:cNvCxnSpPr/>
          <p:nvPr/>
        </p:nvCxnSpPr>
        <p:spPr>
          <a:xfrm flipH="1">
            <a:off x="4746625" y="11609388"/>
            <a:ext cx="3192463" cy="130175"/>
          </a:xfrm>
          <a:prstGeom prst="curvedConnector3">
            <a:avLst>
              <a:gd name="adj1" fmla="val -641"/>
            </a:avLst>
          </a:prstGeom>
          <a:ln>
            <a:tailEnd type="arrow"/>
          </a:ln>
        </p:spPr>
        <p:style>
          <a:lnRef idx="1">
            <a:schemeClr val="dk1"/>
          </a:lnRef>
          <a:fillRef idx="0">
            <a:schemeClr val="dk1"/>
          </a:fillRef>
          <a:effectRef idx="0">
            <a:schemeClr val="dk1"/>
          </a:effectRef>
          <a:fontRef idx="minor">
            <a:schemeClr val="tx1"/>
          </a:fontRef>
        </p:style>
      </p:cxnSp>
      <p:cxnSp>
        <p:nvCxnSpPr>
          <p:cNvPr id="12" name="Curved Connector 11"/>
          <p:cNvCxnSpPr/>
          <p:nvPr/>
        </p:nvCxnSpPr>
        <p:spPr>
          <a:xfrm>
            <a:off x="3751263" y="11853863"/>
            <a:ext cx="3582987" cy="319087"/>
          </a:xfrm>
          <a:prstGeom prst="curvedConnector3">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Rectangle 5"/>
          <p:cNvSpPr>
            <a:spLocks noChangeArrowheads="1"/>
          </p:cNvSpPr>
          <p:nvPr/>
        </p:nvSpPr>
        <p:spPr bwMode="auto">
          <a:xfrm>
            <a:off x="762000" y="2399943"/>
            <a:ext cx="7467599" cy="2246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4. </a:t>
            </a:r>
            <a:r>
              <a:rPr kumimoji="0" lang="en-US" sz="20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Register Indirect Mode: </a:t>
            </a: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In this mode the instruction specifies a register in the CPU whose contents give the address of the operand in memory. The </a:t>
            </a: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advantage</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of a register indirect mode instruction is that the address field of the instruction </a:t>
            </a: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uses fewer bits to select a register</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than would have been required to specify a memory address directly.</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Ex 1:</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MOV A, M</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Ex 2:</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ADD AL, [DI]</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cxnSp>
        <p:nvCxnSpPr>
          <p:cNvPr id="15" name="Curved Connector 14"/>
          <p:cNvCxnSpPr/>
          <p:nvPr/>
        </p:nvCxnSpPr>
        <p:spPr>
          <a:xfrm rot="10800000" flipV="1">
            <a:off x="3200400" y="5029199"/>
            <a:ext cx="3200400" cy="152400"/>
          </a:xfrm>
          <a:prstGeom prst="curvedConnector3">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Curved Connector 16"/>
          <p:cNvCxnSpPr/>
          <p:nvPr/>
        </p:nvCxnSpPr>
        <p:spPr>
          <a:xfrm>
            <a:off x="3124199" y="5181601"/>
            <a:ext cx="2971801" cy="457199"/>
          </a:xfrm>
          <a:prstGeom prst="curvedConnector3">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9250480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7996</TotalTime>
  <Words>1545</Words>
  <Application>Microsoft Office PowerPoint</Application>
  <PresentationFormat>On-screen Show (4:3)</PresentationFormat>
  <Paragraphs>273</Paragraphs>
  <Slides>14</Slides>
  <Notes>1</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System A</dc:creator>
  <cp:lastModifiedBy>System A</cp:lastModifiedBy>
  <cp:revision>556</cp:revision>
  <cp:lastPrinted>2015-04-26T19:07:11Z</cp:lastPrinted>
  <dcterms:created xsi:type="dcterms:W3CDTF">2014-03-29T18:50:38Z</dcterms:created>
  <dcterms:modified xsi:type="dcterms:W3CDTF">2018-08-16T08:07:15Z</dcterms:modified>
</cp:coreProperties>
</file>