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6" r:id="rId3"/>
    <p:sldId id="257" r:id="rId4"/>
    <p:sldId id="340" r:id="rId5"/>
    <p:sldId id="298" r:id="rId6"/>
    <p:sldId id="341" r:id="rId7"/>
    <p:sldId id="299" r:id="rId8"/>
    <p:sldId id="349" r:id="rId9"/>
    <p:sldId id="300" r:id="rId10"/>
    <p:sldId id="342" r:id="rId11"/>
    <p:sldId id="343" r:id="rId12"/>
    <p:sldId id="344" r:id="rId13"/>
    <p:sldId id="345" r:id="rId14"/>
    <p:sldId id="346" r:id="rId15"/>
    <p:sldId id="350" r:id="rId16"/>
    <p:sldId id="351" r:id="rId17"/>
    <p:sldId id="352" r:id="rId18"/>
    <p:sldId id="274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34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18D42F-21A4-4433-9912-E14ECACD6317}" type="datetimeFigureOut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D5F67-87C2-4B47-8CBD-767BDA599E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70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73537-B75C-4AB3-90C9-5097F1227E92}" type="datetimeFigureOut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D53D-42D6-4F05-9CD2-F692A6C3A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9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D53D-42D6-4F05-9CD2-F692A6C3A6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66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13A9-8152-4AFB-83A4-72CBDA908DC6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34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EB64B-9E56-418D-A94F-8510EFCE6393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74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A7621-5902-47D8-9039-23C793FDDE2B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98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DF885-6C4F-4880-AB5E-33AF98D61FD8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9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542A-F286-466A-8494-AD9620EEEE30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8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B81D-F0D6-4016-9872-1E3016296279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C2CC8-03FB-46AE-8DD1-E1BEA217882A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41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B3B7-F77A-4E04-9252-04A4925B2195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9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96968-A45E-4AD0-B4CE-F8DF736BACF0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ADA9-86A6-451F-98F6-48FA465CAC6F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85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087F6-ACB2-4A3C-89BE-9A51833876C3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8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EEC7-421E-403C-B1C5-1455D3C8FDFB}" type="datetime1">
              <a:rPr lang="en-US" smtClean="0"/>
              <a:pPr/>
              <a:t>2018-08-16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32E13-C601-4971-A64E-DE30644784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6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5001" y="685800"/>
            <a:ext cx="5710236" cy="65160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 smtClean="0">
                <a:solidFill>
                  <a:srgbClr val="002060"/>
                </a:solidFill>
              </a:rPr>
              <a:t>College          </a:t>
            </a:r>
            <a:r>
              <a:rPr lang="en-US" b="1" dirty="0">
                <a:solidFill>
                  <a:srgbClr val="00206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Mansour University</a:t>
            </a:r>
            <a:endParaRPr lang="en-US" b="1" dirty="0">
              <a:solidFill>
                <a:srgbClr val="FF0000"/>
              </a:solidFill>
            </a:endParaRPr>
          </a:p>
          <a:p>
            <a:pPr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b="1" dirty="0">
                <a:solidFill>
                  <a:srgbClr val="002060"/>
                </a:solidFill>
              </a:rPr>
              <a:t>Department :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Computer </a:t>
            </a:r>
            <a:r>
              <a:rPr lang="en-US" b="1" dirty="0" smtClean="0">
                <a:solidFill>
                  <a:srgbClr val="FF0000"/>
                </a:solidFill>
                <a:ea typeface="Segoe UI" pitchFamily="34" charset="0"/>
                <a:cs typeface="Segoe UI" pitchFamily="34" charset="0"/>
              </a:rPr>
              <a:t> Science and information System</a:t>
            </a:r>
            <a:endParaRPr lang="en-US" b="1" dirty="0">
              <a:solidFill>
                <a:srgbClr val="FF0000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0" y="3378875"/>
            <a:ext cx="75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Prepared by </a:t>
            </a:r>
            <a:endParaRPr lang="ar-IQ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lvl="0"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Dr.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Adil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Abbas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en-US" sz="2800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Majeed</a:t>
            </a:r>
            <a:r>
              <a:rPr lang="en-US" sz="2800" b="1" i="1" dirty="0" smtClean="0"/>
              <a:t> </a:t>
            </a:r>
          </a:p>
          <a:p>
            <a:pPr lvl="0" algn="ctr"/>
            <a:r>
              <a:rPr lang="en-US" sz="2800" b="1" i="1" dirty="0" smtClean="0"/>
              <a:t>2018-2019</a:t>
            </a:r>
            <a:endParaRPr lang="en-US" sz="2800" dirty="0"/>
          </a:p>
          <a:p>
            <a:pPr algn="ctr">
              <a:spcBef>
                <a:spcPct val="0"/>
              </a:spcBef>
              <a:defRPr/>
            </a:pPr>
            <a:endParaRPr lang="en-GB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752600"/>
            <a:ext cx="63198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Architecture</a:t>
            </a:r>
          </a:p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Digital Logic Circuit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Chapter One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3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6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Registers 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1219200"/>
            <a:ext cx="7543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a group of flip-flops with each flip-flop capable of storing one bit of information. An n bit register has a group of n flip-flop and is capable of storing any binary information of n-bits.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register consists of a group of F-Fs and gates that effect their transition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F-Fs hold the binary information and the gates control when and how new information is transferred into the register.</a:t>
            </a:r>
          </a:p>
        </p:txBody>
      </p:sp>
      <p:pic>
        <p:nvPicPr>
          <p:cNvPr id="5" name="Picture 4" descr="fig5.bmp"/>
          <p:cNvPicPr/>
          <p:nvPr/>
        </p:nvPicPr>
        <p:blipFill>
          <a:blip r:embed="rId3"/>
          <a:stretch>
            <a:fillRect/>
          </a:stretch>
        </p:blipFill>
        <p:spPr>
          <a:xfrm>
            <a:off x="1066800" y="3200400"/>
            <a:ext cx="7239000" cy="27548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33800" y="5955268"/>
            <a:ext cx="2250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Figure: </a:t>
            </a:r>
            <a:r>
              <a:rPr lang="en-US" b="1" dirty="0" smtClean="0"/>
              <a:t>4-Bit Register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051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5334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Bus and Memory Transfer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more efficient scheme for transferring information between registers in a multiple-register configuration is 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common bus system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Common bus system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bus structure consists of a set of common lines, one for each bit of a register, through which binary information is transferred one at a time.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438400"/>
            <a:ext cx="73914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2097796" y="6031468"/>
            <a:ext cx="51095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Figure: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Common Bus System for four Register.</a:t>
            </a:r>
          </a:p>
        </p:txBody>
      </p:sp>
    </p:spTree>
    <p:extLst>
      <p:ext uri="{BB962C8B-B14F-4D97-AF65-F5344CB8AC3E}">
        <p14:creationId xmlns:p14="http://schemas.microsoft.com/office/powerpoint/2010/main" val="3060218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295400"/>
            <a:ext cx="75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is an elementary operation performed on the data stored in register example: load, clear, and shift. The types of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in digital computers are classified into four categories:-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Register transfer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Arithmetic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Logic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Shift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7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.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Microoperations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 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62000" y="3460790"/>
            <a:ext cx="80010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Register Transfer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Computer registers are designated by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capital letters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(sometimes followed by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numerals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to denote the function of the register.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682625" marR="0" lvl="0" indent="-682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Ex. 1: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Design circuit to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transfer data from register (R1) to another register (R2) under condition:  If (P = 1) then (R2 = R1)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Sol.: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R2          R1    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is Boolean variable (0 or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1).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133601" y="5791200"/>
            <a:ext cx="45719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75" y="5410200"/>
            <a:ext cx="3743325" cy="114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560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0" y="423208"/>
            <a:ext cx="76962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Arithmetic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Circuit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basic arithmetic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are addition, subtraction, increment and decrement. The arithmetic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 specified as “add”. </a:t>
            </a:r>
          </a:p>
          <a:p>
            <a:pPr lvl="0" indent="269875" algn="justLow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R3            R1 + R2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 indent="269875" algn="justLow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other arithmetic </a:t>
            </a:r>
            <a:r>
              <a:rPr lang="en-US" sz="20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microoperations</a:t>
            </a: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are listed in table below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:-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676400" y="1828800"/>
            <a:ext cx="4978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127239"/>
                  </p:ext>
                </p:extLst>
              </p:nvPr>
            </p:nvGraphicFramePr>
            <p:xfrm>
              <a:off x="1106805" y="2362200"/>
              <a:ext cx="6665595" cy="252564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77254"/>
                    <a:gridCol w="3988341"/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Microoperation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Description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R1 + R2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Addition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R1 - R2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Subtraction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acc>
                            </m:oMath>
                          </a14:m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+1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R1 +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+1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Subtraction using 2’s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          </a:t>
                          </a: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</a:t>
                          </a: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+ 1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Increment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          </a:t>
                          </a: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</a:t>
                          </a: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- 1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decrement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1127239"/>
                  </p:ext>
                </p:extLst>
              </p:nvPr>
            </p:nvGraphicFramePr>
            <p:xfrm>
              <a:off x="1106805" y="2362200"/>
              <a:ext cx="6665595" cy="2321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77254"/>
                    <a:gridCol w="3988341"/>
                  </a:tblGrid>
                  <a:tr h="29019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Microoperation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Description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R1 + R2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Addition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R3          R1 - R2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Subtraction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8" t="-325532" r="-148975" b="-4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8" t="-416667" r="-148975" b="-345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2’s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8" t="-527660" r="-148975" b="-2531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Subtraction using 2’s complement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          </a:t>
                          </a: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</a:t>
                          </a: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+ 1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Increment</a:t>
                          </a:r>
                          <a:endParaRPr lang="en-US" sz="180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29019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          </a:t>
                          </a:r>
                          <a:r>
                            <a:rPr lang="en-US" sz="1800" dirty="0" err="1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R1</a:t>
                          </a: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- 1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decrement</a:t>
                          </a:r>
                          <a:endParaRPr lang="en-US" sz="1800" dirty="0"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cxnSp>
        <p:nvCxnSpPr>
          <p:cNvPr id="7" name="Straight Arrow Connector 6"/>
          <p:cNvCxnSpPr/>
          <p:nvPr/>
        </p:nvCxnSpPr>
        <p:spPr>
          <a:xfrm flipH="1">
            <a:off x="1558608" y="28194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583034" y="31242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1583034" y="34290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1616985" y="36576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601924" y="3962400"/>
            <a:ext cx="36671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601924" y="42672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594608" y="4572000"/>
            <a:ext cx="36671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438400" y="5087620"/>
            <a:ext cx="1061085" cy="7264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Combinational 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latin typeface="Times New Roman"/>
                <a:ea typeface="Calibri"/>
                <a:cs typeface="Arial"/>
              </a:rPr>
              <a:t>Circuit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38600" y="4818380"/>
            <a:ext cx="1061085" cy="9956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Times New Roman"/>
                <a:ea typeface="Calibri"/>
                <a:cs typeface="Arial"/>
              </a:rPr>
              <a:t>X    n-input</a:t>
            </a:r>
            <a:endParaRPr lang="en-US" sz="1100" dirty="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Times New Roman"/>
                <a:ea typeface="Calibri"/>
                <a:cs typeface="Arial"/>
              </a:rPr>
              <a:t>Parallel Adder</a:t>
            </a:r>
            <a:endParaRPr lang="en-US" sz="1100" dirty="0">
              <a:effectLst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Times New Roman"/>
                <a:ea typeface="Calibri"/>
                <a:cs typeface="Arial"/>
              </a:rPr>
              <a:t>Y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233930" y="4932680"/>
            <a:ext cx="18040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36140" y="5181600"/>
            <a:ext cx="3016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56460" y="5486400"/>
            <a:ext cx="3016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133600" y="5715000"/>
            <a:ext cx="30162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499485" y="5650865"/>
            <a:ext cx="5384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096510" y="5361940"/>
            <a:ext cx="5384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173095" y="4892040"/>
            <a:ext cx="113665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284470" y="5305425"/>
            <a:ext cx="113665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3635375" y="5566410"/>
            <a:ext cx="113665" cy="1143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568825" y="5943600"/>
            <a:ext cx="11182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69460" y="5814060"/>
            <a:ext cx="0" cy="1295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029200" y="5177274"/>
            <a:ext cx="2036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        F = A + Y + </a:t>
            </a:r>
            <a:r>
              <a:rPr lang="en-US" dirty="0" err="1"/>
              <a:t>C</a:t>
            </a:r>
            <a:r>
              <a:rPr lang="en-US" baseline="-25000" dirty="0" err="1"/>
              <a:t>in</a:t>
            </a:r>
            <a:r>
              <a:rPr lang="en-US" dirty="0"/>
              <a:t> 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347224" y="6096000"/>
            <a:ext cx="4449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Figure:</a:t>
            </a:r>
            <a:r>
              <a:rPr lang="en-US" dirty="0"/>
              <a:t> Block diagram of an arithmetic circuit.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893906" y="4736068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503506" y="5334000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40788" y="4724400"/>
            <a:ext cx="3690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S</a:t>
            </a:r>
            <a:r>
              <a:rPr lang="en-US" baseline="-25000" dirty="0" smtClean="0"/>
              <a:t>0</a:t>
            </a:r>
          </a:p>
          <a:p>
            <a:r>
              <a:rPr lang="en-US" dirty="0" smtClean="0"/>
              <a:t>S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594605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6097355"/>
                  </p:ext>
                </p:extLst>
              </p:nvPr>
            </p:nvGraphicFramePr>
            <p:xfrm>
              <a:off x="990600" y="990600"/>
              <a:ext cx="7162799" cy="31546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71600"/>
                    <a:gridCol w="1143000"/>
                    <a:gridCol w="1752600"/>
                    <a:gridCol w="2895599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Select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Input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Output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Microoperation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</a:t>
                          </a:r>
                          <a:r>
                            <a:rPr lang="en-US" sz="1800" baseline="-25000" dirty="0">
                              <a:effectLst/>
                            </a:rPr>
                            <a:t>1</a:t>
                          </a:r>
                          <a:r>
                            <a:rPr lang="en-US" sz="1800" dirty="0">
                              <a:effectLst/>
                            </a:rPr>
                            <a:t>    S</a:t>
                          </a:r>
                          <a:r>
                            <a:rPr lang="en-US" sz="1800" baseline="-25000" dirty="0">
                              <a:effectLst/>
                            </a:rPr>
                            <a:t>0</a:t>
                          </a:r>
                          <a:r>
                            <a:rPr lang="en-US" sz="1800" dirty="0">
                              <a:effectLst/>
                            </a:rPr>
                            <a:t>     </a:t>
                          </a:r>
                          <a:r>
                            <a:rPr lang="en-US" sz="1800" dirty="0" err="1">
                              <a:effectLst/>
                            </a:rPr>
                            <a:t>C</a:t>
                          </a:r>
                          <a:r>
                            <a:rPr lang="en-US" sz="1800" baseline="-25000" dirty="0" err="1">
                              <a:effectLst/>
                            </a:rPr>
                            <a:t>in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0      0       0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</a:t>
                          </a:r>
                          <a:r>
                            <a:rPr lang="en-US" sz="1800" dirty="0" smtClean="0">
                              <a:effectLst/>
                            </a:rPr>
                            <a:t>  </a:t>
                          </a:r>
                          <a:r>
                            <a:rPr lang="en-US" sz="1800" dirty="0">
                              <a:effectLst/>
                            </a:rPr>
                            <a:t>B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B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Add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0      0       1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B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B + 1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Add with carry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0      1       0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A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smtClean="0">
                                  <a:effectLst/>
                                  <a:latin typeface="Cambria Math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Subtract with borrow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0      1       1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A 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0" smtClean="0">
                                  <a:effectLst/>
                                  <a:latin typeface="Cambria Math"/>
                                </a:rPr>
                                <m:t> 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8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800">
                              <a:effectLst/>
                            </a:rPr>
                            <a:t> +1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Subtract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1      0       0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Transfer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1      0       1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Increment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1      1       0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- 1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Decrement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1      1       1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 = 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Transfer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6097355"/>
                  </p:ext>
                </p:extLst>
              </p:nvPr>
            </p:nvGraphicFramePr>
            <p:xfrm>
              <a:off x="990600" y="990600"/>
              <a:ext cx="7162799" cy="31546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371600"/>
                    <a:gridCol w="1143000"/>
                    <a:gridCol w="1752600"/>
                    <a:gridCol w="2895599"/>
                  </a:tblGrid>
                  <a:tr h="31546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Select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Input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Output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Microoperation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S</a:t>
                          </a:r>
                          <a:r>
                            <a:rPr lang="en-US" sz="1800" baseline="-25000" dirty="0">
                              <a:effectLst/>
                            </a:rPr>
                            <a:t>1</a:t>
                          </a:r>
                          <a:r>
                            <a:rPr lang="en-US" sz="1800" dirty="0">
                              <a:effectLst/>
                            </a:rPr>
                            <a:t>    S</a:t>
                          </a:r>
                          <a:r>
                            <a:rPr lang="en-US" sz="1800" baseline="-25000" dirty="0">
                              <a:effectLst/>
                            </a:rPr>
                            <a:t>0</a:t>
                          </a:r>
                          <a:r>
                            <a:rPr lang="en-US" sz="1800" dirty="0">
                              <a:effectLst/>
                            </a:rPr>
                            <a:t>     </a:t>
                          </a:r>
                          <a:r>
                            <a:rPr lang="en-US" sz="1800" dirty="0" err="1">
                              <a:effectLst/>
                            </a:rPr>
                            <a:t>C</a:t>
                          </a:r>
                          <a:r>
                            <a:rPr lang="en-US" sz="1800" baseline="-25000" dirty="0" err="1">
                              <a:effectLst/>
                            </a:rPr>
                            <a:t>in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0      0       0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</a:t>
                          </a:r>
                          <a:r>
                            <a:rPr lang="en-US" sz="1800" dirty="0" smtClean="0">
                              <a:effectLst/>
                            </a:rPr>
                            <a:t>  </a:t>
                          </a:r>
                          <a:r>
                            <a:rPr lang="en-US" sz="1800" dirty="0">
                              <a:effectLst/>
                            </a:rPr>
                            <a:t>B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B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Add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0      0       1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B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B + 1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Add with carry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0      1       0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0856" t="-415385" r="-408021" b="-536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3902" t="-415385" r="-165854" b="-536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Subtract with borrow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0      1       1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20856" t="-525490" r="-408021" b="-4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3902" t="-525490" r="-165854" b="-4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Subtract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1      0       0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Transfer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1      0       1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+ 1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Increment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1      1       0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F = A - 1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</a:rPr>
                            <a:t>Decrement</a:t>
                          </a:r>
                          <a:endParaRPr lang="en-US" sz="18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154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1      1       1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A  </a:t>
                          </a:r>
                          <a:r>
                            <a:rPr lang="en-US" sz="1800" dirty="0" smtClean="0">
                              <a:effectLst/>
                            </a:rPr>
                            <a:t> 1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 = A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Transfer</a:t>
                          </a:r>
                          <a:endParaRPr lang="en-US" sz="18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4400" y="514290"/>
            <a:ext cx="7315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output of the arithmetic circuit is calculated from F = A + Y +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2000" b="0" i="0" u="none" strike="noStrike" cap="none" normalizeH="0" baseline="-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339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5211914"/>
                  </p:ext>
                </p:extLst>
              </p:nvPr>
            </p:nvGraphicFramePr>
            <p:xfrm>
              <a:off x="990600" y="2057400"/>
              <a:ext cx="7391400" cy="479088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63800"/>
                    <a:gridCol w="2463800"/>
                    <a:gridCol w="2463800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Boolean Function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err="1" smtClean="0">
                              <a:effectLst/>
                            </a:rPr>
                            <a:t>Microoperation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Name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0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Clear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Transfer 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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AND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</a:t>
                          </a:r>
                          <a:r>
                            <a:rPr lang="en-US" sz="160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Transfer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 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</a:t>
                          </a:r>
                          <a:r>
                            <a:rPr lang="en-US" sz="1600" dirty="0">
                              <a:effectLst/>
                            </a:rPr>
                            <a:t>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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Exclusive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 +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 ∨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acc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  <a:sym typeface="Symbol"/>
                                    </a:rPr>
                                    <m:t>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 ⨁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acc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Exclusive-NOR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Complement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 +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60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 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</m:acc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Complement 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+Y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 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600">
                              <a:effectLst/>
                            </a:rPr>
                            <a:t>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𝑋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 ∧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𝑌</m:t>
                                  </m:r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acc>
                            </m:oMath>
                          </a14:m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NAND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1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all 1’s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Set to all 1’s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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5211914"/>
                  </p:ext>
                </p:extLst>
              </p:nvPr>
            </p:nvGraphicFramePr>
            <p:xfrm>
              <a:off x="990600" y="2057400"/>
              <a:ext cx="7391400" cy="44991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463800"/>
                    <a:gridCol w="2463800"/>
                    <a:gridCol w="2463800"/>
                  </a:tblGrid>
                  <a:tr h="26390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Boolean Function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 err="1" smtClean="0">
                              <a:effectLst/>
                            </a:rPr>
                            <a:t>Microoperation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Name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0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Clear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Transfer 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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AND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418605" r="-200000" b="-12627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418605" r="-100000" b="-12627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Transfer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 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</a:t>
                          </a:r>
                          <a:r>
                            <a:rPr lang="en-US" sz="1600" dirty="0">
                              <a:effectLst/>
                            </a:rPr>
                            <a:t>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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Exclusive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 + Y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X 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</a:t>
                          </a:r>
                          <a:r>
                            <a:rPr lang="en-US" sz="1600">
                              <a:effectLst/>
                            </a:rPr>
                            <a:t>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8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802273" r="-200000" b="-8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802273" r="-100000" b="-8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8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902273" r="-200000" b="-7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902273" r="-100000" b="-7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Exclusive-NOR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1002273" r="-200000" b="-6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1002273" r="-100000" b="-638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Complement Y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1127907" r="-200000" b="-5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1127907" r="-100000" b="-5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1227907" r="-200000" b="-4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1227907" r="-100000" b="-4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Complement X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1327907" r="-200000" b="-3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1327907" r="-100000" b="-35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 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816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48" t="-1395455" r="-200000" b="-2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248" t="-1395455" r="-100000" b="-24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NAND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1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F</a:t>
                          </a:r>
                          <a:r>
                            <a:rPr lang="en-US" sz="1600">
                              <a:effectLst/>
                              <a:sym typeface="Symbol"/>
                            </a:rPr>
                            <a:t></a:t>
                          </a:r>
                          <a:r>
                            <a:rPr lang="en-US" sz="1600">
                              <a:effectLst/>
                            </a:rPr>
                            <a:t> all 1’s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Set to all 1’s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3906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 = X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F</a:t>
                          </a:r>
                          <a:r>
                            <a:rPr lang="en-US" sz="1600" dirty="0">
                              <a:effectLst/>
                              <a:sym typeface="Symbol"/>
                            </a:rPr>
                            <a:t>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 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38200" y="426184"/>
            <a:ext cx="762476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Logic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Logic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are very useful for manipulating individual bits or a portion of a word stored in a register. The logic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microoperations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listed in the second column of table below represent a relationship between the binary content of two registers A and B.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662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90600" y="457200"/>
            <a:ext cx="7391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4. Shift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microoperation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Shift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microoperations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are used for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serial transfer of data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They are also used in conjunction with arithmetic, logic, and other data-processing operations. The contents of a register can be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shifted to the left or the right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There are three types of shifts:-</a:t>
            </a:r>
          </a:p>
          <a:p>
            <a:pPr marL="457200" lvl="0" indent="-457200" algn="just">
              <a:buAutoNum type="alphaLcPeriod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Logical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shift 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shl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shr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:- one that transfer 0 through the serial input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 algn="just">
              <a:buAutoNum type="alphaL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just">
              <a:buAutoNum type="alphaLcPeriod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394429"/>
              </p:ext>
            </p:extLst>
          </p:nvPr>
        </p:nvGraphicFramePr>
        <p:xfrm>
          <a:off x="1371917" y="2743200"/>
          <a:ext cx="6279515" cy="280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110"/>
                <a:gridCol w="538480"/>
                <a:gridCol w="493395"/>
                <a:gridCol w="593090"/>
                <a:gridCol w="337820"/>
                <a:gridCol w="450215"/>
                <a:gridCol w="269875"/>
                <a:gridCol w="540385"/>
                <a:gridCol w="450215"/>
                <a:gridCol w="539750"/>
                <a:gridCol w="358140"/>
                <a:gridCol w="358140"/>
                <a:gridCol w="7239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n-1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n-2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R­</a:t>
                      </a:r>
                      <a:r>
                        <a:rPr lang="en-US" sz="1600" baseline="-250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n-1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n-2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</a:t>
                      </a:r>
                      <a:r>
                        <a:rPr lang="en-US" sz="1600" baseline="-250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R­</a:t>
                      </a:r>
                      <a:r>
                        <a:rPr lang="en-US" sz="1600" baseline="-250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       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2598738" y="8320088"/>
            <a:ext cx="2778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086225" y="8320088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727825" y="8320088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7978775" y="8320088"/>
            <a:ext cx="3095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47800" y="3166646"/>
            <a:ext cx="6096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Logical Shift Right                                Logical Shift Left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600200" y="2895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24200" y="2895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715000" y="2895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940550" y="2901387"/>
            <a:ext cx="3495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828370"/>
              </p:ext>
            </p:extLst>
          </p:nvPr>
        </p:nvGraphicFramePr>
        <p:xfrm>
          <a:off x="1432242" y="4637532"/>
          <a:ext cx="6279515" cy="315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6110"/>
                <a:gridCol w="538480"/>
                <a:gridCol w="493395"/>
                <a:gridCol w="414973"/>
                <a:gridCol w="515937"/>
                <a:gridCol w="450215"/>
                <a:gridCol w="269875"/>
                <a:gridCol w="540385"/>
                <a:gridCol w="585788"/>
                <a:gridCol w="404177"/>
                <a:gridCol w="358140"/>
                <a:gridCol w="358140"/>
                <a:gridCol w="7239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n-1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n-2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R­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n-1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n-2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R­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      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2827338" y="9756775"/>
            <a:ext cx="1555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86225" y="9763125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727825" y="9763125"/>
            <a:ext cx="4254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913688" y="9756775"/>
            <a:ext cx="2047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00675" y="9756775"/>
            <a:ext cx="1714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570538" y="9577388"/>
            <a:ext cx="0" cy="1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827338" y="9577388"/>
            <a:ext cx="27432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827338" y="9577388"/>
            <a:ext cx="0" cy="1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619750" y="9756775"/>
            <a:ext cx="41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619750" y="9577388"/>
            <a:ext cx="0" cy="1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19750" y="9577388"/>
            <a:ext cx="24971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8118475" y="9577388"/>
            <a:ext cx="0" cy="1793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1066800" y="3614807"/>
            <a:ext cx="7315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 startAt="2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Circular shift 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Cil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Cir)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:- also known as rotate, circulates the bits of the register around the two without loss of information.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20"/>
          <p:cNvSpPr>
            <a:spLocks noChangeArrowheads="1"/>
          </p:cNvSpPr>
          <p:nvPr/>
        </p:nvSpPr>
        <p:spPr bwMode="auto">
          <a:xfrm>
            <a:off x="1701800" y="4197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21"/>
          <p:cNvSpPr>
            <a:spLocks noChangeArrowheads="1"/>
          </p:cNvSpPr>
          <p:nvPr/>
        </p:nvSpPr>
        <p:spPr bwMode="auto">
          <a:xfrm>
            <a:off x="1600200" y="4996934"/>
            <a:ext cx="6096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Circular Shift </a:t>
            </a:r>
            <a:r>
              <a:rPr lang="en-US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ight                       Circular Shift Left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111178" y="4724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1511300" y="4737904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512887" y="4495800"/>
            <a:ext cx="2982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511300" y="4495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267200" y="4724400"/>
            <a:ext cx="244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495800" y="4495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648200" y="4495800"/>
            <a:ext cx="2743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48200" y="4495800"/>
            <a:ext cx="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91400" y="4495800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7041828" y="4796742"/>
            <a:ext cx="349572" cy="38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5867400" y="4796742"/>
            <a:ext cx="349572" cy="38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632325" y="4724400"/>
            <a:ext cx="2444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990600" y="5401270"/>
            <a:ext cx="7391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3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Arithmetic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shift left (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ashl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ashr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:- shift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signal binary number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to the left or right. An arithmetic shift left multiplies a signed binary number by 2 and an arithmetic shift-right divides the number by 2. </a:t>
            </a:r>
          </a:p>
        </p:txBody>
      </p:sp>
    </p:spTree>
    <p:extLst>
      <p:ext uri="{BB962C8B-B14F-4D97-AF65-F5344CB8AC3E}">
        <p14:creationId xmlns:p14="http://schemas.microsoft.com/office/powerpoint/2010/main" val="3181678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4662358"/>
                  </p:ext>
                </p:extLst>
              </p:nvPr>
            </p:nvGraphicFramePr>
            <p:xfrm>
              <a:off x="2590800" y="914400"/>
              <a:ext cx="3810000" cy="8412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34140"/>
                    <a:gridCol w="1433376"/>
                    <a:gridCol w="1842484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S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r>
                            <a:rPr lang="en-US" sz="1600" baseline="-25000">
                              <a:effectLst/>
                            </a:rPr>
                            <a:t>in</a:t>
                          </a:r>
                          <a:r>
                            <a:rPr lang="en-US" sz="1600">
                              <a:effectLst/>
                            </a:rPr>
                            <a:t> = 0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r>
                            <a:rPr lang="en-US" sz="1600" baseline="-25000">
                              <a:effectLst/>
                            </a:rPr>
                            <a:t>in</a:t>
                          </a:r>
                          <a:r>
                            <a:rPr lang="en-US" sz="1600">
                              <a:effectLst/>
                            </a:rPr>
                            <a:t> = 1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A+1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A-B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4662358"/>
                  </p:ext>
                </p:extLst>
              </p:nvPr>
            </p:nvGraphicFramePr>
            <p:xfrm>
              <a:off x="2590800" y="914400"/>
              <a:ext cx="3810000" cy="84124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34140"/>
                    <a:gridCol w="1433376"/>
                    <a:gridCol w="1842484"/>
                  </a:tblGrid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S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r>
                            <a:rPr lang="en-US" sz="1600" baseline="-25000">
                              <a:effectLst/>
                            </a:rPr>
                            <a:t>in</a:t>
                          </a:r>
                          <a:r>
                            <a:rPr lang="en-US" sz="1600">
                              <a:effectLst/>
                            </a:rPr>
                            <a:t> = 0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r>
                            <a:rPr lang="en-US" sz="1600" baseline="-25000">
                              <a:effectLst/>
                            </a:rPr>
                            <a:t>in</a:t>
                          </a:r>
                          <a:r>
                            <a:rPr lang="en-US" sz="1600">
                              <a:effectLst/>
                            </a:rPr>
                            <a:t> = 1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0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A+1</a:t>
                          </a:r>
                          <a:endParaRPr lang="en-US" sz="16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37447" t="-213043" r="-128511" b="-391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A-B</a:t>
                          </a:r>
                          <a:endParaRPr lang="en-US" sz="16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1254328"/>
                  </p:ext>
                </p:extLst>
              </p:nvPr>
            </p:nvGraphicFramePr>
            <p:xfrm>
              <a:off x="762000" y="2057400"/>
              <a:ext cx="4267201" cy="1051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51139"/>
                    <a:gridCol w="1065934"/>
                    <a:gridCol w="487507"/>
                    <a:gridCol w="487507"/>
                    <a:gridCol w="921327"/>
                    <a:gridCol w="365414"/>
                    <a:gridCol w="488373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err="1">
                              <a:effectLst/>
                            </a:rPr>
                            <a:t>C</a:t>
                          </a:r>
                          <a:r>
                            <a:rPr lang="en-US" sz="2000" baseline="-25000" dirty="0" err="1">
                              <a:effectLst/>
                            </a:rPr>
                            <a:t>in</a:t>
                          </a:r>
                          <a:r>
                            <a:rPr lang="en-US" sz="2000" dirty="0">
                              <a:effectLst/>
                            </a:rPr>
                            <a:t> = 0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Y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</a:t>
                          </a:r>
                          <a:r>
                            <a:rPr lang="en-US" sz="2000" baseline="-25000">
                              <a:effectLst/>
                            </a:rPr>
                            <a:t>in</a:t>
                          </a:r>
                          <a:r>
                            <a:rPr lang="en-US" sz="2000">
                              <a:effectLst/>
                            </a:rPr>
                            <a:t> = 1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Y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0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A+1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20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A-B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000">
                                        <a:effectLst/>
                                        <a:latin typeface="Cambria Math"/>
                                      </a:rPr>
                                      <m:t>𝑩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1254328"/>
                  </p:ext>
                </p:extLst>
              </p:nvPr>
            </p:nvGraphicFramePr>
            <p:xfrm>
              <a:off x="762000" y="2057400"/>
              <a:ext cx="4267201" cy="105156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51139"/>
                    <a:gridCol w="1065934"/>
                    <a:gridCol w="487507"/>
                    <a:gridCol w="487507"/>
                    <a:gridCol w="921327"/>
                    <a:gridCol w="365414"/>
                    <a:gridCol w="488373"/>
                  </a:tblGrid>
                  <a:tr h="3505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S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err="1">
                              <a:effectLst/>
                            </a:rPr>
                            <a:t>C</a:t>
                          </a:r>
                          <a:r>
                            <a:rPr lang="en-US" sz="2000" baseline="-25000" dirty="0" err="1">
                              <a:effectLst/>
                            </a:rPr>
                            <a:t>in</a:t>
                          </a:r>
                          <a:r>
                            <a:rPr lang="en-US" sz="2000" dirty="0">
                              <a:effectLst/>
                            </a:rPr>
                            <a:t> = 0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Y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C</a:t>
                          </a:r>
                          <a:r>
                            <a:rPr lang="en-US" sz="2000" baseline="-25000">
                              <a:effectLst/>
                            </a:rPr>
                            <a:t>in</a:t>
                          </a:r>
                          <a:r>
                            <a:rPr lang="en-US" sz="2000">
                              <a:effectLst/>
                            </a:rPr>
                            <a:t> = 1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X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Y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 0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A+1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A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</a:rPr>
                            <a:t>0</a:t>
                          </a:r>
                          <a:endParaRPr lang="en-US" sz="20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35052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1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42286" t="-217544" r="-257714" b="-38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411250" t="-217544" r="-363750" b="-385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A-B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A</a:t>
                          </a:r>
                          <a:endParaRPr lang="en-US" sz="20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775000" t="-217544" b="-3859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7169" name="Picture 6" descr="Description: fig7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58963"/>
            <a:ext cx="3318669" cy="134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20"/>
          <p:cNvSpPr txBox="1">
            <a:spLocks noChangeArrowheads="1"/>
          </p:cNvSpPr>
          <p:nvPr/>
        </p:nvSpPr>
        <p:spPr bwMode="auto">
          <a:xfrm>
            <a:off x="7092950" y="10875963"/>
            <a:ext cx="2814638" cy="1460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100">
              <a:effectLst/>
              <a:latin typeface="Calibri"/>
              <a:ea typeface="Calibri"/>
              <a:cs typeface="Arial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14400" y="457200"/>
            <a:ext cx="723899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Q: Design the following 2 bit arithmetic of condition below: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16880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Sol.: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1904010"/>
                  </p:ext>
                </p:extLst>
              </p:nvPr>
            </p:nvGraphicFramePr>
            <p:xfrm>
              <a:off x="2514600" y="3645850"/>
              <a:ext cx="2757805" cy="12268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9090"/>
                    <a:gridCol w="339090"/>
                    <a:gridCol w="909955"/>
                    <a:gridCol w="1169670"/>
                  </a:tblGrid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A-1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71904010"/>
                  </p:ext>
                </p:extLst>
              </p:nvPr>
            </p:nvGraphicFramePr>
            <p:xfrm>
              <a:off x="2514600" y="3645850"/>
              <a:ext cx="2757805" cy="115475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339090"/>
                    <a:gridCol w="339090"/>
                    <a:gridCol w="909955"/>
                    <a:gridCol w="1169670"/>
                  </a:tblGrid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5"/>
                          <a:stretch>
                            <a:fillRect l="-75168" t="-213158" r="-128859" b="-2447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5"/>
                          <a:stretch>
                            <a:fillRect l="-135938" t="-213158" b="-244737"/>
                          </a:stretch>
                        </a:blipFill>
                      </a:tcPr>
                    </a:tc>
                  </a:tr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A-1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5221780"/>
                  </p:ext>
                </p:extLst>
              </p:nvPr>
            </p:nvGraphicFramePr>
            <p:xfrm>
              <a:off x="998219" y="4953000"/>
              <a:ext cx="3802381" cy="132803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3566"/>
                    <a:gridCol w="327244"/>
                    <a:gridCol w="810802"/>
                    <a:gridCol w="453802"/>
                    <a:gridCol w="162560"/>
                    <a:gridCol w="896584"/>
                    <a:gridCol w="285941"/>
                    <a:gridCol w="571882"/>
                  </a:tblGrid>
                  <a:tr h="6032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54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A+B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effectLst/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>
                                      <a:effectLst/>
                                      <a:latin typeface="Cambria Math"/>
                                    </a:rPr>
                                    <m:t>𝐵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sz="1400">
                              <a:effectLst/>
                            </a:rPr>
                            <a:t>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i="1">
                                        <a:effectLst/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>
                                        <a:effectLst/>
                                        <a:latin typeface="Cambria Math"/>
                                      </a:rPr>
                                      <m:t>𝐵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    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A-1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5221780"/>
                  </p:ext>
                </p:extLst>
              </p:nvPr>
            </p:nvGraphicFramePr>
            <p:xfrm>
              <a:off x="998219" y="4953000"/>
              <a:ext cx="3802381" cy="131362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3566"/>
                    <a:gridCol w="327244"/>
                    <a:gridCol w="810802"/>
                    <a:gridCol w="453802"/>
                    <a:gridCol w="162560"/>
                    <a:gridCol w="896584"/>
                    <a:gridCol w="285941"/>
                    <a:gridCol w="571882"/>
                  </a:tblGrid>
                  <a:tr h="23095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S</a:t>
                          </a:r>
                          <a:r>
                            <a:rPr lang="en-US" sz="1400" baseline="-250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S</a:t>
                          </a:r>
                          <a:r>
                            <a:rPr lang="en-US" sz="1400" baseline="-250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C</a:t>
                          </a:r>
                          <a:r>
                            <a:rPr lang="en-US" sz="1400" baseline="-25000">
                              <a:effectLst/>
                            </a:rPr>
                            <a:t>in</a:t>
                          </a:r>
                          <a:r>
                            <a:rPr lang="en-US" sz="1400">
                              <a:effectLst/>
                            </a:rPr>
                            <a:t> = 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X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Y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6543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 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A+B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A+B+1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B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6"/>
                          <a:stretch>
                            <a:fillRect l="-77444" t="-193333" r="-292481" b="-22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6"/>
                          <a:stretch>
                            <a:fillRect l="-1148148" t="-193333" r="-1066667" b="-22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6"/>
                          <a:stretch>
                            <a:fillRect l="-229252" t="-193333" r="-95918" b="-22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6"/>
                          <a:stretch>
                            <a:fillRect l="-564894" t="-193333" b="-228889"/>
                          </a:stretch>
                        </a:blipFill>
                      </a:tcPr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    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A+1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0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  <a:tr h="27241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A-1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effectLst/>
                            </a:rPr>
                            <a:t>A</a:t>
                          </a:r>
                          <a:endParaRPr lang="en-US" sz="110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effectLst/>
                            </a:rPr>
                            <a:t>1</a:t>
                          </a:r>
                          <a:endParaRPr lang="en-US" sz="1100" dirty="0">
                            <a:effectLst/>
                            <a:latin typeface="Calibri"/>
                            <a:ea typeface="Calibri"/>
                            <a:cs typeface="Arial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Text Box 88"/>
          <p:cNvSpPr txBox="1">
            <a:spLocks noChangeArrowheads="1"/>
          </p:cNvSpPr>
          <p:nvPr/>
        </p:nvSpPr>
        <p:spPr bwMode="auto">
          <a:xfrm>
            <a:off x="5916613" y="7567613"/>
            <a:ext cx="1430337" cy="10810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X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B.F.A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Y</a:t>
            </a:r>
          </a:p>
        </p:txBody>
      </p:sp>
      <p:sp>
        <p:nvSpPr>
          <p:cNvPr id="13" name="Text Box 89"/>
          <p:cNvSpPr txBox="1">
            <a:spLocks noChangeArrowheads="1"/>
          </p:cNvSpPr>
          <p:nvPr/>
        </p:nvSpPr>
        <p:spPr bwMode="auto">
          <a:xfrm>
            <a:off x="4883150" y="7977188"/>
            <a:ext cx="644525" cy="784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4</a:t>
            </a:r>
            <a:r>
              <a:rPr lang="en-US" sz="1100">
                <a:effectLst/>
                <a:latin typeface="Calibri"/>
                <a:ea typeface="Calibri"/>
                <a:cs typeface="Calibri"/>
              </a:rPr>
              <a:t>×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1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MUX</a:t>
            </a:r>
          </a:p>
        </p:txBody>
      </p:sp>
      <p:cxnSp>
        <p:nvCxnSpPr>
          <p:cNvPr id="14" name="AutoShape 90"/>
          <p:cNvCxnSpPr>
            <a:cxnSpLocks noChangeShapeType="1"/>
          </p:cNvCxnSpPr>
          <p:nvPr/>
        </p:nvCxnSpPr>
        <p:spPr bwMode="auto">
          <a:xfrm>
            <a:off x="5575300" y="7686675"/>
            <a:ext cx="341313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91"/>
          <p:cNvCxnSpPr>
            <a:cxnSpLocks noChangeShapeType="1"/>
          </p:cNvCxnSpPr>
          <p:nvPr/>
        </p:nvCxnSpPr>
        <p:spPr bwMode="auto">
          <a:xfrm>
            <a:off x="5565775" y="8343900"/>
            <a:ext cx="341313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92"/>
          <p:cNvCxnSpPr>
            <a:cxnSpLocks noChangeShapeType="1"/>
          </p:cNvCxnSpPr>
          <p:nvPr/>
        </p:nvCxnSpPr>
        <p:spPr bwMode="auto">
          <a:xfrm>
            <a:off x="7366000" y="8134350"/>
            <a:ext cx="341313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93"/>
          <p:cNvCxnSpPr>
            <a:cxnSpLocks noChangeShapeType="1"/>
          </p:cNvCxnSpPr>
          <p:nvPr/>
        </p:nvCxnSpPr>
        <p:spPr bwMode="auto">
          <a:xfrm>
            <a:off x="4670425" y="8058150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94"/>
          <p:cNvCxnSpPr>
            <a:cxnSpLocks noChangeShapeType="1"/>
          </p:cNvCxnSpPr>
          <p:nvPr/>
        </p:nvCxnSpPr>
        <p:spPr bwMode="auto">
          <a:xfrm>
            <a:off x="4660900" y="8210550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95"/>
          <p:cNvCxnSpPr>
            <a:cxnSpLocks noChangeShapeType="1"/>
          </p:cNvCxnSpPr>
          <p:nvPr/>
        </p:nvCxnSpPr>
        <p:spPr bwMode="auto">
          <a:xfrm>
            <a:off x="4660900" y="8410575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96"/>
          <p:cNvCxnSpPr>
            <a:cxnSpLocks noChangeShapeType="1"/>
          </p:cNvCxnSpPr>
          <p:nvPr/>
        </p:nvCxnSpPr>
        <p:spPr bwMode="auto">
          <a:xfrm>
            <a:off x="4670425" y="8629650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AutoShape 97"/>
          <p:cNvCxnSpPr>
            <a:cxnSpLocks noChangeShapeType="1"/>
          </p:cNvCxnSpPr>
          <p:nvPr/>
        </p:nvCxnSpPr>
        <p:spPr bwMode="auto">
          <a:xfrm flipV="1">
            <a:off x="5089525" y="8763000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AutoShape 98"/>
          <p:cNvCxnSpPr>
            <a:cxnSpLocks noChangeShapeType="1"/>
          </p:cNvCxnSpPr>
          <p:nvPr/>
        </p:nvCxnSpPr>
        <p:spPr bwMode="auto">
          <a:xfrm>
            <a:off x="6604000" y="7362825"/>
            <a:ext cx="0" cy="142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AutoShape 99"/>
          <p:cNvCxnSpPr>
            <a:cxnSpLocks noChangeShapeType="1"/>
          </p:cNvCxnSpPr>
          <p:nvPr/>
        </p:nvCxnSpPr>
        <p:spPr bwMode="auto">
          <a:xfrm>
            <a:off x="6689725" y="8648700"/>
            <a:ext cx="0" cy="238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AutoShape 100"/>
          <p:cNvCxnSpPr>
            <a:cxnSpLocks noChangeShapeType="1"/>
          </p:cNvCxnSpPr>
          <p:nvPr/>
        </p:nvCxnSpPr>
        <p:spPr bwMode="auto">
          <a:xfrm flipV="1">
            <a:off x="5365750" y="8763000"/>
            <a:ext cx="0" cy="1905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685800" y="3182035"/>
            <a:ext cx="61551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Q: Design the following 4 bit arithmetic of condition below: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2000" y="45074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Sol.: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 Box 88"/>
          <p:cNvSpPr txBox="1">
            <a:spLocks noChangeArrowheads="1"/>
          </p:cNvSpPr>
          <p:nvPr/>
        </p:nvSpPr>
        <p:spPr bwMode="auto">
          <a:xfrm>
            <a:off x="6494145" y="4643755"/>
            <a:ext cx="1430655" cy="108013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X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B.F.A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Y</a:t>
            </a:r>
          </a:p>
        </p:txBody>
      </p:sp>
      <p:sp>
        <p:nvSpPr>
          <p:cNvPr id="33" name="Text Box 89"/>
          <p:cNvSpPr txBox="1">
            <a:spLocks noChangeArrowheads="1"/>
          </p:cNvSpPr>
          <p:nvPr/>
        </p:nvSpPr>
        <p:spPr bwMode="auto">
          <a:xfrm>
            <a:off x="5603875" y="5053330"/>
            <a:ext cx="644525" cy="784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4</a:t>
            </a:r>
            <a:r>
              <a:rPr lang="en-US" sz="1100">
                <a:effectLst/>
                <a:latin typeface="Calibri"/>
                <a:ea typeface="Calibri"/>
                <a:cs typeface="Calibri"/>
              </a:rPr>
              <a:t>×</a:t>
            </a:r>
            <a:r>
              <a:rPr lang="en-US" sz="1100">
                <a:effectLst/>
                <a:latin typeface="Calibri"/>
                <a:ea typeface="Calibri"/>
                <a:cs typeface="Arial"/>
              </a:rPr>
              <a:t>1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Arial"/>
              </a:rPr>
              <a:t>MUX</a:t>
            </a:r>
          </a:p>
        </p:txBody>
      </p:sp>
      <p:cxnSp>
        <p:nvCxnSpPr>
          <p:cNvPr id="34" name="AutoShape 90"/>
          <p:cNvCxnSpPr>
            <a:cxnSpLocks noChangeShapeType="1"/>
          </p:cNvCxnSpPr>
          <p:nvPr/>
        </p:nvCxnSpPr>
        <p:spPr bwMode="auto">
          <a:xfrm>
            <a:off x="6135370" y="4761865"/>
            <a:ext cx="341630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AutoShape 91"/>
          <p:cNvCxnSpPr>
            <a:cxnSpLocks noChangeShapeType="1"/>
          </p:cNvCxnSpPr>
          <p:nvPr/>
        </p:nvCxnSpPr>
        <p:spPr bwMode="auto">
          <a:xfrm>
            <a:off x="6211570" y="5419090"/>
            <a:ext cx="341630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AutoShape 92"/>
          <p:cNvCxnSpPr>
            <a:cxnSpLocks noChangeShapeType="1"/>
          </p:cNvCxnSpPr>
          <p:nvPr/>
        </p:nvCxnSpPr>
        <p:spPr bwMode="auto">
          <a:xfrm>
            <a:off x="7964170" y="5209540"/>
            <a:ext cx="341630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AutoShape 93"/>
          <p:cNvCxnSpPr>
            <a:cxnSpLocks noChangeShapeType="1"/>
          </p:cNvCxnSpPr>
          <p:nvPr/>
        </p:nvCxnSpPr>
        <p:spPr bwMode="auto">
          <a:xfrm>
            <a:off x="5426075" y="5133340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AutoShape 94"/>
          <p:cNvCxnSpPr>
            <a:cxnSpLocks noChangeShapeType="1"/>
          </p:cNvCxnSpPr>
          <p:nvPr/>
        </p:nvCxnSpPr>
        <p:spPr bwMode="auto">
          <a:xfrm>
            <a:off x="5410200" y="5324475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AutoShape 95"/>
          <p:cNvCxnSpPr>
            <a:cxnSpLocks noChangeShapeType="1"/>
          </p:cNvCxnSpPr>
          <p:nvPr/>
        </p:nvCxnSpPr>
        <p:spPr bwMode="auto">
          <a:xfrm>
            <a:off x="5410200" y="5486400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AutoShape 96"/>
          <p:cNvCxnSpPr>
            <a:cxnSpLocks noChangeShapeType="1"/>
          </p:cNvCxnSpPr>
          <p:nvPr/>
        </p:nvCxnSpPr>
        <p:spPr bwMode="auto">
          <a:xfrm>
            <a:off x="5426075" y="5705475"/>
            <a:ext cx="212725" cy="9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97"/>
          <p:cNvCxnSpPr>
            <a:cxnSpLocks noChangeShapeType="1"/>
          </p:cNvCxnSpPr>
          <p:nvPr/>
        </p:nvCxnSpPr>
        <p:spPr bwMode="auto">
          <a:xfrm flipV="1">
            <a:off x="5791200" y="5838190"/>
            <a:ext cx="635" cy="1911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AutoShape 98"/>
          <p:cNvCxnSpPr>
            <a:cxnSpLocks noChangeShapeType="1"/>
          </p:cNvCxnSpPr>
          <p:nvPr/>
        </p:nvCxnSpPr>
        <p:spPr bwMode="auto">
          <a:xfrm>
            <a:off x="4086225" y="4438650"/>
            <a:ext cx="0" cy="142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AutoShape 99"/>
          <p:cNvCxnSpPr>
            <a:cxnSpLocks noChangeShapeType="1"/>
          </p:cNvCxnSpPr>
          <p:nvPr/>
        </p:nvCxnSpPr>
        <p:spPr bwMode="auto">
          <a:xfrm>
            <a:off x="7239000" y="5724525"/>
            <a:ext cx="0" cy="238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100"/>
          <p:cNvCxnSpPr>
            <a:cxnSpLocks noChangeShapeType="1"/>
          </p:cNvCxnSpPr>
          <p:nvPr/>
        </p:nvCxnSpPr>
        <p:spPr bwMode="auto">
          <a:xfrm flipV="1">
            <a:off x="6096000" y="5838190"/>
            <a:ext cx="0" cy="1911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3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68" name="Rectangle 38"/>
          <p:cNvSpPr>
            <a:spLocks noChangeArrowheads="1"/>
          </p:cNvSpPr>
          <p:nvPr/>
        </p:nvSpPr>
        <p:spPr bwMode="auto">
          <a:xfrm rot="10800000" flipV="1">
            <a:off x="6934201" y="4038600"/>
            <a:ext cx="5250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n-US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953000" y="4964668"/>
            <a:ext cx="45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93569" y="4572000"/>
            <a:ext cx="688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   4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45137" y="6043207"/>
            <a:ext cx="2455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="1" baseline="-25000" dirty="0" err="1" smtClean="0">
                <a:latin typeface="Times New Roman" pitchFamily="18" charset="0"/>
                <a:cs typeface="Times New Roman" pitchFamily="18" charset="0"/>
              </a:rPr>
              <a:t>out</a:t>
            </a:r>
            <a:endParaRPr lang="en-US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00823" y="4816797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cxnSp>
        <p:nvCxnSpPr>
          <p:cNvPr id="48" name="AutoShape 99"/>
          <p:cNvCxnSpPr>
            <a:cxnSpLocks noChangeShapeType="1"/>
          </p:cNvCxnSpPr>
          <p:nvPr/>
        </p:nvCxnSpPr>
        <p:spPr bwMode="auto">
          <a:xfrm>
            <a:off x="7239000" y="4343400"/>
            <a:ext cx="0" cy="2381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16391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514600"/>
            <a:ext cx="6324600" cy="320087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prst="relaxedInset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Thank You For All</a:t>
            </a: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en-US" sz="2000" b="1" i="1" u="sng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Adil-2018</a:t>
            </a:r>
            <a:endParaRPr lang="en-US" sz="2000" b="1" i="1" u="sng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6" name="Picture 4" descr="http://t0.gstatic.com/images?q=tbn:ANd9GcR0_VqWmAPLqR7lD2X5ZGQXzQ4dGdd7L3K0sgXZyjqaZ0t8I7qk1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1" y="457200"/>
            <a:ext cx="2705100" cy="205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8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668482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Digital Computer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Combinational Circuit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Sequential Circuit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Decoder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Multiplexer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Registers</a:t>
            </a:r>
          </a:p>
          <a:p>
            <a:pPr marL="514350" indent="-514350" algn="just" defTabSz="96657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+mj-lt"/>
              <a:buAutoNum type="arabicPeriod"/>
              <a:defRPr/>
            </a:pPr>
            <a:r>
              <a:rPr lang="en-US" sz="2400" b="1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Segoe UI" pitchFamily="34" charset="0"/>
                <a:cs typeface="Arial" pitchFamily="34" charset="0"/>
              </a:rPr>
              <a:t>Microoperations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400552"/>
            <a:ext cx="4419600" cy="59004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  <a:ea typeface="Segoe UI" pitchFamily="34" charset="0"/>
                <a:cs typeface="Segoe UI" pitchFamily="34" charset="0"/>
              </a:rPr>
              <a:t>Outline</a:t>
            </a:r>
            <a:endParaRPr lang="en-US" b="1" dirty="0">
              <a:solidFill>
                <a:srgbClr val="FF0000"/>
              </a:solidFill>
              <a:latin typeface="Arial Black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457200"/>
            <a:ext cx="6781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1. Digital Computers</a:t>
            </a: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8" name="Rectangle 5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14400" y="1143000"/>
            <a:ext cx="7391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1. Digital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digital computer is a digital system that performs various computational tasks. The word “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digital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” implies that the information in the computer is represented by variables that take a limited number of discrete values.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Digital Computers use binary number system, which has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digits: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A binary digit is called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bit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429000"/>
            <a:ext cx="7543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2. Computer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System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subdivided into two functional entities: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the computer consists of all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electronic components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electromechanical device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of the computer is divided into three parts (Central Processing Units “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CPU”, Memory and I/O units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lvl="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a. CPU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It is consists of two sections (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processor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unit that contains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Arithmetic Logic Unit “ALU”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number of registers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and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control section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which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interpret instructions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effects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register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transfer. </a:t>
            </a:r>
          </a:p>
        </p:txBody>
      </p:sp>
    </p:spTree>
    <p:extLst>
      <p:ext uri="{BB962C8B-B14F-4D97-AF65-F5344CB8AC3E}">
        <p14:creationId xmlns:p14="http://schemas.microsoft.com/office/powerpoint/2010/main" val="144676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0" y="472619"/>
            <a:ext cx="769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b. Memory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unit: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It is used to store the instructions and data.</a:t>
            </a:r>
          </a:p>
          <a:p>
            <a:pPr lvl="0" algn="just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c. Input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/ Output Units: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It is consists of input and output devices and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input and output processors (IOP)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for controlling the transfer of information between the computer and the outside world.    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Computer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software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consists of the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instructions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that the computers manipulate to perform various data processing tasks.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825115" y="506470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638550" y="2697480"/>
            <a:ext cx="1330960" cy="3505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Arial"/>
              </a:rPr>
              <a:t>Memory Unit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745740" y="3391475"/>
            <a:ext cx="2759075" cy="11506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Central Processing Unit (CPU)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Internal Bus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400">
                <a:effectLst/>
                <a:latin typeface="Times New Roman"/>
                <a:ea typeface="Calibri"/>
                <a:cs typeface="Arial"/>
              </a:rPr>
              <a:t> 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                                           Processor Unit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60040" y="3775650"/>
            <a:ext cx="718185" cy="54673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ea typeface="Calibri"/>
                <a:cs typeface="Arial"/>
              </a:rPr>
              <a:t>Control Unit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607560" y="3767395"/>
            <a:ext cx="807720" cy="55499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ALU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100">
                <a:effectLst/>
                <a:ea typeface="Calibri"/>
                <a:cs typeface="Arial"/>
              </a:rPr>
              <a:t>Registers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94100" y="3954720"/>
            <a:ext cx="10274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575685" y="4102040"/>
            <a:ext cx="10121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090545" y="4892615"/>
            <a:ext cx="2194560" cy="342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Input-Output Processor (IOP)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647055" y="4895790"/>
            <a:ext cx="1134745" cy="342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Output Device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676400" y="4895790"/>
            <a:ext cx="1134745" cy="342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Input Device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334000" y="506978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55695" y="4542730"/>
            <a:ext cx="0" cy="350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767580" y="4534475"/>
            <a:ext cx="0" cy="350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797425" y="3028890"/>
            <a:ext cx="0" cy="350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08095" y="3028890"/>
            <a:ext cx="0" cy="3505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3733800" y="4566790"/>
            <a:ext cx="10319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Bus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3724592" y="3065650"/>
            <a:ext cx="11588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External Bus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6"/>
          <p:cNvSpPr>
            <a:spLocks noChangeArrowheads="1"/>
          </p:cNvSpPr>
          <p:nvPr/>
        </p:nvSpPr>
        <p:spPr bwMode="auto">
          <a:xfrm>
            <a:off x="1752600" y="5467290"/>
            <a:ext cx="52660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Figure: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Digital Computer block diagram.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34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62000" y="171952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2. Combinational Circuit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545205" y="4573270"/>
            <a:ext cx="1469390" cy="5200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Combinational </a:t>
            </a:r>
            <a:endParaRPr lang="en-US" sz="1100">
              <a:effectLst/>
              <a:ea typeface="Calibri"/>
              <a:cs typeface="Arial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Circuit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66440" y="464439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263265" y="4788535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68980" y="502539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032375" y="503555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10150" y="464947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15865" y="4761230"/>
            <a:ext cx="27749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Left Brace 12"/>
          <p:cNvSpPr/>
          <p:nvPr/>
        </p:nvSpPr>
        <p:spPr>
          <a:xfrm>
            <a:off x="3078480" y="4572000"/>
            <a:ext cx="121920" cy="520065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Right Brace 13"/>
          <p:cNvSpPr/>
          <p:nvPr/>
        </p:nvSpPr>
        <p:spPr>
          <a:xfrm>
            <a:off x="5331460" y="4572000"/>
            <a:ext cx="154940" cy="52006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838200" y="1176278"/>
            <a:ext cx="754380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connected arrangement of logic gates with a set of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input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outputs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binary input variables come from an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source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binary output variables go to an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external destination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and in between there is an interconnection of logic gates. It is transform binary information from the given input data to the required output data.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described by a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truth table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showing binary relationship between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input variables and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output variables. Combinational circuits in which there are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 feedback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paths from output to input and there is no memory.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1609090" y="4650105"/>
            <a:ext cx="143891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Input Variables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5486400" y="4648200"/>
            <a:ext cx="2057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Output Variables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600200" y="5238690"/>
            <a:ext cx="5638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2: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Block diagram of Combinational Circuit.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642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62000" y="171952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3. Sequential Circuit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066800"/>
            <a:ext cx="7543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an interconnection of flip-flops and gates. The gates by themselves constitute a combinational circuit, but when included with the flip-flops, the overall circuit is classified as sequential circuit. Sequential circuits in which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feedback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paths exist from outputs to input and they have memory.  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320415" y="2839403"/>
            <a:ext cx="1191895" cy="4895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Arial"/>
              </a:rPr>
              <a:t>Combinational Circuit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6" name="AutoShape 3"/>
          <p:cNvCxnSpPr>
            <a:cxnSpLocks noChangeShapeType="1"/>
          </p:cNvCxnSpPr>
          <p:nvPr/>
        </p:nvCxnSpPr>
        <p:spPr bwMode="auto">
          <a:xfrm>
            <a:off x="2957195" y="2962593"/>
            <a:ext cx="353695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4"/>
          <p:cNvCxnSpPr>
            <a:cxnSpLocks noChangeShapeType="1"/>
          </p:cNvCxnSpPr>
          <p:nvPr/>
        </p:nvCxnSpPr>
        <p:spPr bwMode="auto">
          <a:xfrm>
            <a:off x="4544695" y="2961958"/>
            <a:ext cx="5524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100320" y="3043873"/>
            <a:ext cx="790575" cy="358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Flip-Flop</a:t>
            </a:r>
            <a:endParaRPr lang="en-US" sz="1100">
              <a:effectLst/>
              <a:ea typeface="Calibri"/>
              <a:cs typeface="Arial"/>
            </a:endParaRPr>
          </a:p>
        </p:txBody>
      </p:sp>
      <p:cxnSp>
        <p:nvCxnSpPr>
          <p:cNvPr id="9" name="AutoShape 6"/>
          <p:cNvCxnSpPr>
            <a:cxnSpLocks noChangeShapeType="1"/>
          </p:cNvCxnSpPr>
          <p:nvPr/>
        </p:nvCxnSpPr>
        <p:spPr bwMode="auto">
          <a:xfrm>
            <a:off x="4520565" y="3174048"/>
            <a:ext cx="57658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7"/>
          <p:cNvCxnSpPr>
            <a:cxnSpLocks noChangeShapeType="1"/>
          </p:cNvCxnSpPr>
          <p:nvPr/>
        </p:nvCxnSpPr>
        <p:spPr bwMode="auto">
          <a:xfrm>
            <a:off x="5924550" y="3184843"/>
            <a:ext cx="3238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8"/>
          <p:cNvCxnSpPr>
            <a:cxnSpLocks noChangeShapeType="1"/>
          </p:cNvCxnSpPr>
          <p:nvPr/>
        </p:nvCxnSpPr>
        <p:spPr bwMode="auto">
          <a:xfrm flipV="1">
            <a:off x="2707640" y="3364548"/>
            <a:ext cx="2395855" cy="21209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11"/>
          <p:cNvCxnSpPr>
            <a:cxnSpLocks noChangeShapeType="1"/>
          </p:cNvCxnSpPr>
          <p:nvPr/>
        </p:nvCxnSpPr>
        <p:spPr bwMode="auto">
          <a:xfrm>
            <a:off x="6071870" y="3181668"/>
            <a:ext cx="0" cy="33464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2"/>
          <p:cNvCxnSpPr>
            <a:cxnSpLocks noChangeShapeType="1"/>
          </p:cNvCxnSpPr>
          <p:nvPr/>
        </p:nvCxnSpPr>
        <p:spPr bwMode="auto">
          <a:xfrm flipH="1">
            <a:off x="2961005" y="3523298"/>
            <a:ext cx="31146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14"/>
          <p:cNvCxnSpPr>
            <a:cxnSpLocks noChangeShapeType="1"/>
          </p:cNvCxnSpPr>
          <p:nvPr/>
        </p:nvCxnSpPr>
        <p:spPr bwMode="auto">
          <a:xfrm flipV="1">
            <a:off x="2976245" y="3221673"/>
            <a:ext cx="0" cy="28511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15"/>
          <p:cNvCxnSpPr>
            <a:cxnSpLocks noChangeShapeType="1"/>
          </p:cNvCxnSpPr>
          <p:nvPr/>
        </p:nvCxnSpPr>
        <p:spPr bwMode="auto">
          <a:xfrm>
            <a:off x="2987675" y="3223578"/>
            <a:ext cx="3048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2008674" y="3388995"/>
            <a:ext cx="620395" cy="26860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200">
                <a:effectLst/>
                <a:latin typeface="Times New Roman"/>
                <a:ea typeface="Calibri"/>
                <a:cs typeface="Arial"/>
              </a:rPr>
              <a:t>Clock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11568" y="2776159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Inputs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105400" y="2689538"/>
            <a:ext cx="946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Outputs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371600" y="366926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3: </a:t>
            </a:r>
            <a:r>
              <a:rPr lang="en-US" dirty="0"/>
              <a:t>Block diagram of a clocked synchronous sequential </a:t>
            </a:r>
            <a:r>
              <a:rPr lang="en-US" dirty="0" smtClean="0"/>
              <a:t>circuit.</a:t>
            </a:r>
            <a:endParaRPr lang="en-US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20959"/>
              </p:ext>
            </p:extLst>
          </p:nvPr>
        </p:nvGraphicFramePr>
        <p:xfrm>
          <a:off x="685800" y="4419600"/>
          <a:ext cx="7696199" cy="2243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8474"/>
                <a:gridCol w="408772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Sequential circuit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Combinational circuit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uses flip flops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connected arrangement of logic gates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feedback paths exist from outputs to input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there are no feedback paths from output to input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compute their output based on input and state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implement Boolean functions, so they are functions only of their inputs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 state is updated based on a clock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not based on clocks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They Have memory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There is No memory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762000" y="4038600"/>
            <a:ext cx="76961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Q: What is the difference between the combinational and sequential circuit?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57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4. Decoder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564564"/>
              </p:ext>
            </p:extLst>
          </p:nvPr>
        </p:nvGraphicFramePr>
        <p:xfrm>
          <a:off x="914398" y="4038600"/>
          <a:ext cx="4267202" cy="1892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100"/>
                <a:gridCol w="861071"/>
                <a:gridCol w="656231"/>
                <a:gridCol w="685800"/>
                <a:gridCol w="762000"/>
                <a:gridCol w="762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Input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D3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×       ×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0        0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0        1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1        0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1        1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98525" y="1065312"/>
            <a:ext cx="7651750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combinational circuit that converts binary information from the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coded inputs to a maximum of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unique output. It is implemented with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gates, in some times with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NAND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gates.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decoders presented are called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line decoders presented are called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to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line decoder.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Example: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What the truth table and draw circuit for 2 × 4 line decoder.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Truth Table for 2 × 4 line decoder.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fig1.bmp"/>
          <p:cNvPicPr/>
          <p:nvPr/>
        </p:nvPicPr>
        <p:blipFill>
          <a:blip r:embed="rId3"/>
          <a:stretch>
            <a:fillRect/>
          </a:stretch>
        </p:blipFill>
        <p:spPr>
          <a:xfrm>
            <a:off x="5219700" y="3581400"/>
            <a:ext cx="32385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831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0" y="381000"/>
            <a:ext cx="7315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Example 1: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Implement a Full Adder with decoder and two OR gates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(x, y, z) = 1, 2, 4, 7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C(x, y, z) = 3, 5, 6, 7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Sol: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Description: fig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800"/>
            <a:ext cx="5410200" cy="156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981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62000" y="2971800"/>
                <a:ext cx="731520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Example 2: </a:t>
                </a:r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Implement a Full Adder with decoder and two OR gates</a:t>
                </a:r>
              </a:p>
              <a:p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𝑭</m:t>
                    </m:r>
                    <m:r>
                      <a:rPr lang="en-US" sz="2000" b="1" i="1">
                        <a:latin typeface="Cambria Math"/>
                      </a:rPr>
                      <m:t>𝟏</m:t>
                    </m:r>
                    <m:r>
                      <a:rPr lang="en-US" sz="2000" b="1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𝑿</m:t>
                        </m:r>
                        <m:r>
                          <a:rPr lang="en-US" sz="2000" b="1" i="1">
                            <a:latin typeface="Cambria Math"/>
                          </a:rPr>
                          <m:t> 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𝒀</m:t>
                        </m:r>
                      </m:e>
                    </m:acc>
                    <m:r>
                      <a:rPr lang="en-US" sz="2000" b="1" i="1">
                        <a:latin typeface="Cambria Math"/>
                      </a:rPr>
                      <m:t>+</m:t>
                    </m:r>
                    <m:r>
                      <a:rPr lang="en-US" sz="2000" b="1" i="1">
                        <a:latin typeface="Cambria Math"/>
                      </a:rPr>
                      <m:t>𝑿𝒀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𝒁</m:t>
                        </m:r>
                      </m:e>
                    </m:acc>
                    <m:r>
                      <a:rPr lang="en-US" sz="2000" b="1" i="1" smtClean="0">
                        <a:latin typeface="Cambria Math"/>
                      </a:rPr>
                      <m:t>,    </m:t>
                    </m:r>
                  </m:oMath>
                </a14:m>
                <a:r>
                  <a:rPr lang="en-US" sz="2000" b="1" dirty="0" smtClean="0"/>
                  <a:t>             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𝑭</m:t>
                    </m:r>
                    <m:r>
                      <a:rPr lang="en-US" sz="2000" b="1" i="1">
                        <a:latin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𝑿</m:t>
                        </m:r>
                      </m:e>
                    </m:acc>
                    <m:r>
                      <a:rPr lang="en-US" sz="2000" b="1" i="1" smtClean="0">
                        <a:latin typeface="Cambria Math"/>
                      </a:rPr>
                      <m:t> </m:t>
                    </m:r>
                    <m:r>
                      <a:rPr lang="en-US" sz="2000" b="1" i="1"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</a:rPr>
                      <m:t> </m:t>
                    </m:r>
                    <m:r>
                      <a:rPr lang="en-US" sz="2000" b="1" i="1">
                        <a:latin typeface="Cambria Math"/>
                      </a:rPr>
                      <m:t>𝒀</m:t>
                    </m:r>
                  </m:oMath>
                </a14:m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b="1" dirty="0">
                    <a:latin typeface="Times New Roman" pitchFamily="18" charset="0"/>
                    <a:cs typeface="Times New Roman" pitchFamily="18" charset="0"/>
                  </a:rPr>
                  <a:t>Sol:</a:t>
                </a:r>
                <a:endParaRPr 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971800"/>
                <a:ext cx="7315200" cy="1015663"/>
              </a:xfrm>
              <a:prstGeom prst="rect">
                <a:avLst/>
              </a:prstGeom>
              <a:blipFill rotWithShape="1">
                <a:blip r:embed="rId3"/>
                <a:stretch>
                  <a:fillRect l="-833" t="-3012" b="-9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026994"/>
              </p:ext>
            </p:extLst>
          </p:nvPr>
        </p:nvGraphicFramePr>
        <p:xfrm>
          <a:off x="1981200" y="3810000"/>
          <a:ext cx="2286000" cy="2874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65"/>
                <a:gridCol w="292100"/>
                <a:gridCol w="269875"/>
                <a:gridCol w="358140"/>
                <a:gridCol w="358140"/>
                <a:gridCol w="69088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Input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800" dirty="0" smtClean="0">
                          <a:effectLst/>
                        </a:rPr>
                        <a:t>Output </a:t>
                      </a:r>
                      <a:endParaRPr lang="en-US" sz="1800" dirty="0">
                        <a:effectLst/>
                        <a:latin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Z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9" name="Picture 2" descr="Description: fig3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12209"/>
            <a:ext cx="2743200" cy="256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595688" y="25558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595688" y="255587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595688" y="30130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693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32E13-C601-4971-A64E-DE306447844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3451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517709"/>
            <a:ext cx="7543800" cy="59004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6661" tIns="48331" rIns="96661" bIns="48331">
            <a:spAutoFit/>
          </a:bodyPr>
          <a:lstStyle/>
          <a:p>
            <a:pPr algn="ctr" defTabSz="966573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SzPct val="100000"/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Segoe UI" pitchFamily="34" charset="0"/>
                <a:cs typeface="Arial" pitchFamily="34" charset="0"/>
              </a:rPr>
              <a:t>5. Multiplexer 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Segoe UI" pitchFamily="34" charset="0"/>
              <a:cs typeface="Arial" pitchFamily="34" charset="0"/>
            </a:endParaRPr>
          </a:p>
        </p:txBody>
      </p:sp>
      <p:pic>
        <p:nvPicPr>
          <p:cNvPr id="7170" name="Picture 3" descr="Description: fig4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42639"/>
            <a:ext cx="6477000" cy="180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85800" y="1219200"/>
            <a:ext cx="77724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It is combinational circuit that receives binary information from one of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input data lines and directs it to a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single output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line.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selection of a particular input data line for the output is determined by a set of selection inputs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013227"/>
              </p:ext>
            </p:extLst>
          </p:nvPr>
        </p:nvGraphicFramePr>
        <p:xfrm>
          <a:off x="6248400" y="4297680"/>
          <a:ext cx="2057399" cy="2103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10797"/>
                <a:gridCol w="104660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Select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</a:t>
                      </a:r>
                      <a:r>
                        <a:rPr lang="en-US" sz="2000" baseline="-25000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  S</a:t>
                      </a:r>
                      <a:r>
                        <a:rPr lang="en-US" sz="2000" baseline="-25000" dirty="0">
                          <a:effectLst/>
                        </a:rPr>
                        <a:t>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Output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Y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0     0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</a:t>
                      </a:r>
                      <a:r>
                        <a:rPr lang="en-US" sz="2000" baseline="-25000">
                          <a:effectLst/>
                        </a:rPr>
                        <a:t>0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0     1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</a:t>
                      </a:r>
                      <a:r>
                        <a:rPr lang="en-US" sz="2000" baseline="-25000">
                          <a:effectLst/>
                        </a:rPr>
                        <a:t>1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1     0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</a:t>
                      </a:r>
                      <a:r>
                        <a:rPr lang="en-US" sz="2000" baseline="-25000">
                          <a:effectLst/>
                        </a:rPr>
                        <a:t>2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1     1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</a:t>
                      </a:r>
                      <a:r>
                        <a:rPr lang="en-US" sz="2000" baseline="-25000" dirty="0">
                          <a:effectLst/>
                        </a:rPr>
                        <a:t>3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953616" y="4377970"/>
            <a:ext cx="52465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Figure: 4×1 line multiplexer              Truth Table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0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7980</TotalTime>
  <Words>2056</Words>
  <Application>Microsoft Office PowerPoint</Application>
  <PresentationFormat>On-screen Show (4:3)</PresentationFormat>
  <Paragraphs>504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System A</dc:creator>
  <cp:lastModifiedBy>System A</cp:lastModifiedBy>
  <cp:revision>571</cp:revision>
  <cp:lastPrinted>2015-04-26T19:07:11Z</cp:lastPrinted>
  <dcterms:created xsi:type="dcterms:W3CDTF">2014-03-29T18:50:38Z</dcterms:created>
  <dcterms:modified xsi:type="dcterms:W3CDTF">2018-08-16T04:46:33Z</dcterms:modified>
</cp:coreProperties>
</file>