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86" r:id="rId3"/>
    <p:sldId id="257" r:id="rId4"/>
    <p:sldId id="298" r:id="rId5"/>
    <p:sldId id="299" r:id="rId6"/>
    <p:sldId id="300" r:id="rId7"/>
    <p:sldId id="301" r:id="rId8"/>
    <p:sldId id="339" r:id="rId9"/>
    <p:sldId id="327" r:id="rId10"/>
    <p:sldId id="338" r:id="rId11"/>
    <p:sldId id="340" r:id="rId12"/>
    <p:sldId id="331" r:id="rId13"/>
    <p:sldId id="330" r:id="rId14"/>
    <p:sldId id="341" r:id="rId15"/>
    <p:sldId id="274" r:id="rId1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34"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B18D42F-21A4-4433-9912-E14ECACD6317}" type="datetimeFigureOut">
              <a:rPr lang="en-US" smtClean="0"/>
              <a:pPr/>
              <a:t>2018-08-02</a:t>
            </a:fld>
            <a:endParaRPr lang="en-US" dirty="0"/>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75BD5F67-87C2-4B47-8CBD-767BDA599E09}" type="slidenum">
              <a:rPr lang="en-US" smtClean="0"/>
              <a:pPr/>
              <a:t>‹#›</a:t>
            </a:fld>
            <a:endParaRPr lang="en-US" dirty="0"/>
          </a:p>
        </p:txBody>
      </p:sp>
    </p:spTree>
    <p:extLst>
      <p:ext uri="{BB962C8B-B14F-4D97-AF65-F5344CB8AC3E}">
        <p14:creationId xmlns:p14="http://schemas.microsoft.com/office/powerpoint/2010/main" val="139137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47473537-B75C-4AB3-90C9-5097F1227E92}" type="datetimeFigureOut">
              <a:rPr lang="en-US" smtClean="0"/>
              <a:pPr/>
              <a:t>2018-08-02</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B72D53D-42D6-4F05-9CD2-F692A6C3A643}" type="slidenum">
              <a:rPr lang="en-US" smtClean="0"/>
              <a:pPr/>
              <a:t>‹#›</a:t>
            </a:fld>
            <a:endParaRPr lang="en-US" dirty="0"/>
          </a:p>
        </p:txBody>
      </p:sp>
    </p:spTree>
    <p:extLst>
      <p:ext uri="{BB962C8B-B14F-4D97-AF65-F5344CB8AC3E}">
        <p14:creationId xmlns:p14="http://schemas.microsoft.com/office/powerpoint/2010/main" val="9069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72D53D-42D6-4F05-9CD2-F692A6C3A643}" type="slidenum">
              <a:rPr lang="en-US" smtClean="0"/>
              <a:pPr/>
              <a:t>2</a:t>
            </a:fld>
            <a:endParaRPr lang="en-US"/>
          </a:p>
        </p:txBody>
      </p:sp>
    </p:spTree>
    <p:extLst>
      <p:ext uri="{BB962C8B-B14F-4D97-AF65-F5344CB8AC3E}">
        <p14:creationId xmlns:p14="http://schemas.microsoft.com/office/powerpoint/2010/main" val="85066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72D53D-42D6-4F05-9CD2-F692A6C3A643}" type="slidenum">
              <a:rPr lang="en-US" smtClean="0"/>
              <a:pPr/>
              <a:t>8</a:t>
            </a:fld>
            <a:endParaRPr lang="en-US" dirty="0"/>
          </a:p>
        </p:txBody>
      </p:sp>
    </p:spTree>
    <p:extLst>
      <p:ext uri="{BB962C8B-B14F-4D97-AF65-F5344CB8AC3E}">
        <p14:creationId xmlns:p14="http://schemas.microsoft.com/office/powerpoint/2010/main" val="1416830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6813A9-8152-4AFB-83A4-72CBDA908DC6}" type="datetime1">
              <a:rPr lang="en-US" smtClean="0"/>
              <a:pPr/>
              <a:t>2018-08-02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183340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EB64B-9E56-418D-A94F-8510EFCE6393}" type="datetime1">
              <a:rPr lang="en-US" smtClean="0"/>
              <a:pPr/>
              <a:t>2018-08-02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93874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BA7621-5902-47D8-9039-23C793FDDE2B}" type="datetime1">
              <a:rPr lang="en-US" smtClean="0"/>
              <a:pPr/>
              <a:t>2018-08-02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35598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F885-6C4F-4880-AB5E-33AF98D61FD8}" type="datetime1">
              <a:rPr lang="en-US" smtClean="0"/>
              <a:pPr/>
              <a:t>2018-08-02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4239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89542A-F286-466A-8494-AD9620EEEE30}" type="datetime1">
              <a:rPr lang="en-US" smtClean="0"/>
              <a:pPr/>
              <a:t>2018-08-02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60248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FB81D-F0D6-4016-9872-1E3016296279}" type="datetime1">
              <a:rPr lang="en-US" smtClean="0"/>
              <a:pPr/>
              <a:t>2018-08-02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64304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BC2CC8-03FB-46AE-8DD1-E1BEA217882A}" type="datetime1">
              <a:rPr lang="en-US" smtClean="0"/>
              <a:pPr/>
              <a:t>2018-08-02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74014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28B3B7-F77A-4E04-9252-04A4925B2195}" type="datetime1">
              <a:rPr lang="en-US" smtClean="0"/>
              <a:pPr/>
              <a:t>2018-08-02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90519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96968-A45E-4AD0-B4CE-F8DF736BACF0}" type="datetime1">
              <a:rPr lang="en-US" smtClean="0"/>
              <a:pPr/>
              <a:t>2018-08-02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982763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6AADA9-86A6-451F-98F6-48FA465CAC6F}" type="datetime1">
              <a:rPr lang="en-US" smtClean="0"/>
              <a:pPr/>
              <a:t>2018-08-02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223857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087F6-ACB2-4A3C-89BE-9A51833876C3}" type="datetime1">
              <a:rPr lang="en-US" smtClean="0"/>
              <a:pPr/>
              <a:t>2018-08-02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55088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1EEC7-421E-403C-B1C5-1455D3C8FDFB}" type="datetime1">
              <a:rPr lang="en-US" smtClean="0"/>
              <a:pPr/>
              <a:t>2018-08-02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475868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05001" y="685800"/>
            <a:ext cx="5710236" cy="651604"/>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defTabSz="966573" fontAlgn="auto">
              <a:spcBef>
                <a:spcPts val="0"/>
              </a:spcBef>
              <a:spcAft>
                <a:spcPts val="0"/>
              </a:spcAft>
              <a:buClr>
                <a:schemeClr val="bg1"/>
              </a:buClr>
              <a:buSzPct val="100000"/>
              <a:defRPr/>
            </a:pPr>
            <a:r>
              <a:rPr lang="en-US" b="1" dirty="0" smtClean="0">
                <a:solidFill>
                  <a:srgbClr val="002060"/>
                </a:solidFill>
              </a:rPr>
              <a:t>College          </a:t>
            </a:r>
            <a:r>
              <a:rPr lang="en-US" b="1" dirty="0">
                <a:solidFill>
                  <a:srgbClr val="002060"/>
                </a:solidFill>
              </a:rPr>
              <a:t>:</a:t>
            </a:r>
            <a:r>
              <a:rPr lang="en-US" b="1" dirty="0">
                <a:solidFill>
                  <a:srgbClr val="FF0000"/>
                </a:solidFill>
              </a:rPr>
              <a:t> </a:t>
            </a:r>
            <a:r>
              <a:rPr lang="en-US" b="1" dirty="0" smtClean="0">
                <a:solidFill>
                  <a:srgbClr val="FF0000"/>
                </a:solidFill>
              </a:rPr>
              <a:t>Mansour University</a:t>
            </a:r>
            <a:endParaRPr lang="en-US" b="1" dirty="0">
              <a:solidFill>
                <a:srgbClr val="FF0000"/>
              </a:solidFill>
            </a:endParaRPr>
          </a:p>
          <a:p>
            <a:pPr defTabSz="966573" fontAlgn="auto">
              <a:spcBef>
                <a:spcPts val="0"/>
              </a:spcBef>
              <a:spcAft>
                <a:spcPts val="0"/>
              </a:spcAft>
              <a:buClr>
                <a:schemeClr val="bg1"/>
              </a:buClr>
              <a:buSzPct val="100000"/>
              <a:defRPr/>
            </a:pPr>
            <a:r>
              <a:rPr lang="en-US" b="1" dirty="0">
                <a:solidFill>
                  <a:srgbClr val="002060"/>
                </a:solidFill>
              </a:rPr>
              <a:t>Department :</a:t>
            </a:r>
            <a:r>
              <a:rPr lang="en-US" b="1" dirty="0">
                <a:solidFill>
                  <a:schemeClr val="accent6">
                    <a:lumMod val="75000"/>
                  </a:schemeClr>
                </a:solidFill>
              </a:rPr>
              <a:t> </a:t>
            </a:r>
            <a:r>
              <a:rPr lang="en-US" b="1" dirty="0" smtClean="0">
                <a:solidFill>
                  <a:srgbClr val="FF0000"/>
                </a:solidFill>
              </a:rPr>
              <a:t>Computer </a:t>
            </a:r>
            <a:r>
              <a:rPr lang="en-US" b="1" dirty="0" smtClean="0">
                <a:solidFill>
                  <a:srgbClr val="FF0000"/>
                </a:solidFill>
                <a:ea typeface="Segoe UI" pitchFamily="34" charset="0"/>
                <a:cs typeface="Segoe UI" pitchFamily="34" charset="0"/>
              </a:rPr>
              <a:t> Science and information System</a:t>
            </a:r>
            <a:endParaRPr lang="en-US" b="1" dirty="0">
              <a:solidFill>
                <a:srgbClr val="FF0000"/>
              </a:solidFill>
              <a:ea typeface="Segoe UI" pitchFamily="34" charset="0"/>
              <a:cs typeface="Segoe UI" pitchFamily="34" charset="0"/>
            </a:endParaRPr>
          </a:p>
        </p:txBody>
      </p:sp>
      <p:sp>
        <p:nvSpPr>
          <p:cNvPr id="7" name="Rectangle 6"/>
          <p:cNvSpPr/>
          <p:nvPr/>
        </p:nvSpPr>
        <p:spPr>
          <a:xfrm>
            <a:off x="762000" y="3378875"/>
            <a:ext cx="7543800" cy="2031325"/>
          </a:xfrm>
          <a:prstGeom prst="rect">
            <a:avLst/>
          </a:prstGeom>
        </p:spPr>
        <p:txBody>
          <a:bodyPr wrap="square">
            <a:spAutoFit/>
          </a:bodyPr>
          <a:lstStyle/>
          <a:p>
            <a:pPr algn="ct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algn="ct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Prepared by </a:t>
            </a:r>
            <a:endParaRPr lang="ar-IQ"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lvl="0"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 Dr. </a:t>
            </a:r>
            <a:r>
              <a:rPr lang="en-US" sz="2800" b="1" dirty="0" err="1" smtClean="0">
                <a:solidFill>
                  <a:schemeClr val="tx2">
                    <a:lumMod val="50000"/>
                  </a:schemeClr>
                </a:solidFill>
                <a:latin typeface="Arial Black" pitchFamily="34" charset="0"/>
              </a:rPr>
              <a:t>Adil</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Abbas</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Majeed</a:t>
            </a:r>
            <a:r>
              <a:rPr lang="en-US" sz="2800" b="1" i="1" dirty="0" smtClean="0"/>
              <a:t> </a:t>
            </a:r>
          </a:p>
          <a:p>
            <a:pPr lvl="0" algn="ctr"/>
            <a:r>
              <a:rPr lang="en-US" sz="2800" b="1" i="1" dirty="0" smtClean="0"/>
              <a:t>2018-2019</a:t>
            </a:r>
            <a:endParaRPr lang="en-US" sz="2800" dirty="0"/>
          </a:p>
          <a:p>
            <a:pPr algn="ctr">
              <a:spcBef>
                <a:spcPct val="0"/>
              </a:spcBef>
              <a:defRPr/>
            </a:pPr>
            <a:endParaRPr lang="en-GB" b="1" dirty="0">
              <a:solidFill>
                <a:srgbClr val="0000FF"/>
              </a:solidFill>
              <a:latin typeface="Arial Black" pitchFamily="34" charset="0"/>
            </a:endParaRPr>
          </a:p>
        </p:txBody>
      </p:sp>
      <p:sp>
        <p:nvSpPr>
          <p:cNvPr id="8" name="Rectangle 7"/>
          <p:cNvSpPr/>
          <p:nvPr/>
        </p:nvSpPr>
        <p:spPr>
          <a:xfrm>
            <a:off x="1295400" y="1752600"/>
            <a:ext cx="6319837" cy="1077218"/>
          </a:xfrm>
          <a:prstGeom prst="rect">
            <a:avLst/>
          </a:prstGeom>
        </p:spPr>
        <p:txBody>
          <a:bodyPr wrap="square">
            <a:spAutoFit/>
          </a:bodyPr>
          <a:lstStyle/>
          <a:p>
            <a:pPr algn="ctr"/>
            <a:r>
              <a:rPr lang="en-US" sz="3200" b="1" dirty="0" smtClean="0">
                <a:solidFill>
                  <a:srgbClr val="002060"/>
                </a:solidFill>
              </a:rPr>
              <a:t>Visual Basic Programming</a:t>
            </a:r>
          </a:p>
          <a:p>
            <a:pPr algn="ctr"/>
            <a:r>
              <a:rPr lang="en-US" sz="3200" b="1" dirty="0" smtClean="0">
                <a:solidFill>
                  <a:srgbClr val="C00000"/>
                </a:solidFill>
              </a:rPr>
              <a:t>Chapter Two</a:t>
            </a:r>
          </a:p>
        </p:txBody>
      </p:sp>
      <p:sp>
        <p:nvSpPr>
          <p:cNvPr id="2" name="Slide Number Placeholder 1"/>
          <p:cNvSpPr>
            <a:spLocks noGrp="1"/>
          </p:cNvSpPr>
          <p:nvPr>
            <p:ph type="sldNum" sz="quarter" idx="12"/>
          </p:nvPr>
        </p:nvSpPr>
        <p:spPr/>
        <p:txBody>
          <a:bodyPr/>
          <a:lstStyle/>
          <a:p>
            <a:fld id="{9A932E13-C601-4971-A64E-DE3064478442}" type="slidenum">
              <a:rPr lang="en-US" smtClean="0"/>
              <a:pPr/>
              <a:t>1</a:t>
            </a:fld>
            <a:endParaRPr lang="en-US"/>
          </a:p>
        </p:txBody>
      </p:sp>
    </p:spTree>
    <p:extLst>
      <p:ext uri="{BB962C8B-B14F-4D97-AF65-F5344CB8AC3E}">
        <p14:creationId xmlns:p14="http://schemas.microsoft.com/office/powerpoint/2010/main" val="33885324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10</a:t>
            </a:fld>
            <a:endParaRPr lang="en-US" dirty="0"/>
          </a:p>
        </p:txBody>
      </p:sp>
      <p:sp>
        <p:nvSpPr>
          <p:cNvPr id="6" name="Rectangle 5"/>
          <p:cNvSpPr/>
          <p:nvPr/>
        </p:nvSpPr>
        <p:spPr>
          <a:xfrm>
            <a:off x="1295400" y="400552"/>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5. Variables</a:t>
            </a:r>
            <a:endParaRPr lang="en-US" sz="3200" dirty="0" smtClean="0">
              <a:solidFill>
                <a:srgbClr val="FF0000"/>
              </a:solidFill>
            </a:endParaRPr>
          </a:p>
        </p:txBody>
      </p:sp>
      <p:sp>
        <p:nvSpPr>
          <p:cNvPr id="5" name="Rectangle 4"/>
          <p:cNvSpPr/>
          <p:nvPr/>
        </p:nvSpPr>
        <p:spPr>
          <a:xfrm>
            <a:off x="838200" y="990600"/>
            <a:ext cx="7391400" cy="1938992"/>
          </a:xfrm>
          <a:prstGeom prst="rect">
            <a:avLst/>
          </a:prstGeom>
        </p:spPr>
        <p:txBody>
          <a:bodyPr wrap="square">
            <a:spAutoFit/>
          </a:bodyPr>
          <a:lstStyle/>
          <a:p>
            <a:pPr algn="just"/>
            <a:r>
              <a:rPr lang="en-US" sz="2000" b="1" dirty="0" smtClean="0">
                <a:latin typeface="Times New Roman" pitchFamily="18" charset="0"/>
                <a:cs typeface="Times New Roman" pitchFamily="18" charset="0"/>
              </a:rPr>
              <a:t>1. Definition : </a:t>
            </a:r>
            <a:r>
              <a:rPr lang="en-US" sz="2000" dirty="0" smtClean="0">
                <a:latin typeface="Times New Roman" pitchFamily="18" charset="0"/>
                <a:cs typeface="Times New Roman" pitchFamily="18" charset="0"/>
              </a:rPr>
              <a:t>Variables </a:t>
            </a:r>
            <a:r>
              <a:rPr lang="en-US" sz="2000" dirty="0">
                <a:latin typeface="Times New Roman" pitchFamily="18" charset="0"/>
                <a:cs typeface="Times New Roman" pitchFamily="18" charset="0"/>
              </a:rPr>
              <a:t>are used by Visual Basic to hold information needed by your application. Rules used in naming variables:</a:t>
            </a:r>
          </a:p>
          <a:p>
            <a:pPr marL="457200" lvl="0" indent="-457200" algn="just">
              <a:buFont typeface="+mj-lt"/>
              <a:buAutoNum type="arabicPeriod"/>
            </a:pPr>
            <a:r>
              <a:rPr lang="en-US" sz="2000" dirty="0">
                <a:latin typeface="Times New Roman" pitchFamily="18" charset="0"/>
                <a:cs typeface="Times New Roman" pitchFamily="18" charset="0"/>
              </a:rPr>
              <a:t>No more than 40 characters</a:t>
            </a:r>
          </a:p>
          <a:p>
            <a:pPr marL="457200" lvl="0" indent="-457200" algn="just">
              <a:buFont typeface="+mj-lt"/>
              <a:buAutoNum type="arabicPeriod"/>
            </a:pPr>
            <a:r>
              <a:rPr lang="en-US" sz="2000" dirty="0">
                <a:latin typeface="Times New Roman" pitchFamily="18" charset="0"/>
                <a:cs typeface="Times New Roman" pitchFamily="18" charset="0"/>
              </a:rPr>
              <a:t>They may include letters, numbers, and underscore (_)</a:t>
            </a:r>
          </a:p>
          <a:p>
            <a:pPr marL="457200" lvl="0" indent="-457200" algn="just">
              <a:buFont typeface="+mj-lt"/>
              <a:buAutoNum type="arabicPeriod"/>
            </a:pPr>
            <a:r>
              <a:rPr lang="en-US" sz="2000" dirty="0">
                <a:latin typeface="Times New Roman" pitchFamily="18" charset="0"/>
                <a:cs typeface="Times New Roman" pitchFamily="18" charset="0"/>
              </a:rPr>
              <a:t>The first character must be a letter</a:t>
            </a:r>
          </a:p>
          <a:p>
            <a:pPr marL="457200" lvl="0" indent="-457200" algn="just">
              <a:buFont typeface="+mj-lt"/>
              <a:buAutoNum type="arabicPeriod"/>
            </a:pPr>
            <a:r>
              <a:rPr lang="en-US" sz="2000" dirty="0">
                <a:latin typeface="Times New Roman" pitchFamily="18" charset="0"/>
                <a:cs typeface="Times New Roman" pitchFamily="18" charset="0"/>
              </a:rPr>
              <a:t>You cannot use a reserved word (word needed by Visual Basic)</a:t>
            </a:r>
          </a:p>
        </p:txBody>
      </p:sp>
      <p:sp>
        <p:nvSpPr>
          <p:cNvPr id="7" name="Rectangle 6"/>
          <p:cNvSpPr/>
          <p:nvPr/>
        </p:nvSpPr>
        <p:spPr>
          <a:xfrm>
            <a:off x="838200" y="2922925"/>
            <a:ext cx="7239000" cy="3477875"/>
          </a:xfrm>
          <a:prstGeom prst="rect">
            <a:avLst/>
          </a:prstGeom>
        </p:spPr>
        <p:txBody>
          <a:bodyPr wrap="square">
            <a:spAutoFit/>
          </a:bodyPr>
          <a:lstStyle/>
          <a:p>
            <a:pPr algn="just"/>
            <a:r>
              <a:rPr lang="en-US" sz="2000" b="1" dirty="0" smtClean="0">
                <a:latin typeface="Times New Roman" pitchFamily="18" charset="0"/>
                <a:cs typeface="Times New Roman" pitchFamily="18" charset="0"/>
              </a:rPr>
              <a:t>2. Constants </a:t>
            </a:r>
          </a:p>
          <a:p>
            <a:pPr algn="just"/>
            <a:r>
              <a:rPr lang="en-US" sz="2000" b="1" dirty="0" smtClean="0">
                <a:latin typeface="Times New Roman" pitchFamily="18" charset="0"/>
                <a:cs typeface="Times New Roman" pitchFamily="18" charset="0"/>
              </a:rPr>
              <a:t>Declaring </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Constants, once declared and initialized cannot be changed (hence the name </a:t>
            </a:r>
            <a:r>
              <a:rPr lang="en-US" sz="2000" i="1" dirty="0">
                <a:latin typeface="Times New Roman" pitchFamily="18" charset="0"/>
                <a:cs typeface="Times New Roman" pitchFamily="18" charset="0"/>
              </a:rPr>
              <a:t>constant' and are declared using the Visual Basic </a:t>
            </a:r>
            <a:r>
              <a:rPr lang="en-US" sz="2000" dirty="0" err="1">
                <a:latin typeface="Times New Roman" pitchFamily="18" charset="0"/>
                <a:cs typeface="Times New Roman" pitchFamily="18" charset="0"/>
              </a:rPr>
              <a:t>Const</a:t>
            </a:r>
            <a:r>
              <a:rPr lang="en-US" sz="2000" i="1" dirty="0">
                <a:latin typeface="Times New Roman" pitchFamily="18" charset="0"/>
                <a:cs typeface="Times New Roman" pitchFamily="18" charset="0"/>
              </a:rPr>
              <a:t> keyword. The syntax for declaring variables is as follows:</a:t>
            </a:r>
            <a:endParaRPr lang="en-US" sz="2000" dirty="0">
              <a:latin typeface="Times New Roman" pitchFamily="18" charset="0"/>
              <a:cs typeface="Times New Roman" pitchFamily="18" charset="0"/>
            </a:endParaRPr>
          </a:p>
          <a:p>
            <a:pPr algn="just"/>
            <a:r>
              <a:rPr lang="en-US" sz="2000" b="1" dirty="0" err="1">
                <a:latin typeface="Times New Roman" pitchFamily="18" charset="0"/>
                <a:cs typeface="Times New Roman" pitchFamily="18" charset="0"/>
              </a:rPr>
              <a:t>Const</a:t>
            </a:r>
            <a:r>
              <a:rPr lang="en-US" sz="2000" dirty="0">
                <a:latin typeface="Times New Roman" pitchFamily="18" charset="0"/>
                <a:cs typeface="Times New Roman" pitchFamily="18" charset="0"/>
              </a:rPr>
              <a:t> </a:t>
            </a:r>
            <a:r>
              <a:rPr lang="en-US" sz="2000" i="1" dirty="0" err="1">
                <a:latin typeface="Times New Roman" pitchFamily="18" charset="0"/>
                <a:cs typeface="Times New Roman" pitchFamily="18" charset="0"/>
              </a:rPr>
              <a:t>constName</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As</a:t>
            </a:r>
            <a:r>
              <a:rPr lang="en-US" sz="2000" dirty="0">
                <a:latin typeface="Times New Roman" pitchFamily="18" charset="0"/>
                <a:cs typeface="Times New Roman" pitchFamily="18" charset="0"/>
              </a:rPr>
              <a:t> </a:t>
            </a:r>
            <a:r>
              <a:rPr lang="en-US" sz="2000" i="1" dirty="0" err="1">
                <a:latin typeface="Times New Roman" pitchFamily="18" charset="0"/>
                <a:cs typeface="Times New Roman" pitchFamily="18" charset="0"/>
              </a:rPr>
              <a:t>datatype</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value</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For example, to declare a String constant named </a:t>
            </a:r>
            <a:r>
              <a:rPr lang="en-US" sz="2000" i="1" dirty="0" err="1">
                <a:latin typeface="Times New Roman" pitchFamily="18" charset="0"/>
                <a:cs typeface="Times New Roman" pitchFamily="18" charset="0"/>
              </a:rPr>
              <a:t>companyName</a:t>
            </a:r>
            <a:r>
              <a:rPr lang="en-US" sz="2000" dirty="0">
                <a:latin typeface="Times New Roman" pitchFamily="18" charset="0"/>
                <a:cs typeface="Times New Roman" pitchFamily="18" charset="0"/>
              </a:rPr>
              <a:t> with a value of </a:t>
            </a:r>
            <a:r>
              <a:rPr lang="en-US" sz="2000" i="1" dirty="0" err="1">
                <a:latin typeface="Times New Roman" pitchFamily="18" charset="0"/>
                <a:cs typeface="Times New Roman" pitchFamily="18" charset="0"/>
              </a:rPr>
              <a:t>Nahrian</a:t>
            </a:r>
            <a:r>
              <a:rPr lang="en-US" sz="2000" dirty="0">
                <a:latin typeface="Times New Roman" pitchFamily="18" charset="0"/>
                <a:cs typeface="Times New Roman" pitchFamily="18" charset="0"/>
              </a:rPr>
              <a:t> the declaration would read as follows:</a:t>
            </a:r>
          </a:p>
          <a:p>
            <a:pPr algn="just"/>
            <a:r>
              <a:rPr lang="en-US" sz="2000" b="1" dirty="0" smtClean="0">
                <a:latin typeface="Times New Roman" pitchFamily="18" charset="0"/>
                <a:cs typeface="Times New Roman" pitchFamily="18" charset="0"/>
              </a:rPr>
              <a:t>Example 1: </a:t>
            </a:r>
            <a:r>
              <a:rPr lang="en-US" sz="2000" b="1" dirty="0" err="1" smtClean="0">
                <a:latin typeface="Times New Roman" pitchFamily="18" charset="0"/>
                <a:cs typeface="Times New Roman" pitchFamily="18" charset="0"/>
              </a:rPr>
              <a:t>Const</a:t>
            </a:r>
            <a:r>
              <a:rPr lang="en-US" sz="2000" b="1" dirty="0" smtClean="0">
                <a:latin typeface="Times New Roman" pitchFamily="18" charset="0"/>
                <a:cs typeface="Times New Roman" pitchFamily="18" charset="0"/>
              </a:rPr>
              <a:t> </a:t>
            </a:r>
            <a:r>
              <a:rPr lang="en-US" sz="2000" b="1" dirty="0" err="1">
                <a:latin typeface="Times New Roman" pitchFamily="18" charset="0"/>
                <a:cs typeface="Times New Roman" pitchFamily="18" charset="0"/>
              </a:rPr>
              <a:t>companyName</a:t>
            </a:r>
            <a:r>
              <a:rPr lang="en-US" sz="2000" b="1" dirty="0">
                <a:latin typeface="Times New Roman" pitchFamily="18" charset="0"/>
                <a:cs typeface="Times New Roman" pitchFamily="18" charset="0"/>
              </a:rPr>
              <a:t> As String = “</a:t>
            </a:r>
            <a:r>
              <a:rPr lang="en-US" sz="2000" b="1" dirty="0" err="1">
                <a:latin typeface="Times New Roman" pitchFamily="18" charset="0"/>
                <a:cs typeface="Times New Roman" pitchFamily="18" charset="0"/>
              </a:rPr>
              <a:t>Nahrian</a:t>
            </a:r>
            <a:r>
              <a:rPr lang="en-US" sz="2000" b="1" dirty="0" smtClean="0">
                <a:latin typeface="Times New Roman" pitchFamily="18" charset="0"/>
                <a:cs typeface="Times New Roman" pitchFamily="18" charset="0"/>
              </a:rPr>
              <a:t>”</a:t>
            </a:r>
          </a:p>
          <a:p>
            <a:pPr algn="just"/>
            <a:r>
              <a:rPr lang="en-US" sz="2000" b="1" u="sng" dirty="0" smtClean="0">
                <a:latin typeface="Times New Roman" pitchFamily="18" charset="0"/>
                <a:cs typeface="Times New Roman" pitchFamily="18" charset="0"/>
              </a:rPr>
              <a:t>Example 2:</a:t>
            </a:r>
            <a:r>
              <a:rPr lang="en-US" sz="2000" dirty="0" smtClean="0">
                <a:latin typeface="Times New Roman" pitchFamily="18" charset="0"/>
                <a:cs typeface="Times New Roman" pitchFamily="18" charset="0"/>
              </a:rPr>
              <a:t> </a:t>
            </a:r>
            <a:r>
              <a:rPr lang="en-US" sz="2000" dirty="0" err="1">
                <a:latin typeface="Times New Roman" pitchFamily="18" charset="0"/>
                <a:cs typeface="Times New Roman" pitchFamily="18" charset="0"/>
              </a:rPr>
              <a:t>C</a:t>
            </a:r>
            <a:r>
              <a:rPr lang="en-US" sz="2000" b="1" dirty="0" err="1">
                <a:latin typeface="Times New Roman" pitchFamily="18" charset="0"/>
                <a:cs typeface="Times New Roman" pitchFamily="18" charset="0"/>
              </a:rPr>
              <a:t>onst</a:t>
            </a:r>
            <a:r>
              <a:rPr lang="en-US" sz="2000" b="1" dirty="0">
                <a:latin typeface="Times New Roman" pitchFamily="18" charset="0"/>
                <a:cs typeface="Times New Roman" pitchFamily="18" charset="0"/>
              </a:rPr>
              <a:t>   PI = </a:t>
            </a:r>
            <a:r>
              <a:rPr lang="en-US" sz="2000" b="1" dirty="0" smtClean="0">
                <a:latin typeface="Times New Roman" pitchFamily="18" charset="0"/>
                <a:cs typeface="Times New Roman" pitchFamily="18" charset="0"/>
              </a:rPr>
              <a:t>3.14159</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879379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11</a:t>
            </a:fld>
            <a:endParaRPr lang="en-US" dirty="0"/>
          </a:p>
        </p:txBody>
      </p:sp>
      <p:sp>
        <p:nvSpPr>
          <p:cNvPr id="3" name="Rectangle 2"/>
          <p:cNvSpPr/>
          <p:nvPr/>
        </p:nvSpPr>
        <p:spPr>
          <a:xfrm>
            <a:off x="914400" y="457200"/>
            <a:ext cx="7315200" cy="1015663"/>
          </a:xfrm>
          <a:prstGeom prst="rect">
            <a:avLst/>
          </a:prstGeom>
        </p:spPr>
        <p:txBody>
          <a:bodyPr wrap="square">
            <a:spAutoFit/>
          </a:bodyPr>
          <a:lstStyle/>
          <a:p>
            <a:pPr algn="just"/>
            <a:r>
              <a:rPr lang="en-US" sz="2000" b="1" dirty="0" smtClean="0">
                <a:latin typeface="Times New Roman" pitchFamily="18" charset="0"/>
                <a:cs typeface="Times New Roman" pitchFamily="18" charset="0"/>
              </a:rPr>
              <a:t>3. Declaring </a:t>
            </a:r>
            <a:r>
              <a:rPr lang="en-US" sz="2000" b="1" dirty="0">
                <a:latin typeface="Times New Roman" pitchFamily="18" charset="0"/>
                <a:cs typeface="Times New Roman" pitchFamily="18" charset="0"/>
              </a:rPr>
              <a:t>Variable</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Before using variables, you have to set aside memory space for them after all, that is what they are, locations in memory. </a:t>
            </a:r>
          </a:p>
        </p:txBody>
      </p:sp>
      <p:graphicFrame>
        <p:nvGraphicFramePr>
          <p:cNvPr id="4" name="Table 3"/>
          <p:cNvGraphicFramePr>
            <a:graphicFrameLocks noGrp="1"/>
          </p:cNvGraphicFramePr>
          <p:nvPr>
            <p:extLst>
              <p:ext uri="{D42A27DB-BD31-4B8C-83A1-F6EECF244321}">
                <p14:modId xmlns:p14="http://schemas.microsoft.com/office/powerpoint/2010/main" val="2560173867"/>
              </p:ext>
            </p:extLst>
          </p:nvPr>
        </p:nvGraphicFramePr>
        <p:xfrm>
          <a:off x="914400" y="1600200"/>
          <a:ext cx="7315200" cy="2421636"/>
        </p:xfrm>
        <a:graphic>
          <a:graphicData uri="http://schemas.openxmlformats.org/drawingml/2006/table">
            <a:tbl>
              <a:tblPr firstRow="1" firstCol="1" bandRow="1">
                <a:tableStyleId>{5C22544A-7EE6-4342-B048-85BDC9FD1C3A}</a:tableStyleId>
              </a:tblPr>
              <a:tblGrid>
                <a:gridCol w="971950"/>
                <a:gridCol w="6343250"/>
              </a:tblGrid>
              <a:tr h="0">
                <a:tc>
                  <a:txBody>
                    <a:bodyPr/>
                    <a:lstStyle/>
                    <a:p>
                      <a:pPr algn="just">
                        <a:lnSpc>
                          <a:spcPct val="115000"/>
                        </a:lnSpc>
                        <a:spcAft>
                          <a:spcPts val="0"/>
                        </a:spcAft>
                      </a:pPr>
                      <a:r>
                        <a:rPr lang="en-US" sz="1400">
                          <a:effectLst/>
                        </a:rPr>
                        <a:t>Dim</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statement to declare variables</a:t>
                      </a:r>
                      <a:endParaRPr lang="en-US" sz="1100">
                        <a:effectLst/>
                      </a:endParaRPr>
                    </a:p>
                    <a:p>
                      <a:pPr algn="just">
                        <a:lnSpc>
                          <a:spcPct val="115000"/>
                        </a:lnSpc>
                        <a:spcAft>
                          <a:spcPts val="0"/>
                        </a:spcAft>
                      </a:pPr>
                      <a:r>
                        <a:rPr lang="en-US" sz="1400">
                          <a:effectLst/>
                        </a:rPr>
                        <a:t>Declares and allocates storage space for one or more variables.</a:t>
                      </a:r>
                      <a:endParaRPr lang="en-US" sz="1100">
                        <a:effectLst/>
                      </a:endParaRPr>
                    </a:p>
                    <a:p>
                      <a:r>
                        <a:rPr lang="en-US" sz="1400">
                          <a:effectLst/>
                        </a:rPr>
                        <a:t>Example:Dim EmployeeID As IntegerDim EmployeeName As String</a:t>
                      </a:r>
                      <a:endParaRPr lang="en-US" sz="1100">
                        <a:effectLst/>
                        <a:latin typeface="Calibri"/>
                        <a:cs typeface="Arial"/>
                      </a:endParaRPr>
                    </a:p>
                  </a:txBody>
                  <a:tcPr marL="68580" marR="68580" marT="0" marB="0"/>
                </a:tc>
              </a:tr>
              <a:tr h="0">
                <a:tc>
                  <a:txBody>
                    <a:bodyPr/>
                    <a:lstStyle/>
                    <a:p>
                      <a:pPr algn="just">
                        <a:lnSpc>
                          <a:spcPct val="115000"/>
                        </a:lnSpc>
                        <a:spcAft>
                          <a:spcPts val="0"/>
                        </a:spcAft>
                      </a:pPr>
                      <a:r>
                        <a:rPr lang="en-US" sz="1400">
                          <a:effectLst/>
                        </a:rPr>
                        <a:t>Private</a:t>
                      </a:r>
                      <a:endParaRPr lang="en-US" sz="1100">
                        <a:effectLst/>
                        <a:latin typeface="Calibri"/>
                        <a:ea typeface="Calibri"/>
                        <a:cs typeface="Arial"/>
                      </a:endParaRPr>
                    </a:p>
                  </a:txBody>
                  <a:tcPr marL="68580" marR="68580" marT="0" marB="0"/>
                </a:tc>
                <a:tc>
                  <a:txBody>
                    <a:bodyPr/>
                    <a:lstStyle/>
                    <a:p>
                      <a:pPr marL="342900" lvl="0" indent="-342900" algn="just" rtl="0">
                        <a:lnSpc>
                          <a:spcPct val="115000"/>
                        </a:lnSpc>
                        <a:spcAft>
                          <a:spcPts val="0"/>
                        </a:spcAft>
                        <a:buFont typeface="Symbol"/>
                        <a:buChar char=""/>
                      </a:pPr>
                      <a:r>
                        <a:rPr lang="en-US" sz="1400">
                          <a:effectLst/>
                        </a:rPr>
                        <a:t>Private is not allowed in procedures</a:t>
                      </a:r>
                      <a:endParaRPr lang="en-US" sz="1100">
                        <a:effectLst/>
                      </a:endParaRPr>
                    </a:p>
                    <a:p>
                      <a:pPr marL="342900" lvl="0" indent="-342900" algn="just">
                        <a:lnSpc>
                          <a:spcPct val="115000"/>
                        </a:lnSpc>
                        <a:spcAft>
                          <a:spcPts val="0"/>
                        </a:spcAft>
                        <a:buFont typeface="Symbol"/>
                        <a:buChar char=""/>
                      </a:pPr>
                      <a:r>
                        <a:rPr lang="en-US" sz="1400">
                          <a:effectLst/>
                        </a:rPr>
                        <a:t>declare a private variable</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400">
                          <a:effectLst/>
                        </a:rPr>
                        <a:t>Public</a:t>
                      </a:r>
                      <a:endParaRPr lang="en-US" sz="1100">
                        <a:effectLst/>
                        <a:latin typeface="Calibri"/>
                        <a:ea typeface="Calibri"/>
                        <a:cs typeface="Arial"/>
                      </a:endParaRPr>
                    </a:p>
                  </a:txBody>
                  <a:tcPr marL="68580" marR="68580" marT="0" marB="0"/>
                </a:tc>
                <a:tc>
                  <a:txBody>
                    <a:bodyPr/>
                    <a:lstStyle/>
                    <a:p>
                      <a:pPr marL="342900" lvl="0" indent="-342900" algn="just" rtl="0">
                        <a:lnSpc>
                          <a:spcPct val="115000"/>
                        </a:lnSpc>
                        <a:spcAft>
                          <a:spcPts val="0"/>
                        </a:spcAft>
                        <a:buFont typeface="Symbol"/>
                        <a:buChar char=""/>
                      </a:pPr>
                      <a:r>
                        <a:rPr lang="en-US" sz="1400">
                          <a:effectLst/>
                        </a:rPr>
                        <a:t>The Public keyword is used at the module level to make a constant global. This keyword is not allowed in procedures. </a:t>
                      </a:r>
                      <a:endParaRPr lang="en-US" sz="1100">
                        <a:effectLst/>
                      </a:endParaRPr>
                    </a:p>
                    <a:p>
                      <a:pPr marL="342900" lvl="0" indent="-342900" algn="just">
                        <a:lnSpc>
                          <a:spcPct val="115000"/>
                        </a:lnSpc>
                        <a:spcAft>
                          <a:spcPts val="0"/>
                        </a:spcAft>
                        <a:buFont typeface="Symbol"/>
                        <a:buChar char=""/>
                      </a:pPr>
                      <a:r>
                        <a:rPr lang="en-US" sz="1400">
                          <a:effectLst/>
                        </a:rPr>
                        <a:t>declare a global variable</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400">
                          <a:effectLst/>
                        </a:rPr>
                        <a:t>Static</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declare a variable that holds its value between procedure calls</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400">
                          <a:effectLst/>
                        </a:rPr>
                        <a:t>Type</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dirty="0">
                          <a:effectLst/>
                        </a:rPr>
                        <a:t>declare a user-defined type, keywords to declare variables</a:t>
                      </a:r>
                      <a:endParaRPr lang="en-US" sz="1100" dirty="0">
                        <a:effectLst/>
                        <a:latin typeface="Calibri"/>
                        <a:ea typeface="Calibri"/>
                        <a:cs typeface="Arial"/>
                      </a:endParaRPr>
                    </a:p>
                  </a:txBody>
                  <a:tcPr marL="68580" marR="68580" marT="0" marB="0"/>
                </a:tc>
              </a:tr>
            </a:tbl>
          </a:graphicData>
        </a:graphic>
      </p:graphicFrame>
      <p:sp>
        <p:nvSpPr>
          <p:cNvPr id="5" name="Rectangle 4"/>
          <p:cNvSpPr/>
          <p:nvPr/>
        </p:nvSpPr>
        <p:spPr>
          <a:xfrm>
            <a:off x="914400" y="4239161"/>
            <a:ext cx="7162800" cy="1323439"/>
          </a:xfrm>
          <a:prstGeom prst="rect">
            <a:avLst/>
          </a:prstGeom>
        </p:spPr>
        <p:txBody>
          <a:bodyPr wrap="square">
            <a:spAutoFit/>
          </a:bodyPr>
          <a:lstStyle/>
          <a:p>
            <a:pPr algn="just"/>
            <a:r>
              <a:rPr lang="en-US" sz="2000" b="1" dirty="0" smtClean="0">
                <a:latin typeface="Times New Roman" pitchFamily="18" charset="0"/>
                <a:cs typeface="Times New Roman" pitchFamily="18" charset="0"/>
              </a:rPr>
              <a:t>4. Data </a:t>
            </a:r>
            <a:r>
              <a:rPr lang="en-US" sz="2000" b="1" dirty="0">
                <a:latin typeface="Times New Roman" pitchFamily="18" charset="0"/>
                <a:cs typeface="Times New Roman" pitchFamily="18" charset="0"/>
              </a:rPr>
              <a:t>Types</a:t>
            </a:r>
            <a:endParaRPr lang="en-US" sz="2000" dirty="0">
              <a:latin typeface="Times New Roman" pitchFamily="18" charset="0"/>
              <a:cs typeface="Times New Roman" pitchFamily="18" charset="0"/>
            </a:endParaRPr>
          </a:p>
          <a:p>
            <a:pPr lvl="0" algn="just"/>
            <a:r>
              <a:rPr lang="en-US" sz="2000" dirty="0">
                <a:latin typeface="Times New Roman" pitchFamily="18" charset="0"/>
                <a:cs typeface="Times New Roman" pitchFamily="18" charset="0"/>
              </a:rPr>
              <a:t>Boolean </a:t>
            </a:r>
            <a:r>
              <a:rPr lang="en-US" sz="2000" dirty="0" smtClean="0">
                <a:latin typeface="Times New Roman" pitchFamily="18" charset="0"/>
                <a:cs typeface="Times New Roman" pitchFamily="18" charset="0"/>
              </a:rPr>
              <a:t>None, Integer %, Long </a:t>
            </a:r>
            <a:r>
              <a:rPr lang="en-US" sz="2000" dirty="0">
                <a:latin typeface="Times New Roman" pitchFamily="18" charset="0"/>
                <a:cs typeface="Times New Roman" pitchFamily="18" charset="0"/>
              </a:rPr>
              <a:t>(Integer) </a:t>
            </a:r>
            <a:r>
              <a:rPr lang="en-US" sz="2000" dirty="0" smtClean="0">
                <a:latin typeface="Times New Roman" pitchFamily="18" charset="0"/>
                <a:cs typeface="Times New Roman" pitchFamily="18" charset="0"/>
              </a:rPr>
              <a:t>&amp;, Single </a:t>
            </a:r>
            <a:r>
              <a:rPr lang="en-US" sz="2000" dirty="0">
                <a:latin typeface="Times New Roman" pitchFamily="18" charset="0"/>
                <a:cs typeface="Times New Roman" pitchFamily="18" charset="0"/>
              </a:rPr>
              <a:t>(Floating) </a:t>
            </a:r>
            <a:r>
              <a:rPr lang="en-US" sz="2000" dirty="0" smtClean="0">
                <a:latin typeface="Times New Roman" pitchFamily="18" charset="0"/>
                <a:cs typeface="Times New Roman" pitchFamily="18" charset="0"/>
              </a:rPr>
              <a:t>!, Double </a:t>
            </a:r>
            <a:r>
              <a:rPr lang="en-US" sz="2000" dirty="0">
                <a:latin typeface="Times New Roman" pitchFamily="18" charset="0"/>
                <a:cs typeface="Times New Roman" pitchFamily="18" charset="0"/>
              </a:rPr>
              <a:t>(Floating) </a:t>
            </a:r>
            <a:r>
              <a:rPr lang="en-US" sz="2000" dirty="0" smtClean="0">
                <a:latin typeface="Times New Roman" pitchFamily="18" charset="0"/>
                <a:cs typeface="Times New Roman" pitchFamily="18" charset="0"/>
              </a:rPr>
              <a:t>#, Currency @,Date None, Object None, String $ and  Variant </a:t>
            </a:r>
            <a:r>
              <a:rPr lang="en-US" sz="2000" dirty="0">
                <a:latin typeface="Times New Roman" pitchFamily="18" charset="0"/>
                <a:cs typeface="Times New Roman" pitchFamily="18" charset="0"/>
              </a:rPr>
              <a:t>None</a:t>
            </a:r>
          </a:p>
        </p:txBody>
      </p:sp>
    </p:spTree>
    <p:extLst>
      <p:ext uri="{BB962C8B-B14F-4D97-AF65-F5344CB8AC3E}">
        <p14:creationId xmlns:p14="http://schemas.microsoft.com/office/powerpoint/2010/main" val="4013732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12</a:t>
            </a:fld>
            <a:endParaRPr lang="en-US" dirty="0"/>
          </a:p>
        </p:txBody>
      </p:sp>
      <p:sp>
        <p:nvSpPr>
          <p:cNvPr id="5" name="Rectangle 4"/>
          <p:cNvSpPr/>
          <p:nvPr/>
        </p:nvSpPr>
        <p:spPr>
          <a:xfrm>
            <a:off x="1295400" y="400552"/>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6. Visual Basic Operators</a:t>
            </a:r>
            <a:endParaRPr lang="en-US" sz="3200" dirty="0" smtClean="0">
              <a:solidFill>
                <a:srgbClr val="FF0000"/>
              </a:solidFill>
            </a:endParaRPr>
          </a:p>
        </p:txBody>
      </p:sp>
      <p:sp>
        <p:nvSpPr>
          <p:cNvPr id="8" name="Rectangle 7"/>
          <p:cNvSpPr/>
          <p:nvPr/>
        </p:nvSpPr>
        <p:spPr>
          <a:xfrm>
            <a:off x="914400" y="1143000"/>
            <a:ext cx="7543800" cy="4401205"/>
          </a:xfrm>
          <a:prstGeom prst="rect">
            <a:avLst/>
          </a:prstGeom>
        </p:spPr>
        <p:txBody>
          <a:bodyPr wrap="square">
            <a:spAutoFit/>
          </a:bodyPr>
          <a:lstStyle/>
          <a:p>
            <a:r>
              <a:rPr lang="en-US" sz="2000" dirty="0">
                <a:latin typeface="Times New Roman" pitchFamily="18" charset="0"/>
                <a:cs typeface="Times New Roman" pitchFamily="18" charset="0"/>
              </a:rPr>
              <a:t>A simplest </a:t>
            </a:r>
            <a:r>
              <a:rPr lang="en-US" sz="2000" b="1" dirty="0">
                <a:latin typeface="Times New Roman" pitchFamily="18" charset="0"/>
                <a:cs typeface="Times New Roman" pitchFamily="18" charset="0"/>
              </a:rPr>
              <a:t>operators</a:t>
            </a:r>
            <a:r>
              <a:rPr lang="en-US" sz="2000" dirty="0">
                <a:latin typeface="Times New Roman" pitchFamily="18" charset="0"/>
                <a:cs typeface="Times New Roman" pitchFamily="18" charset="0"/>
              </a:rPr>
              <a:t> carry out </a:t>
            </a:r>
            <a:r>
              <a:rPr lang="en-US" sz="2000" b="1" dirty="0">
                <a:latin typeface="Times New Roman" pitchFamily="18" charset="0"/>
                <a:cs typeface="Times New Roman" pitchFamily="18" charset="0"/>
              </a:rPr>
              <a:t>arithmetic</a:t>
            </a:r>
            <a:r>
              <a:rPr lang="en-US" sz="2000" dirty="0">
                <a:latin typeface="Times New Roman" pitchFamily="18" charset="0"/>
                <a:cs typeface="Times New Roman" pitchFamily="18" charset="0"/>
              </a:rPr>
              <a:t> operations.  These operators in their order of precedence are:</a:t>
            </a:r>
          </a:p>
          <a:p>
            <a:r>
              <a:rPr lang="en-US" sz="2000" b="1" dirty="0">
                <a:latin typeface="Times New Roman" pitchFamily="18" charset="0"/>
                <a:cs typeface="Times New Roman" pitchFamily="18" charset="0"/>
              </a:rPr>
              <a:t>Operator</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Operation</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 		Exponentiation</a:t>
            </a:r>
          </a:p>
          <a:p>
            <a:r>
              <a:rPr lang="en-US" sz="2000" dirty="0">
                <a:latin typeface="Times New Roman" pitchFamily="18" charset="0"/>
                <a:cs typeface="Times New Roman" pitchFamily="18" charset="0"/>
              </a:rPr>
              <a:t>	* / 	Multiplication and division</a:t>
            </a:r>
          </a:p>
          <a:p>
            <a:r>
              <a:rPr lang="en-US" sz="2000" dirty="0">
                <a:latin typeface="Times New Roman" pitchFamily="18" charset="0"/>
                <a:cs typeface="Times New Roman" pitchFamily="18" charset="0"/>
              </a:rPr>
              <a:t>	\ 		Integer division (truncates)</a:t>
            </a:r>
          </a:p>
          <a:p>
            <a:r>
              <a:rPr lang="en-US" sz="2000" dirty="0">
                <a:latin typeface="Times New Roman" pitchFamily="18" charset="0"/>
                <a:cs typeface="Times New Roman" pitchFamily="18" charset="0"/>
              </a:rPr>
              <a:t>	Mod 	Modulus</a:t>
            </a:r>
          </a:p>
          <a:p>
            <a:r>
              <a:rPr lang="en-US" sz="2000" dirty="0">
                <a:latin typeface="Times New Roman" pitchFamily="18" charset="0"/>
                <a:cs typeface="Times New Roman" pitchFamily="18" charset="0"/>
              </a:rPr>
              <a:t>	+ - 	Addition and subtraction</a:t>
            </a:r>
          </a:p>
          <a:p>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Parentheses</a:t>
            </a:r>
            <a:r>
              <a:rPr lang="en-US" sz="2000" dirty="0">
                <a:latin typeface="Times New Roman" pitchFamily="18" charset="0"/>
                <a:cs typeface="Times New Roman" pitchFamily="18" charset="0"/>
              </a:rPr>
              <a:t> around expressions can change precedence.</a:t>
            </a:r>
          </a:p>
          <a:p>
            <a:pPr lvl="0"/>
            <a:r>
              <a:rPr lang="en-US" sz="2000" dirty="0">
                <a:latin typeface="Times New Roman" pitchFamily="18" charset="0"/>
                <a:cs typeface="Times New Roman" pitchFamily="18" charset="0"/>
              </a:rPr>
              <a:t>To </a:t>
            </a:r>
            <a:r>
              <a:rPr lang="en-US" sz="2000" b="1" dirty="0">
                <a:latin typeface="Times New Roman" pitchFamily="18" charset="0"/>
                <a:cs typeface="Times New Roman" pitchFamily="18" charset="0"/>
              </a:rPr>
              <a:t>concatenate</a:t>
            </a:r>
            <a:r>
              <a:rPr lang="en-US" sz="2000" dirty="0">
                <a:latin typeface="Times New Roman" pitchFamily="18" charset="0"/>
                <a:cs typeface="Times New Roman" pitchFamily="18" charset="0"/>
              </a:rPr>
              <a:t> two strings, use the </a:t>
            </a:r>
            <a:r>
              <a:rPr lang="en-US" sz="2000" b="1" dirty="0">
                <a:latin typeface="Times New Roman" pitchFamily="18" charset="0"/>
                <a:cs typeface="Times New Roman" pitchFamily="18" charset="0"/>
              </a:rPr>
              <a:t>&amp;</a:t>
            </a:r>
            <a:r>
              <a:rPr lang="en-US" sz="2000" dirty="0">
                <a:latin typeface="Times New Roman" pitchFamily="18" charset="0"/>
                <a:cs typeface="Times New Roman" pitchFamily="18" charset="0"/>
              </a:rPr>
              <a:t> symbol or the </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symbol:</a:t>
            </a:r>
          </a:p>
          <a:p>
            <a:r>
              <a:rPr lang="en-US" sz="2000" b="1" dirty="0" err="1" smtClean="0">
                <a:latin typeface="Times New Roman" pitchFamily="18" charset="0"/>
                <a:cs typeface="Times New Roman" pitchFamily="18" charset="0"/>
              </a:rPr>
              <a:t>lblTime.Caption</a:t>
            </a:r>
            <a:r>
              <a:rPr lang="en-US" sz="2000" b="1" dirty="0" smtClean="0">
                <a:latin typeface="Times New Roman" pitchFamily="18" charset="0"/>
                <a:cs typeface="Times New Roman" pitchFamily="18" charset="0"/>
              </a:rPr>
              <a:t> </a:t>
            </a:r>
            <a:r>
              <a:rPr lang="en-US" sz="2000" b="1" dirty="0">
                <a:latin typeface="Times New Roman" pitchFamily="18" charset="0"/>
                <a:cs typeface="Times New Roman" pitchFamily="18" charset="0"/>
              </a:rPr>
              <a:t>= "The current time is" &amp; Format(Now</a:t>
            </a:r>
            <a:r>
              <a:rPr lang="en-US" sz="2000" b="1" dirty="0" smtClean="0">
                <a:latin typeface="Times New Roman" pitchFamily="18" charset="0"/>
                <a:cs typeface="Times New Roman" pitchFamily="18" charset="0"/>
              </a:rPr>
              <a:t>,“</a:t>
            </a:r>
            <a:r>
              <a:rPr lang="en-US" sz="2000" b="1" dirty="0" err="1">
                <a:latin typeface="Times New Roman" pitchFamily="18" charset="0"/>
                <a:cs typeface="Times New Roman" pitchFamily="18" charset="0"/>
              </a:rPr>
              <a:t>hh:mm</a:t>
            </a:r>
            <a:r>
              <a:rPr lang="en-US" sz="2000" b="1"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a:p>
            <a:r>
              <a:rPr lang="en-US" sz="2000" b="1" dirty="0" err="1">
                <a:latin typeface="Times New Roman" pitchFamily="18" charset="0"/>
                <a:cs typeface="Times New Roman" pitchFamily="18" charset="0"/>
              </a:rPr>
              <a:t>txtSample.Text</a:t>
            </a:r>
            <a:r>
              <a:rPr lang="en-US" sz="2000" b="1" dirty="0">
                <a:latin typeface="Times New Roman" pitchFamily="18" charset="0"/>
                <a:cs typeface="Times New Roman" pitchFamily="18" charset="0"/>
              </a:rPr>
              <a:t> = "Mansour “ + “College”</a:t>
            </a:r>
            <a:endParaRPr lang="en-US" sz="2000" dirty="0">
              <a:latin typeface="Times New Roman" pitchFamily="18" charset="0"/>
              <a:cs typeface="Times New Roman" pitchFamily="18" charset="0"/>
            </a:endParaRPr>
          </a:p>
          <a:p>
            <a:pPr lvl="0" fontAlgn="base" hangingPunct="0"/>
            <a:r>
              <a:rPr lang="en-US" sz="2000" dirty="0">
                <a:latin typeface="Times New Roman" pitchFamily="18" charset="0"/>
                <a:cs typeface="Times New Roman" pitchFamily="18" charset="0"/>
              </a:rPr>
              <a:t>There are </a:t>
            </a:r>
            <a:r>
              <a:rPr lang="en-US" sz="2000" b="1" dirty="0">
                <a:latin typeface="Times New Roman" pitchFamily="18" charset="0"/>
                <a:cs typeface="Times New Roman" pitchFamily="18" charset="0"/>
              </a:rPr>
              <a:t>six</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comparison</a:t>
            </a:r>
            <a:r>
              <a:rPr lang="en-US" sz="2000" dirty="0">
                <a:latin typeface="Times New Roman" pitchFamily="18" charset="0"/>
                <a:cs typeface="Times New Roman" pitchFamily="18" charset="0"/>
              </a:rPr>
              <a:t> operators in Visual Basic:</a:t>
            </a:r>
          </a:p>
          <a:p>
            <a:r>
              <a:rPr lang="en-US" sz="2000" b="1" dirty="0" smtClean="0">
                <a:latin typeface="Times New Roman" pitchFamily="18" charset="0"/>
                <a:cs typeface="Times New Roman" pitchFamily="18" charset="0"/>
              </a:rPr>
              <a:t>       Operator</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Comparison</a:t>
            </a:r>
            <a:endParaRPr lang="en-US" sz="2000" dirty="0">
              <a:latin typeface="Times New Roman" pitchFamily="18" charset="0"/>
              <a:cs typeface="Times New Roman"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960325904"/>
              </p:ext>
            </p:extLst>
          </p:nvPr>
        </p:nvGraphicFramePr>
        <p:xfrm>
          <a:off x="1143000" y="5532630"/>
          <a:ext cx="5334000" cy="736092"/>
        </p:xfrm>
        <a:graphic>
          <a:graphicData uri="http://schemas.openxmlformats.org/drawingml/2006/table">
            <a:tbl>
              <a:tblPr firstRow="1" firstCol="1" bandRow="1">
                <a:tableStyleId>{5C22544A-7EE6-4342-B048-85BDC9FD1C3A}</a:tableStyleId>
              </a:tblPr>
              <a:tblGrid>
                <a:gridCol w="2555890"/>
                <a:gridCol w="447281"/>
                <a:gridCol w="2330829"/>
              </a:tblGrid>
              <a:tr h="0">
                <a:tc>
                  <a:txBody>
                    <a:bodyPr/>
                    <a:lstStyle/>
                    <a:p>
                      <a:pPr algn="just">
                        <a:lnSpc>
                          <a:spcPct val="115000"/>
                        </a:lnSpc>
                        <a:spcAft>
                          <a:spcPts val="0"/>
                        </a:spcAft>
                        <a:tabLst>
                          <a:tab pos="57150" algn="l"/>
                          <a:tab pos="228600" algn="l"/>
                        </a:tabLst>
                      </a:pPr>
                      <a:r>
                        <a:rPr lang="en-US" sz="1400">
                          <a:effectLst/>
                        </a:rPr>
                        <a:t>Greater than</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tabLst>
                          <a:tab pos="57150" algn="l"/>
                          <a:tab pos="228600" algn="l"/>
                        </a:tabLst>
                      </a:pPr>
                      <a:r>
                        <a:rPr lang="en-US" sz="1400">
                          <a:effectLst/>
                        </a:rPr>
                        <a:t>&lt;=</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tabLst>
                          <a:tab pos="57150" algn="l"/>
                          <a:tab pos="228600" algn="l"/>
                        </a:tabLst>
                      </a:pPr>
                      <a:r>
                        <a:rPr lang="en-US" sz="1400" dirty="0">
                          <a:effectLst/>
                        </a:rPr>
                        <a:t>Less than or equal to</a:t>
                      </a:r>
                      <a:endParaRPr lang="en-US" sz="1100" dirty="0">
                        <a:effectLst/>
                        <a:latin typeface="Calibri"/>
                        <a:ea typeface="Calibri"/>
                        <a:cs typeface="Arial"/>
                      </a:endParaRPr>
                    </a:p>
                  </a:txBody>
                  <a:tcPr marL="68580" marR="68580" marT="0" marB="0"/>
                </a:tc>
              </a:tr>
              <a:tr h="0">
                <a:tc>
                  <a:txBody>
                    <a:bodyPr/>
                    <a:lstStyle/>
                    <a:p>
                      <a:pPr algn="just">
                        <a:lnSpc>
                          <a:spcPct val="115000"/>
                        </a:lnSpc>
                        <a:spcAft>
                          <a:spcPts val="0"/>
                        </a:spcAft>
                        <a:tabLst>
                          <a:tab pos="57150" algn="l"/>
                          <a:tab pos="800100" algn="ctr"/>
                        </a:tabLst>
                      </a:pPr>
                      <a:r>
                        <a:rPr lang="en-US" sz="1400">
                          <a:effectLst/>
                        </a:rPr>
                        <a:t>Less than</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tabLst>
                          <a:tab pos="57150" algn="l"/>
                          <a:tab pos="228600" algn="l"/>
                        </a:tabLst>
                      </a:pPr>
                      <a:r>
                        <a:rPr lang="en-US" sz="1400">
                          <a:effectLst/>
                        </a:rPr>
                        <a:t>=</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tabLst>
                          <a:tab pos="57150" algn="l"/>
                          <a:tab pos="228600" algn="l"/>
                        </a:tabLst>
                      </a:pPr>
                      <a:r>
                        <a:rPr lang="en-US" sz="1400">
                          <a:effectLst/>
                        </a:rPr>
                        <a:t>Equal to</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tabLst>
                          <a:tab pos="57150" algn="l"/>
                          <a:tab pos="228600" algn="l"/>
                        </a:tabLst>
                      </a:pPr>
                      <a:r>
                        <a:rPr lang="en-US" sz="1400">
                          <a:effectLst/>
                        </a:rPr>
                        <a:t>Greater than or equal to</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tabLst>
                          <a:tab pos="57150" algn="l"/>
                          <a:tab pos="228600" algn="l"/>
                        </a:tabLst>
                      </a:pPr>
                      <a:r>
                        <a:rPr lang="en-US" sz="1400">
                          <a:effectLst/>
                        </a:rPr>
                        <a:t>&lt;&gt;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tabLst>
                          <a:tab pos="57150" algn="l"/>
                          <a:tab pos="228600" algn="l"/>
                        </a:tabLst>
                      </a:pPr>
                      <a:r>
                        <a:rPr lang="en-US" sz="1400" dirty="0">
                          <a:effectLst/>
                        </a:rPr>
                        <a:t>Not equal to</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47773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13</a:t>
            </a:fld>
            <a:endParaRPr lang="en-US" dirty="0"/>
          </a:p>
        </p:txBody>
      </p:sp>
      <p:sp>
        <p:nvSpPr>
          <p:cNvPr id="4" name="Rectangle 3"/>
          <p:cNvSpPr/>
          <p:nvPr/>
        </p:nvSpPr>
        <p:spPr>
          <a:xfrm>
            <a:off x="838200" y="394692"/>
            <a:ext cx="7848600" cy="5909310"/>
          </a:xfrm>
          <a:prstGeom prst="rect">
            <a:avLst/>
          </a:prstGeom>
        </p:spPr>
        <p:txBody>
          <a:bodyPr wrap="square">
            <a:spAutoFit/>
          </a:bodyPr>
          <a:lstStyle/>
          <a:p>
            <a:pPr lvl="0" algn="just"/>
            <a:r>
              <a:rPr lang="en-US" dirty="0"/>
              <a:t>T</a:t>
            </a:r>
            <a:r>
              <a:rPr lang="en-US" dirty="0">
                <a:latin typeface="Times New Roman" pitchFamily="18" charset="0"/>
                <a:cs typeface="Times New Roman" pitchFamily="18" charset="0"/>
              </a:rPr>
              <a:t>he result of a comparison operation is a Boolean value (</a:t>
            </a:r>
            <a:r>
              <a:rPr lang="en-US" b="1" dirty="0">
                <a:latin typeface="Times New Roman" pitchFamily="18" charset="0"/>
                <a:cs typeface="Times New Roman" pitchFamily="18" charset="0"/>
              </a:rPr>
              <a:t>True</a:t>
            </a:r>
            <a:r>
              <a:rPr lang="en-US" dirty="0">
                <a:latin typeface="Times New Roman" pitchFamily="18" charset="0"/>
                <a:cs typeface="Times New Roman" pitchFamily="18" charset="0"/>
              </a:rPr>
              <a:t> or </a:t>
            </a:r>
            <a:r>
              <a:rPr lang="en-US" b="1" dirty="0">
                <a:latin typeface="Times New Roman" pitchFamily="18" charset="0"/>
                <a:cs typeface="Times New Roman" pitchFamily="18" charset="0"/>
              </a:rPr>
              <a:t>False</a:t>
            </a:r>
            <a:r>
              <a:rPr lang="en-US" dirty="0">
                <a:latin typeface="Times New Roman" pitchFamily="18" charset="0"/>
                <a:cs typeface="Times New Roman" pitchFamily="18" charset="0"/>
              </a:rPr>
              <a:t>).</a:t>
            </a:r>
          </a:p>
          <a:p>
            <a:pPr lvl="0" algn="just"/>
            <a:r>
              <a:rPr lang="en-US" dirty="0">
                <a:latin typeface="Times New Roman" pitchFamily="18" charset="0"/>
                <a:cs typeface="Times New Roman" pitchFamily="18" charset="0"/>
              </a:rPr>
              <a:t>We will use three </a:t>
            </a:r>
            <a:r>
              <a:rPr lang="en-US" b="1" dirty="0">
                <a:latin typeface="Times New Roman" pitchFamily="18" charset="0"/>
                <a:cs typeface="Times New Roman" pitchFamily="18" charset="0"/>
              </a:rPr>
              <a:t>logical</a:t>
            </a:r>
            <a:r>
              <a:rPr lang="en-US" dirty="0">
                <a:latin typeface="Times New Roman" pitchFamily="18" charset="0"/>
                <a:cs typeface="Times New Roman" pitchFamily="18" charset="0"/>
              </a:rPr>
              <a:t> operators</a:t>
            </a:r>
          </a:p>
          <a:p>
            <a:pPr algn="just"/>
            <a:r>
              <a:rPr lang="en-US" b="1" dirty="0" smtClean="0">
                <a:latin typeface="Times New Roman" pitchFamily="18" charset="0"/>
                <a:cs typeface="Times New Roman" pitchFamily="18" charset="0"/>
              </a:rPr>
              <a:t>Operator</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Operation</a:t>
            </a:r>
            <a:endParaRPr lang="en-US" dirty="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  Not     </a:t>
            </a:r>
            <a:r>
              <a:rPr lang="en-US" dirty="0">
                <a:latin typeface="Times New Roman" pitchFamily="18" charset="0"/>
                <a:cs typeface="Times New Roman" pitchFamily="18" charset="0"/>
              </a:rPr>
              <a:t>	Logical not</a:t>
            </a:r>
          </a:p>
          <a:p>
            <a:pPr algn="just"/>
            <a:r>
              <a:rPr lang="en-US" dirty="0" smtClean="0">
                <a:latin typeface="Times New Roman" pitchFamily="18" charset="0"/>
                <a:cs typeface="Times New Roman" pitchFamily="18" charset="0"/>
              </a:rPr>
              <a:t>  And    </a:t>
            </a:r>
            <a:r>
              <a:rPr lang="en-US" dirty="0">
                <a:latin typeface="Times New Roman" pitchFamily="18" charset="0"/>
                <a:cs typeface="Times New Roman" pitchFamily="18" charset="0"/>
              </a:rPr>
              <a:t>	Logical and</a:t>
            </a:r>
          </a:p>
          <a:p>
            <a:pPr algn="just"/>
            <a:r>
              <a:rPr lang="en-US" dirty="0" smtClean="0">
                <a:latin typeface="Times New Roman" pitchFamily="18" charset="0"/>
                <a:cs typeface="Times New Roman" pitchFamily="18" charset="0"/>
              </a:rPr>
              <a:t>  Or</a:t>
            </a:r>
            <a:r>
              <a:rPr lang="en-US" dirty="0">
                <a:latin typeface="Times New Roman" pitchFamily="18" charset="0"/>
                <a:cs typeface="Times New Roman" pitchFamily="18" charset="0"/>
              </a:rPr>
              <a:t>	   	Logical or</a:t>
            </a:r>
          </a:p>
          <a:p>
            <a:pPr lvl="0" algn="just"/>
            <a:r>
              <a:rPr lang="en-US" dirty="0">
                <a:latin typeface="Times New Roman" pitchFamily="18" charset="0"/>
                <a:cs typeface="Times New Roman" pitchFamily="18" charset="0"/>
              </a:rPr>
              <a:t>The </a:t>
            </a:r>
            <a:r>
              <a:rPr lang="en-US" b="1" dirty="0">
                <a:latin typeface="Times New Roman" pitchFamily="18" charset="0"/>
                <a:cs typeface="Times New Roman" pitchFamily="18" charset="0"/>
              </a:rPr>
              <a:t>Not</a:t>
            </a:r>
            <a:r>
              <a:rPr lang="en-US" dirty="0">
                <a:latin typeface="Times New Roman" pitchFamily="18" charset="0"/>
                <a:cs typeface="Times New Roman" pitchFamily="18" charset="0"/>
              </a:rPr>
              <a:t> operator simply negates an operand.</a:t>
            </a:r>
          </a:p>
          <a:p>
            <a:pPr lvl="0" algn="just"/>
            <a:r>
              <a:rPr lang="en-US" dirty="0">
                <a:latin typeface="Times New Roman" pitchFamily="18" charset="0"/>
                <a:cs typeface="Times New Roman" pitchFamily="18" charset="0"/>
              </a:rPr>
              <a:t>The </a:t>
            </a:r>
            <a:r>
              <a:rPr lang="en-US" b="1" dirty="0">
                <a:latin typeface="Times New Roman" pitchFamily="18" charset="0"/>
                <a:cs typeface="Times New Roman" pitchFamily="18" charset="0"/>
              </a:rPr>
              <a:t>And</a:t>
            </a:r>
            <a:r>
              <a:rPr lang="en-US" dirty="0">
                <a:latin typeface="Times New Roman" pitchFamily="18" charset="0"/>
                <a:cs typeface="Times New Roman" pitchFamily="18" charset="0"/>
              </a:rPr>
              <a:t> operator returns a True if both operands are </a:t>
            </a:r>
            <a:r>
              <a:rPr lang="en-US" dirty="0" smtClean="0">
                <a:latin typeface="Times New Roman" pitchFamily="18" charset="0"/>
                <a:cs typeface="Times New Roman" pitchFamily="18" charset="0"/>
              </a:rPr>
              <a:t>True. Else</a:t>
            </a:r>
            <a:r>
              <a:rPr lang="en-US" dirty="0">
                <a:latin typeface="Times New Roman" pitchFamily="18" charset="0"/>
                <a:cs typeface="Times New Roman" pitchFamily="18" charset="0"/>
              </a:rPr>
              <a:t>, it returns a False.</a:t>
            </a:r>
          </a:p>
          <a:p>
            <a:pPr lvl="0" algn="just"/>
            <a:r>
              <a:rPr lang="en-US" dirty="0">
                <a:latin typeface="Times New Roman" pitchFamily="18" charset="0"/>
                <a:cs typeface="Times New Roman" pitchFamily="18" charset="0"/>
              </a:rPr>
              <a:t>The </a:t>
            </a:r>
            <a:r>
              <a:rPr lang="en-US" b="1" dirty="0">
                <a:latin typeface="Times New Roman" pitchFamily="18" charset="0"/>
                <a:cs typeface="Times New Roman" pitchFamily="18" charset="0"/>
              </a:rPr>
              <a:t>Or</a:t>
            </a:r>
            <a:r>
              <a:rPr lang="en-US" dirty="0">
                <a:latin typeface="Times New Roman" pitchFamily="18" charset="0"/>
                <a:cs typeface="Times New Roman" pitchFamily="18" charset="0"/>
              </a:rPr>
              <a:t> operator returns a True if either of its operand is </a:t>
            </a:r>
            <a:r>
              <a:rPr lang="en-US" dirty="0" err="1" smtClean="0">
                <a:latin typeface="Times New Roman" pitchFamily="18" charset="0"/>
                <a:cs typeface="Times New Roman" pitchFamily="18" charset="0"/>
              </a:rPr>
              <a:t>True,else</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it returns a False.</a:t>
            </a:r>
          </a:p>
          <a:p>
            <a:pPr lvl="0" algn="just" fontAlgn="base" hangingPunct="0"/>
            <a:r>
              <a:rPr lang="en-US" dirty="0">
                <a:latin typeface="Times New Roman" pitchFamily="18" charset="0"/>
                <a:cs typeface="Times New Roman" pitchFamily="18" charset="0"/>
              </a:rPr>
              <a:t>Logical operators follow arithmetic operators in precedence.</a:t>
            </a:r>
          </a:p>
          <a:p>
            <a:pPr algn="just"/>
            <a:r>
              <a:rPr lang="en-US" b="1" dirty="0">
                <a:latin typeface="Times New Roman" pitchFamily="18" charset="0"/>
                <a:cs typeface="Times New Roman" pitchFamily="18" charset="0"/>
              </a:rPr>
              <a:t>Example:</a:t>
            </a: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Private Sub Command1_Click()</a:t>
            </a:r>
          </a:p>
          <a:p>
            <a:pPr algn="just"/>
            <a:r>
              <a:rPr lang="en-US" dirty="0">
                <a:latin typeface="Times New Roman" pitchFamily="18" charset="0"/>
                <a:cs typeface="Times New Roman" pitchFamily="18" charset="0"/>
              </a:rPr>
              <a:t>Dim AA As String</a:t>
            </a:r>
          </a:p>
          <a:p>
            <a:pPr algn="just"/>
            <a:r>
              <a:rPr lang="en-US" dirty="0">
                <a:latin typeface="Times New Roman" pitchFamily="18" charset="0"/>
                <a:cs typeface="Times New Roman" pitchFamily="18" charset="0"/>
              </a:rPr>
              <a:t>Dim No1, No2 As Integer</a:t>
            </a:r>
          </a:p>
          <a:p>
            <a:pPr algn="just"/>
            <a:r>
              <a:rPr lang="en-US" dirty="0">
                <a:latin typeface="Times New Roman" pitchFamily="18" charset="0"/>
                <a:cs typeface="Times New Roman" pitchFamily="18" charset="0"/>
              </a:rPr>
              <a:t>AA = </a:t>
            </a:r>
            <a:r>
              <a:rPr lang="en-US" dirty="0" err="1">
                <a:latin typeface="Times New Roman" pitchFamily="18" charset="0"/>
                <a:cs typeface="Times New Roman" pitchFamily="18" charset="0"/>
              </a:rPr>
              <a:t>InputBox</a:t>
            </a:r>
            <a:r>
              <a:rPr lang="en-US" dirty="0">
                <a:latin typeface="Times New Roman" pitchFamily="18" charset="0"/>
                <a:cs typeface="Times New Roman" pitchFamily="18" charset="0"/>
              </a:rPr>
              <a:t>("AAAA"): No1 = Val(AA)</a:t>
            </a:r>
          </a:p>
          <a:p>
            <a:pPr algn="just"/>
            <a:r>
              <a:rPr lang="en-US" dirty="0">
                <a:latin typeface="Times New Roman" pitchFamily="18" charset="0"/>
                <a:cs typeface="Times New Roman" pitchFamily="18" charset="0"/>
              </a:rPr>
              <a:t>AA = </a:t>
            </a:r>
            <a:r>
              <a:rPr lang="en-US" dirty="0" err="1">
                <a:latin typeface="Times New Roman" pitchFamily="18" charset="0"/>
                <a:cs typeface="Times New Roman" pitchFamily="18" charset="0"/>
              </a:rPr>
              <a:t>InputBox</a:t>
            </a:r>
            <a:r>
              <a:rPr lang="en-US" dirty="0">
                <a:latin typeface="Times New Roman" pitchFamily="18" charset="0"/>
                <a:cs typeface="Times New Roman" pitchFamily="18" charset="0"/>
              </a:rPr>
              <a:t>("AAAA"): No2 = Val(AA)</a:t>
            </a:r>
          </a:p>
          <a:p>
            <a:pPr algn="just"/>
            <a:r>
              <a:rPr lang="en-US" dirty="0">
                <a:latin typeface="Times New Roman" pitchFamily="18" charset="0"/>
                <a:cs typeface="Times New Roman" pitchFamily="18" charset="0"/>
              </a:rPr>
              <a:t>If No1 &gt; 10 And No2 &lt;= 20 Then </a:t>
            </a:r>
          </a:p>
          <a:p>
            <a:pPr algn="just"/>
            <a:r>
              <a:rPr lang="en-US" dirty="0">
                <a:latin typeface="Times New Roman" pitchFamily="18" charset="0"/>
                <a:cs typeface="Times New Roman" pitchFamily="18" charset="0"/>
              </a:rPr>
              <a:t>              Print "And operator and two conditions is true"</a:t>
            </a:r>
          </a:p>
          <a:p>
            <a:pPr algn="just"/>
            <a:r>
              <a:rPr lang="en-US" dirty="0">
                <a:latin typeface="Times New Roman" pitchFamily="18" charset="0"/>
                <a:cs typeface="Times New Roman" pitchFamily="18" charset="0"/>
              </a:rPr>
              <a:t>Else      Print "And Operator and False Conditions"</a:t>
            </a:r>
          </a:p>
          <a:p>
            <a:pPr algn="just"/>
            <a:r>
              <a:rPr lang="en-US" dirty="0">
                <a:latin typeface="Times New Roman" pitchFamily="18" charset="0"/>
                <a:cs typeface="Times New Roman" pitchFamily="18" charset="0"/>
              </a:rPr>
              <a:t>End If</a:t>
            </a:r>
          </a:p>
          <a:p>
            <a:pPr algn="just"/>
            <a:r>
              <a:rPr lang="en-US" dirty="0">
                <a:latin typeface="Times New Roman" pitchFamily="18" charset="0"/>
                <a:cs typeface="Times New Roman" pitchFamily="18" charset="0"/>
              </a:rPr>
              <a:t>End Sub</a:t>
            </a:r>
          </a:p>
        </p:txBody>
      </p:sp>
    </p:spTree>
    <p:extLst>
      <p:ext uri="{BB962C8B-B14F-4D97-AF65-F5344CB8AC3E}">
        <p14:creationId xmlns:p14="http://schemas.microsoft.com/office/powerpoint/2010/main" val="3124605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14</a:t>
            </a:fld>
            <a:endParaRPr lang="en-US" dirty="0"/>
          </a:p>
        </p:txBody>
      </p:sp>
      <p:sp>
        <p:nvSpPr>
          <p:cNvPr id="3" name="Rectangle 1"/>
          <p:cNvSpPr>
            <a:spLocks noChangeArrowheads="1"/>
          </p:cNvSpPr>
          <p:nvPr/>
        </p:nvSpPr>
        <p:spPr bwMode="auto">
          <a:xfrm>
            <a:off x="685800" y="802340"/>
            <a:ext cx="7772400" cy="529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304704" rIns="91440" bIns="0" numCol="1" anchor="ctr" anchorCtr="0" compatLnSpc="1">
            <a:prstTxWarp prst="textNoShape">
              <a:avLst/>
            </a:prstTxWarp>
            <a:spAutoFit/>
          </a:bodyPr>
          <a:lstStyle/>
          <a:p>
            <a:pPr marR="0" lvl="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Comment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statements begin with the keyword </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Rem</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or a single quote (</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example:</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Rem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This is a remark </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This is also a remark</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tab pos="6516688" algn="l"/>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x = 2 * y   </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another way to write a remark or comment</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Comment</a:t>
            </a:r>
            <a:r>
              <a:rPr kumimoji="0" lang="en-US"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Optional. The text of any comment you want to include. A space is required between the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REM</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keyword or single quotation mark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and </a:t>
            </a:r>
            <a:r>
              <a:rPr kumimoji="0" lang="en-US" b="0" i="1"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comment</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You can put a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REM</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statement alone on a line, or you can put it on a line following another statement. </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The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REM</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statement must be the last statement on the line. If it follows another statement, the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REM</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must be separated from that statement by a space.</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You can use a single quotation mark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instead of </a:t>
            </a:r>
            <a:r>
              <a:rPr kumimoji="0" lang="en-US" b="1"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REM</a:t>
            </a:r>
            <a:r>
              <a:rPr kumimoji="0" lang="en-US" b="0" i="0" u="none" strike="noStrike" cap="none" normalizeH="0" baseline="0" dirty="0" smtClean="0">
                <a:ln>
                  <a:noFill/>
                </a:ln>
                <a:solidFill>
                  <a:srgbClr val="2A2A2A"/>
                </a:solidFill>
                <a:effectLst/>
                <a:latin typeface="Times New Roman" pitchFamily="18" charset="0"/>
                <a:ea typeface="Times New Roman" pitchFamily="18" charset="0"/>
                <a:cs typeface="Times New Roman" pitchFamily="18" charset="0"/>
              </a:rPr>
              <a:t>. This is true whether your comment follows another statement on the same line or sits alone on a line.</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R="0" lvl="0" indent="57150" algn="justLow"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Example</a:t>
            </a:r>
            <a:endParaRPr kumimoji="0" lang="en-US" b="1" i="0" u="sng"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rPr>
              <a:t>Dim</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demoStr1, demoStr2 </a:t>
            </a:r>
            <a:r>
              <a:rPr kumimoji="0" lang="en-US" b="0" i="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rPr>
              <a:t>As</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rPr>
              <a:t>String</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demoStr1 = </a:t>
            </a:r>
            <a:r>
              <a:rPr kumimoji="0" lang="en-US" b="0" i="0" u="none" strike="noStrike" cap="none" normalizeH="0" baseline="0" dirty="0" smtClean="0">
                <a:ln>
                  <a:noFill/>
                </a:ln>
                <a:solidFill>
                  <a:srgbClr val="A31515"/>
                </a:solidFill>
                <a:effectLst/>
                <a:latin typeface="Times New Roman" pitchFamily="18" charset="0"/>
                <a:ea typeface="Times New Roman" pitchFamily="18" charset="0"/>
                <a:cs typeface="Times New Roman" pitchFamily="18" charset="0"/>
              </a:rPr>
              <a:t>"Hello"</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8000"/>
                </a:solidFill>
                <a:effectLst/>
                <a:latin typeface="Times New Roman" pitchFamily="18" charset="0"/>
                <a:ea typeface="Times New Roman" pitchFamily="18" charset="0"/>
                <a:cs typeface="Times New Roman" pitchFamily="18" charset="0"/>
              </a:rPr>
              <a:t>REM Comment after a statement using REM.</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demoStr2 = </a:t>
            </a:r>
            <a:r>
              <a:rPr kumimoji="0" lang="en-US" b="0" i="0" u="none" strike="noStrike" cap="none" normalizeH="0" baseline="0" dirty="0" smtClean="0">
                <a:ln>
                  <a:noFill/>
                </a:ln>
                <a:solidFill>
                  <a:srgbClr val="A31515"/>
                </a:solidFill>
                <a:effectLst/>
                <a:latin typeface="Times New Roman" pitchFamily="18" charset="0"/>
                <a:ea typeface="Times New Roman" pitchFamily="18" charset="0"/>
                <a:cs typeface="Times New Roman" pitchFamily="18" charset="0"/>
              </a:rPr>
              <a:t>"Goodbye"</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8000"/>
                </a:solidFill>
                <a:effectLst/>
                <a:latin typeface="Times New Roman" pitchFamily="18" charset="0"/>
                <a:ea typeface="Times New Roman" pitchFamily="18" charset="0"/>
                <a:cs typeface="Times New Roman" pitchFamily="18" charset="0"/>
              </a:rPr>
              <a:t>' Comment after a statement using the ' character. REM This entire line is a comment. ‘This entire line is also a comment.</a:t>
            </a:r>
            <a:r>
              <a:rPr kumimoji="0" lang="en-US"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4" name="Rectangle 3"/>
          <p:cNvSpPr/>
          <p:nvPr/>
        </p:nvSpPr>
        <p:spPr>
          <a:xfrm>
            <a:off x="1295400" y="400552"/>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7. REM Statement</a:t>
            </a:r>
            <a:endParaRPr lang="en-US" sz="3200" dirty="0" smtClean="0">
              <a:solidFill>
                <a:srgbClr val="FF0000"/>
              </a:solidFill>
            </a:endParaRPr>
          </a:p>
        </p:txBody>
      </p:sp>
    </p:spTree>
    <p:extLst>
      <p:ext uri="{BB962C8B-B14F-4D97-AF65-F5344CB8AC3E}">
        <p14:creationId xmlns:p14="http://schemas.microsoft.com/office/powerpoint/2010/main" val="2765910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2514600"/>
            <a:ext cx="6324600" cy="3200876"/>
          </a:xfrm>
          <a:prstGeom prst="rect">
            <a:avLst/>
          </a:prstGeom>
          <a:blipFill>
            <a:blip r:embed="rId2" cstate="print"/>
            <a:tile tx="0" ty="0" sx="100000" sy="100000" flip="none" algn="tl"/>
          </a:blipFill>
          <a:ln>
            <a:solidFill>
              <a:schemeClr val="accent3">
                <a:lumMod val="50000"/>
              </a:schemeClr>
            </a:solidFill>
          </a:ln>
          <a:scene3d>
            <a:camera prst="orthographicFront">
              <a:rot lat="0" lon="0" rev="0"/>
            </a:camera>
            <a:lightRig rig="contrasting" dir="t">
              <a:rot lat="0" lon="0" rev="4500000"/>
            </a:lightRig>
          </a:scene3d>
          <a:sp3d>
            <a:bevelT prst="relaxedInset"/>
          </a:sp3d>
        </p:spPr>
        <p:style>
          <a:lnRef idx="2">
            <a:schemeClr val="accent3"/>
          </a:lnRef>
          <a:fillRef idx="1">
            <a:schemeClr val="lt1"/>
          </a:fillRef>
          <a:effectRef idx="0">
            <a:schemeClr val="accent3"/>
          </a:effectRef>
          <a:fontRef idx="minor">
            <a:schemeClr val="dk1"/>
          </a:fontRef>
        </p:style>
        <p:txBody>
          <a:bodyPr wrap="square" lIns="91440" tIns="45720" rIns="91440" bIns="45720">
            <a:spAutoFit/>
            <a:sp3d contourW="6350" prstMaterial="metal">
              <a:bevelT w="127000" h="31750" prst="relaxedInset"/>
              <a:contourClr>
                <a:schemeClr val="accent1">
                  <a:shade val="75000"/>
                </a:schemeClr>
              </a:contourClr>
            </a:sp3d>
          </a:bodyPr>
          <a:lstStyle/>
          <a:p>
            <a:pPr algn="ct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 For All</a:t>
            </a:r>
          </a:p>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2000" b="1" i="1" u="sng"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rPr>
              <a:t>Adil-2018</a:t>
            </a:r>
            <a:endParaRPr lang="en-US" sz="2000" b="1" i="1" u="sng"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endParaRPr>
          </a:p>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6" name="Picture 4" descr="http://t0.gstatic.com/images?q=tbn:ANd9GcR0_VqWmAPLqR7lD2X5ZGQXzQ4dGdd7L3K0sgXZyjqaZ0t8I7qk1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9451" y="457200"/>
            <a:ext cx="2705100" cy="2052484"/>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9A932E13-C601-4971-A64E-DE3064478442}" type="slidenum">
              <a:rPr lang="en-US" smtClean="0"/>
              <a:pPr/>
              <a:t>15</a:t>
            </a:fld>
            <a:endParaRPr lang="en-US" dirty="0"/>
          </a:p>
        </p:txBody>
      </p:sp>
    </p:spTree>
    <p:extLst>
      <p:ext uri="{BB962C8B-B14F-4D97-AF65-F5344CB8AC3E}">
        <p14:creationId xmlns:p14="http://schemas.microsoft.com/office/powerpoint/2010/main" val="2698588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447800"/>
            <a:ext cx="7543800" cy="3970318"/>
          </a:xfrm>
          <a:prstGeom prst="rect">
            <a:avLst/>
          </a:prstGeom>
        </p:spPr>
        <p:txBody>
          <a:bodyPr wrap="square">
            <a:spAutoFit/>
          </a:bodyPr>
          <a:lstStyle/>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What is a Visual Basic? </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Structure of a Visual Basic Application</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rPr>
              <a:t>Windows in Visual Basic</a:t>
            </a:r>
            <a:endParaRPr lang="en-US" sz="2400" b="1" dirty="0" smtClean="0">
              <a:solidFill>
                <a:schemeClr val="accent3">
                  <a:lumMod val="50000"/>
                </a:schemeClr>
              </a:solidFill>
              <a:latin typeface="Arial" pitchFamily="34" charset="0"/>
            </a:endParaRPr>
          </a:p>
          <a:p>
            <a:pPr marL="514350" indent="-514350" algn="just" defTabSz="966573">
              <a:lnSpc>
                <a:spcPct val="150000"/>
              </a:lnSpc>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Introduction to Forms</a:t>
            </a:r>
            <a:endParaRPr lang="en-US" sz="2400" dirty="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Variables </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Visual Basic Operators</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Rem Statement</a:t>
            </a:r>
            <a:endParaRPr lang="en-US" sz="3200" b="1" dirty="0" smtClean="0">
              <a:solidFill>
                <a:schemeClr val="accent3">
                  <a:lumMod val="50000"/>
                </a:schemeClr>
              </a:solidFill>
              <a:latin typeface="Arial" pitchFamily="34" charset="0"/>
              <a:ea typeface="Segoe UI" pitchFamily="34" charset="0"/>
              <a:cs typeface="Arial" pitchFamily="34" charset="0"/>
            </a:endParaRPr>
          </a:p>
        </p:txBody>
      </p:sp>
      <p:sp>
        <p:nvSpPr>
          <p:cNvPr id="4" name="Rectangle 3"/>
          <p:cNvSpPr/>
          <p:nvPr/>
        </p:nvSpPr>
        <p:spPr>
          <a:xfrm>
            <a:off x="2362200" y="400552"/>
            <a:ext cx="4419600" cy="590048"/>
          </a:xfrm>
          <a:prstGeom prst="rect">
            <a:avLst/>
          </a:prstGeom>
          <a:blipFill>
            <a:blip r:embed="rId3"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latin typeface="Arial Black" pitchFamily="34" charset="0"/>
                <a:ea typeface="Segoe UI" pitchFamily="34" charset="0"/>
                <a:cs typeface="Segoe UI" pitchFamily="34" charset="0"/>
              </a:rPr>
              <a:t>Outline</a:t>
            </a:r>
            <a:endParaRPr lang="en-US" b="1" dirty="0">
              <a:solidFill>
                <a:srgbClr val="FF0000"/>
              </a:solidFill>
              <a:latin typeface="Arial Black" pitchFamily="34" charset="0"/>
              <a:ea typeface="Segoe UI" pitchFamily="34" charset="0"/>
              <a:cs typeface="Segoe UI" pitchFamily="34" charset="0"/>
            </a:endParaRPr>
          </a:p>
        </p:txBody>
      </p:sp>
      <p:sp>
        <p:nvSpPr>
          <p:cNvPr id="3" name="Slide Number Placeholder 2"/>
          <p:cNvSpPr>
            <a:spLocks noGrp="1"/>
          </p:cNvSpPr>
          <p:nvPr>
            <p:ph type="sldNum" sz="quarter" idx="12"/>
          </p:nvPr>
        </p:nvSpPr>
        <p:spPr/>
        <p:txBody>
          <a:bodyPr/>
          <a:lstStyle/>
          <a:p>
            <a:fld id="{9A932E13-C601-4971-A64E-DE3064478442}" type="slidenum">
              <a:rPr lang="en-US" smtClean="0"/>
              <a:pPr/>
              <a:t>2</a:t>
            </a:fld>
            <a:endParaRPr lang="en-US"/>
          </a:p>
        </p:txBody>
      </p:sp>
    </p:spTree>
    <p:extLst>
      <p:ext uri="{BB962C8B-B14F-4D97-AF65-F5344CB8AC3E}">
        <p14:creationId xmlns:p14="http://schemas.microsoft.com/office/powerpoint/2010/main" val="17804855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533400"/>
            <a:ext cx="6781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1. What is a Visual Basic</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4" name="Slide Number Placeholder 3"/>
          <p:cNvSpPr>
            <a:spLocks noGrp="1"/>
          </p:cNvSpPr>
          <p:nvPr>
            <p:ph type="sldNum" sz="quarter" idx="12"/>
          </p:nvPr>
        </p:nvSpPr>
        <p:spPr/>
        <p:txBody>
          <a:bodyPr/>
          <a:lstStyle/>
          <a:p>
            <a:fld id="{9A932E13-C601-4971-A64E-DE3064478442}" type="slidenum">
              <a:rPr lang="en-US" smtClean="0"/>
              <a:pPr/>
              <a:t>3</a:t>
            </a:fld>
            <a:endParaRPr lang="en-US"/>
          </a:p>
        </p:txBody>
      </p:sp>
      <p:sp>
        <p:nvSpPr>
          <p:cNvPr id="2" name="Rectangle 1"/>
          <p:cNvSpPr/>
          <p:nvPr/>
        </p:nvSpPr>
        <p:spPr>
          <a:xfrm>
            <a:off x="762000" y="1280279"/>
            <a:ext cx="7543800" cy="2862322"/>
          </a:xfrm>
          <a:prstGeom prst="rect">
            <a:avLst/>
          </a:prstGeom>
        </p:spPr>
        <p:txBody>
          <a:bodyPr wrap="square">
            <a:spAutoFit/>
          </a:bodyPr>
          <a:lstStyle/>
          <a:p>
            <a:pPr algn="just"/>
            <a:r>
              <a:rPr lang="en-US" sz="2000" b="1" dirty="0">
                <a:latin typeface="Times New Roman" pitchFamily="18" charset="0"/>
                <a:cs typeface="Times New Roman" pitchFamily="18" charset="0"/>
              </a:rPr>
              <a:t>VISUAL BASIC </a:t>
            </a:r>
            <a:r>
              <a:rPr lang="en-US" sz="2000" dirty="0">
                <a:latin typeface="Times New Roman" pitchFamily="18" charset="0"/>
                <a:cs typeface="Times New Roman" pitchFamily="18" charset="0"/>
              </a:rPr>
              <a:t>is a high level programming language evolved from the earlier DOS version called BASIC. BASIC means </a:t>
            </a:r>
            <a:r>
              <a:rPr lang="en-US" sz="2000" b="1" u="sng" dirty="0">
                <a:latin typeface="Times New Roman" pitchFamily="18" charset="0"/>
                <a:cs typeface="Times New Roman" pitchFamily="18" charset="0"/>
              </a:rPr>
              <a:t>B</a:t>
            </a:r>
            <a:r>
              <a:rPr lang="en-US" sz="2000" u="sng" dirty="0">
                <a:latin typeface="Times New Roman" pitchFamily="18" charset="0"/>
                <a:cs typeface="Times New Roman" pitchFamily="18" charset="0"/>
              </a:rPr>
              <a:t>eginners' </a:t>
            </a:r>
            <a:r>
              <a:rPr lang="en-US" sz="2000" b="1" u="sng" dirty="0" err="1">
                <a:latin typeface="Times New Roman" pitchFamily="18" charset="0"/>
                <a:cs typeface="Times New Roman" pitchFamily="18" charset="0"/>
              </a:rPr>
              <a:t>A</a:t>
            </a:r>
            <a:r>
              <a:rPr lang="en-US" sz="2000" u="sng" dirty="0" err="1">
                <a:latin typeface="Times New Roman" pitchFamily="18" charset="0"/>
                <a:cs typeface="Times New Roman" pitchFamily="18" charset="0"/>
              </a:rPr>
              <a:t>llpurpose</a:t>
            </a:r>
            <a:r>
              <a:rPr lang="en-US" sz="2000" u="sng" dirty="0">
                <a:latin typeface="Times New Roman" pitchFamily="18" charset="0"/>
                <a:cs typeface="Times New Roman" pitchFamily="18" charset="0"/>
              </a:rPr>
              <a:t> </a:t>
            </a:r>
            <a:r>
              <a:rPr lang="en-US" sz="2000" b="1" u="sng" dirty="0">
                <a:latin typeface="Times New Roman" pitchFamily="18" charset="0"/>
                <a:cs typeface="Times New Roman" pitchFamily="18" charset="0"/>
              </a:rPr>
              <a:t>S</a:t>
            </a:r>
            <a:r>
              <a:rPr lang="en-US" sz="2000" u="sng" dirty="0">
                <a:latin typeface="Times New Roman" pitchFamily="18" charset="0"/>
                <a:cs typeface="Times New Roman" pitchFamily="18" charset="0"/>
              </a:rPr>
              <a:t>ymbolic </a:t>
            </a:r>
            <a:r>
              <a:rPr lang="en-US" sz="2000" b="1" u="sng" dirty="0">
                <a:latin typeface="Times New Roman" pitchFamily="18" charset="0"/>
                <a:cs typeface="Times New Roman" pitchFamily="18" charset="0"/>
              </a:rPr>
              <a:t>I</a:t>
            </a:r>
            <a:r>
              <a:rPr lang="en-US" sz="2000" u="sng" dirty="0">
                <a:latin typeface="Times New Roman" pitchFamily="18" charset="0"/>
                <a:cs typeface="Times New Roman" pitchFamily="18" charset="0"/>
              </a:rPr>
              <a:t>nstruction </a:t>
            </a:r>
            <a:r>
              <a:rPr lang="en-US" sz="2000" b="1" u="sng" dirty="0">
                <a:latin typeface="Times New Roman" pitchFamily="18" charset="0"/>
                <a:cs typeface="Times New Roman" pitchFamily="18" charset="0"/>
              </a:rPr>
              <a:t>C</a:t>
            </a:r>
            <a:r>
              <a:rPr lang="en-US" sz="2000" u="sng" dirty="0">
                <a:latin typeface="Times New Roman" pitchFamily="18" charset="0"/>
                <a:cs typeface="Times New Roman" pitchFamily="18" charset="0"/>
              </a:rPr>
              <a:t>ode</a:t>
            </a:r>
            <a:r>
              <a:rPr lang="en-US" sz="2000" dirty="0">
                <a:latin typeface="Times New Roman" pitchFamily="18" charset="0"/>
                <a:cs typeface="Times New Roman" pitchFamily="18" charset="0"/>
              </a:rPr>
              <a:t>. It is a tool that allows you to develop windows (</a:t>
            </a:r>
            <a:r>
              <a:rPr lang="en-US" sz="2000" b="1" dirty="0">
                <a:latin typeface="Times New Roman" pitchFamily="18" charset="0"/>
                <a:cs typeface="Times New Roman" pitchFamily="18" charset="0"/>
              </a:rPr>
              <a:t>Graphic User Interface-GUI</a:t>
            </a:r>
            <a:r>
              <a:rPr lang="en-US" sz="2000" dirty="0">
                <a:latin typeface="Times New Roman" pitchFamily="18" charset="0"/>
                <a:cs typeface="Times New Roman" pitchFamily="18" charset="0"/>
              </a:rPr>
              <a:t>) applications.</a:t>
            </a:r>
          </a:p>
          <a:p>
            <a:pPr algn="just"/>
            <a:r>
              <a:rPr lang="en-US" sz="2000" dirty="0">
                <a:latin typeface="Times New Roman" pitchFamily="18" charset="0"/>
                <a:cs typeface="Times New Roman" pitchFamily="18" charset="0"/>
              </a:rPr>
              <a:t>It is </a:t>
            </a:r>
            <a:r>
              <a:rPr lang="en-US" sz="2000" b="1" dirty="0">
                <a:latin typeface="Times New Roman" pitchFamily="18" charset="0"/>
                <a:cs typeface="Times New Roman" pitchFamily="18" charset="0"/>
              </a:rPr>
              <a:t>event-driven</a:t>
            </a:r>
            <a:r>
              <a:rPr lang="en-US" sz="2000" dirty="0">
                <a:latin typeface="Times New Roman" pitchFamily="18" charset="0"/>
                <a:cs typeface="Times New Roman" pitchFamily="18" charset="0"/>
              </a:rPr>
              <a:t>, meaning code remains idle until called upon to respond to some event (button pressing, menu selection, etc.). Visual Basic is governed by an event processor. Nothing happens until an event is detected. The code corresponding to that event (event procedure) is executed</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pic>
        <p:nvPicPr>
          <p:cNvPr id="7" name="Picture 6" descr="fig1.bmp"/>
          <p:cNvPicPr/>
          <p:nvPr/>
        </p:nvPicPr>
        <p:blipFill>
          <a:blip r:embed="rId3"/>
          <a:stretch>
            <a:fillRect/>
          </a:stretch>
        </p:blipFill>
        <p:spPr>
          <a:xfrm>
            <a:off x="1752600" y="4267200"/>
            <a:ext cx="5943600" cy="1828800"/>
          </a:xfrm>
          <a:prstGeom prst="rect">
            <a:avLst/>
          </a:prstGeom>
        </p:spPr>
      </p:pic>
    </p:spTree>
    <p:extLst>
      <p:ext uri="{BB962C8B-B14F-4D97-AF65-F5344CB8AC3E}">
        <p14:creationId xmlns:p14="http://schemas.microsoft.com/office/powerpoint/2010/main" val="14467683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A932E13-C601-4971-A64E-DE3064478442}" type="slidenum">
              <a:rPr lang="en-US" smtClean="0"/>
              <a:pPr/>
              <a:t>4</a:t>
            </a:fld>
            <a:endParaRPr lang="en-US"/>
          </a:p>
        </p:txBody>
      </p:sp>
      <p:sp>
        <p:nvSpPr>
          <p:cNvPr id="8" name="Rectangle 7"/>
          <p:cNvSpPr/>
          <p:nvPr/>
        </p:nvSpPr>
        <p:spPr>
          <a:xfrm>
            <a:off x="1143000" y="533400"/>
            <a:ext cx="6781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2. Structure of a VB Application </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2" name="Rectangle 1"/>
          <p:cNvSpPr/>
          <p:nvPr/>
        </p:nvSpPr>
        <p:spPr>
          <a:xfrm>
            <a:off x="762000" y="1066800"/>
            <a:ext cx="7696200" cy="5632311"/>
          </a:xfrm>
          <a:prstGeom prst="rect">
            <a:avLst/>
          </a:prstGeom>
        </p:spPr>
        <p:txBody>
          <a:bodyPr wrap="square">
            <a:spAutoFit/>
          </a:bodyPr>
          <a:lstStyle/>
          <a:p>
            <a:pPr algn="just"/>
            <a:r>
              <a:rPr lang="en-US" sz="2000" dirty="0">
                <a:latin typeface="Times New Roman" pitchFamily="18" charset="0"/>
                <a:cs typeface="Times New Roman" pitchFamily="18" charset="0"/>
              </a:rPr>
              <a:t>Project (.VBP, .MAK)</a:t>
            </a:r>
          </a:p>
          <a:p>
            <a:pPr algn="just"/>
            <a:r>
              <a:rPr lang="en-US" sz="2000" b="1" u="sng" dirty="0">
                <a:latin typeface="Times New Roman" pitchFamily="18" charset="0"/>
                <a:cs typeface="Times New Roman" pitchFamily="18" charset="0"/>
              </a:rPr>
              <a:t>Application</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(Project) is made up of:</a:t>
            </a:r>
          </a:p>
          <a:p>
            <a:pPr lvl="0" algn="just"/>
            <a:r>
              <a:rPr lang="en-US" sz="2000" b="1" dirty="0">
                <a:latin typeface="Times New Roman" pitchFamily="18" charset="0"/>
                <a:cs typeface="Times New Roman" pitchFamily="18" charset="0"/>
              </a:rPr>
              <a:t>Forms </a:t>
            </a:r>
            <a:r>
              <a:rPr lang="en-US" sz="2000" dirty="0">
                <a:latin typeface="Times New Roman" pitchFamily="18" charset="0"/>
                <a:cs typeface="Times New Roman" pitchFamily="18" charset="0"/>
              </a:rPr>
              <a:t>- Windows that you create for user interface</a:t>
            </a:r>
          </a:p>
          <a:p>
            <a:pPr lvl="0" algn="just"/>
            <a:r>
              <a:rPr lang="en-US" sz="2000" b="1" dirty="0">
                <a:latin typeface="Times New Roman" pitchFamily="18" charset="0"/>
                <a:cs typeface="Times New Roman" pitchFamily="18" charset="0"/>
              </a:rPr>
              <a:t>Controls </a:t>
            </a:r>
            <a:r>
              <a:rPr lang="en-US" sz="2000" dirty="0">
                <a:latin typeface="Times New Roman" pitchFamily="18" charset="0"/>
                <a:cs typeface="Times New Roman" pitchFamily="18" charset="0"/>
              </a:rPr>
              <a:t>- Graphical features drawn on forms to allow user interaction (text boxes, labels, scroll bars, command buttons, etc.) (Forms and Controls are </a:t>
            </a:r>
            <a:r>
              <a:rPr lang="en-US" sz="2000" b="1" dirty="0">
                <a:latin typeface="Times New Roman" pitchFamily="18" charset="0"/>
                <a:cs typeface="Times New Roman" pitchFamily="18" charset="0"/>
              </a:rPr>
              <a:t>objects</a:t>
            </a:r>
            <a:r>
              <a:rPr lang="en-US" sz="2000" dirty="0">
                <a:latin typeface="Times New Roman" pitchFamily="18" charset="0"/>
                <a:cs typeface="Times New Roman" pitchFamily="18" charset="0"/>
              </a:rPr>
              <a:t>.)</a:t>
            </a:r>
          </a:p>
          <a:p>
            <a:pPr lvl="0" algn="just"/>
            <a:r>
              <a:rPr lang="en-US" sz="2000" b="1" dirty="0">
                <a:latin typeface="Times New Roman" pitchFamily="18" charset="0"/>
                <a:cs typeface="Times New Roman" pitchFamily="18" charset="0"/>
              </a:rPr>
              <a:t>Properties </a:t>
            </a:r>
            <a:r>
              <a:rPr lang="en-US" sz="2000" dirty="0">
                <a:latin typeface="Times New Roman" pitchFamily="18" charset="0"/>
                <a:cs typeface="Times New Roman" pitchFamily="18" charset="0"/>
              </a:rPr>
              <a:t>- Every characteristic of a form or control is specified by a property. Example properties include names, captions, size, color, position, and contents. Visual Basic applies default properties. You can change properties at design time or run time.</a:t>
            </a:r>
          </a:p>
          <a:p>
            <a:pPr lvl="0" algn="just"/>
            <a:r>
              <a:rPr lang="en-US" sz="2000" b="1" dirty="0">
                <a:latin typeface="Times New Roman" pitchFamily="18" charset="0"/>
                <a:cs typeface="Times New Roman" pitchFamily="18" charset="0"/>
              </a:rPr>
              <a:t>Methods </a:t>
            </a:r>
            <a:r>
              <a:rPr lang="en-US" sz="2000" dirty="0">
                <a:latin typeface="Times New Roman" pitchFamily="18" charset="0"/>
                <a:cs typeface="Times New Roman" pitchFamily="18" charset="0"/>
              </a:rPr>
              <a:t>- Built-in procedure that can be invoked to impart some action to a particular object.</a:t>
            </a:r>
          </a:p>
          <a:p>
            <a:pPr lvl="0" algn="just"/>
            <a:r>
              <a:rPr lang="en-US" sz="2000" b="1" dirty="0">
                <a:latin typeface="Times New Roman" pitchFamily="18" charset="0"/>
                <a:cs typeface="Times New Roman" pitchFamily="18" charset="0"/>
              </a:rPr>
              <a:t>Event Procedures </a:t>
            </a:r>
            <a:r>
              <a:rPr lang="en-US" sz="2000" dirty="0">
                <a:latin typeface="Times New Roman" pitchFamily="18" charset="0"/>
                <a:cs typeface="Times New Roman" pitchFamily="18" charset="0"/>
              </a:rPr>
              <a:t>- Code related to some object. This is the code that is executed when a certain event occurs.</a:t>
            </a:r>
          </a:p>
          <a:p>
            <a:pPr lvl="0" algn="just"/>
            <a:r>
              <a:rPr lang="en-US" sz="2000" b="1" dirty="0">
                <a:latin typeface="Times New Roman" pitchFamily="18" charset="0"/>
                <a:cs typeface="Times New Roman" pitchFamily="18" charset="0"/>
              </a:rPr>
              <a:t>General Procedures </a:t>
            </a:r>
            <a:r>
              <a:rPr lang="en-US" sz="2000" dirty="0">
                <a:latin typeface="Times New Roman" pitchFamily="18" charset="0"/>
                <a:cs typeface="Times New Roman" pitchFamily="18" charset="0"/>
              </a:rPr>
              <a:t>- Code not related to objects. This code must be invoked by the application.</a:t>
            </a:r>
          </a:p>
          <a:p>
            <a:pPr lvl="0" algn="just"/>
            <a:r>
              <a:rPr lang="en-US" sz="2000" b="1" dirty="0">
                <a:latin typeface="Times New Roman" pitchFamily="18" charset="0"/>
                <a:cs typeface="Times New Roman" pitchFamily="18" charset="0"/>
              </a:rPr>
              <a:t>Modules </a:t>
            </a:r>
            <a:r>
              <a:rPr lang="en-US" sz="2000" dirty="0">
                <a:latin typeface="Times New Roman" pitchFamily="18" charset="0"/>
                <a:cs typeface="Times New Roman" pitchFamily="18" charset="0"/>
              </a:rPr>
              <a:t>- Collection of general procedures, variable declarations, and constant definitions used by application.</a:t>
            </a:r>
          </a:p>
        </p:txBody>
      </p:sp>
    </p:spTree>
    <p:extLst>
      <p:ext uri="{BB962C8B-B14F-4D97-AF65-F5344CB8AC3E}">
        <p14:creationId xmlns:p14="http://schemas.microsoft.com/office/powerpoint/2010/main" val="1252642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3</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Windows In VB </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5" name="Slide Number Placeholder 4"/>
          <p:cNvSpPr>
            <a:spLocks noGrp="1"/>
          </p:cNvSpPr>
          <p:nvPr>
            <p:ph type="sldNum" sz="quarter" idx="12"/>
          </p:nvPr>
        </p:nvSpPr>
        <p:spPr/>
        <p:txBody>
          <a:bodyPr/>
          <a:lstStyle/>
          <a:p>
            <a:fld id="{9A932E13-C601-4971-A64E-DE3064478442}" type="slidenum">
              <a:rPr lang="en-US" smtClean="0"/>
              <a:pPr/>
              <a:t>5</a:t>
            </a:fld>
            <a:endParaRPr lang="en-US"/>
          </a:p>
        </p:txBody>
      </p:sp>
      <p:sp>
        <p:nvSpPr>
          <p:cNvPr id="7" name="Rectangle 6"/>
          <p:cNvSpPr/>
          <p:nvPr/>
        </p:nvSpPr>
        <p:spPr>
          <a:xfrm>
            <a:off x="838200" y="1295400"/>
            <a:ext cx="7543800" cy="2246769"/>
          </a:xfrm>
          <a:prstGeom prst="rect">
            <a:avLst/>
          </a:prstGeom>
        </p:spPr>
        <p:txBody>
          <a:bodyPr wrap="square">
            <a:spAutoFit/>
          </a:bodyPr>
          <a:lstStyle/>
          <a:p>
            <a:pPr algn="just"/>
            <a:r>
              <a:rPr lang="en-US" sz="2000" dirty="0">
                <a:latin typeface="Times New Roman" pitchFamily="18" charset="0"/>
                <a:cs typeface="Times New Roman" pitchFamily="18" charset="0"/>
              </a:rPr>
              <a:t>Six windows appear when you start Visual Basic</a:t>
            </a:r>
            <a:r>
              <a:rPr lang="en-US" sz="2000" dirty="0" smtClean="0">
                <a:latin typeface="Times New Roman" pitchFamily="18" charset="0"/>
                <a:cs typeface="Times New Roman" pitchFamily="18" charset="0"/>
              </a:rPr>
              <a:t>.</a:t>
            </a:r>
          </a:p>
          <a:p>
            <a:pPr algn="just"/>
            <a:r>
              <a:rPr lang="en-US" sz="2000" dirty="0" smtClean="0">
                <a:latin typeface="Times New Roman" pitchFamily="18" charset="0"/>
                <a:cs typeface="Times New Roman" pitchFamily="18" charset="0"/>
              </a:rPr>
              <a:t>1. </a:t>
            </a:r>
            <a:r>
              <a:rPr lang="en-US" sz="2000" b="1" dirty="0">
                <a:latin typeface="Times New Roman" pitchFamily="18" charset="0"/>
                <a:cs typeface="Times New Roman" pitchFamily="18" charset="0"/>
              </a:rPr>
              <a:t>Main Window </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It consists of the title bar, menu bar, and toolbar. The title bar indicates the project name, the current Visual Basic operating mode, and the current form. The menu bar has drop-down menus from which you control the operation of the Visual Basic environment. The toolbar has buttons that provide shortcuts to some of the menu options.</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838200" y="3547745"/>
            <a:ext cx="7543800" cy="2929255"/>
          </a:xfrm>
          <a:prstGeom prst="rect">
            <a:avLst/>
          </a:prstGeom>
        </p:spPr>
      </p:pic>
    </p:spTree>
    <p:extLst>
      <p:ext uri="{BB962C8B-B14F-4D97-AF65-F5344CB8AC3E}">
        <p14:creationId xmlns:p14="http://schemas.microsoft.com/office/powerpoint/2010/main" val="2105831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6</a:t>
            </a:fld>
            <a:endParaRPr lang="en-US"/>
          </a:p>
        </p:txBody>
      </p:sp>
      <p:sp>
        <p:nvSpPr>
          <p:cNvPr id="3" name="Rectangle 2"/>
          <p:cNvSpPr>
            <a:spLocks noChangeArrowheads="1"/>
          </p:cNvSpPr>
          <p:nvPr/>
        </p:nvSpPr>
        <p:spPr bwMode="auto">
          <a:xfrm>
            <a:off x="914400" y="508337"/>
            <a:ext cx="73152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90488"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2. Form Window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It is central to developing Visual Basic applications. It is where you draw your application.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76400"/>
            <a:ext cx="7315200" cy="42672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0" y="3451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92504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7</a:t>
            </a:fld>
            <a:endParaRPr lang="en-US" dirty="0"/>
          </a:p>
        </p:txBody>
      </p:sp>
      <p:sp>
        <p:nvSpPr>
          <p:cNvPr id="9" name="Rectangle 8"/>
          <p:cNvSpPr/>
          <p:nvPr/>
        </p:nvSpPr>
        <p:spPr>
          <a:xfrm>
            <a:off x="838200" y="533400"/>
            <a:ext cx="7620000" cy="3170099"/>
          </a:xfrm>
          <a:prstGeom prst="rect">
            <a:avLst/>
          </a:prstGeom>
        </p:spPr>
        <p:txBody>
          <a:bodyPr wrap="square">
            <a:spAutoFit/>
          </a:bodyPr>
          <a:lstStyle/>
          <a:p>
            <a:r>
              <a:rPr lang="en-US" sz="2000" b="1" dirty="0" smtClean="0"/>
              <a:t>3. Toolbox </a:t>
            </a:r>
            <a:endParaRPr lang="en-US" sz="2000" dirty="0"/>
          </a:p>
          <a:p>
            <a:r>
              <a:rPr lang="en-US" sz="2000" dirty="0">
                <a:latin typeface="Times New Roman" pitchFamily="18" charset="0"/>
                <a:cs typeface="Times New Roman" pitchFamily="18" charset="0"/>
              </a:rPr>
              <a:t>Toolbox provides a set of controls that you use at design time to place them on the form and is located on the left side.</a:t>
            </a:r>
          </a:p>
          <a:p>
            <a:r>
              <a:rPr lang="en-US" sz="2000" dirty="0">
                <a:latin typeface="Times New Roman" pitchFamily="18" charset="0"/>
                <a:cs typeface="Times New Roman" pitchFamily="18" charset="0"/>
              </a:rPr>
              <a:t>The Toolbox is accessed through the View Toolbox menu option, by clicking the Toolbox icon on the Standard menu bar, or by pressing </a:t>
            </a:r>
            <a:r>
              <a:rPr lang="en-US" sz="2000" b="1" dirty="0" err="1">
                <a:latin typeface="Times New Roman" pitchFamily="18" charset="0"/>
                <a:cs typeface="Times New Roman" pitchFamily="18" charset="0"/>
              </a:rPr>
              <a:t>Ctrl+Alt+X</a:t>
            </a:r>
            <a:r>
              <a:rPr lang="en-US" sz="2000" dirty="0">
                <a:latin typeface="Times New Roman" pitchFamily="18" charset="0"/>
                <a:cs typeface="Times New Roman" pitchFamily="18" charset="0"/>
              </a:rPr>
              <a:t>.</a:t>
            </a:r>
          </a:p>
          <a:p>
            <a:r>
              <a:rPr lang="en-US" sz="2000" dirty="0">
                <a:latin typeface="Times New Roman" pitchFamily="18" charset="0"/>
                <a:cs typeface="Times New Roman" pitchFamily="18" charset="0"/>
              </a:rPr>
              <a:t>The Toolbox contains a Node-type view of the </a:t>
            </a:r>
            <a:r>
              <a:rPr lang="en-US" sz="2000" b="1" dirty="0">
                <a:latin typeface="Times New Roman" pitchFamily="18" charset="0"/>
                <a:cs typeface="Times New Roman" pitchFamily="18" charset="0"/>
              </a:rPr>
              <a:t>various controls</a:t>
            </a:r>
            <a:r>
              <a:rPr lang="en-US" sz="2000" dirty="0">
                <a:latin typeface="Times New Roman" pitchFamily="18" charset="0"/>
                <a:cs typeface="Times New Roman" pitchFamily="18" charset="0"/>
              </a:rPr>
              <a:t> and components that can be placed onto your form. Controls such as </a:t>
            </a:r>
            <a:r>
              <a:rPr lang="en-US" sz="2000" i="1" dirty="0">
                <a:latin typeface="Times New Roman" pitchFamily="18" charset="0"/>
                <a:cs typeface="Times New Roman" pitchFamily="18" charset="0"/>
              </a:rPr>
              <a:t>text boxes, buttons, radio buttons, and combo boxes</a:t>
            </a:r>
            <a:r>
              <a:rPr lang="en-US" sz="2000" dirty="0">
                <a:latin typeface="Times New Roman" pitchFamily="18" charset="0"/>
                <a:cs typeface="Times New Roman" pitchFamily="18" charset="0"/>
              </a:rPr>
              <a:t> can be selected and then </a:t>
            </a:r>
            <a:r>
              <a:rPr lang="en-US" sz="2000" i="1" dirty="0">
                <a:latin typeface="Times New Roman" pitchFamily="18" charset="0"/>
                <a:cs typeface="Times New Roman" pitchFamily="18" charset="0"/>
              </a:rPr>
              <a:t>drawn </a:t>
            </a:r>
            <a:r>
              <a:rPr lang="en-US" sz="2000" dirty="0">
                <a:latin typeface="Times New Roman" pitchFamily="18" charset="0"/>
                <a:cs typeface="Times New Roman" pitchFamily="18" charset="0"/>
              </a:rPr>
              <a:t>onto your </a:t>
            </a:r>
            <a:r>
              <a:rPr lang="en-US" sz="2000" b="1" dirty="0">
                <a:latin typeface="Times New Roman" pitchFamily="18" charset="0"/>
                <a:cs typeface="Times New Roman" pitchFamily="18" charset="0"/>
              </a:rPr>
              <a:t>form</a:t>
            </a:r>
            <a:r>
              <a:rPr lang="en-US" sz="2000" dirty="0">
                <a:latin typeface="Times New Roman" pitchFamily="18" charset="0"/>
                <a:cs typeface="Times New Roman" pitchFamily="18" charset="0"/>
              </a:rPr>
              <a:t>.</a:t>
            </a: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838200" y="3703499"/>
            <a:ext cx="7467600" cy="2845435"/>
          </a:xfrm>
          <a:prstGeom prst="rect">
            <a:avLst/>
          </a:prstGeom>
        </p:spPr>
      </p:pic>
    </p:spTree>
    <p:extLst>
      <p:ext uri="{BB962C8B-B14F-4D97-AF65-F5344CB8AC3E}">
        <p14:creationId xmlns:p14="http://schemas.microsoft.com/office/powerpoint/2010/main" val="3618190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8</a:t>
            </a:fld>
            <a:endParaRPr lang="en-US" dirty="0"/>
          </a:p>
        </p:txBody>
      </p:sp>
      <p:sp>
        <p:nvSpPr>
          <p:cNvPr id="25" name="Rectangle 24"/>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26"/>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42"/>
          <p:cNvSpPr/>
          <p:nvPr/>
        </p:nvSpPr>
        <p:spPr>
          <a:xfrm>
            <a:off x="838200" y="457200"/>
            <a:ext cx="7543800" cy="3785652"/>
          </a:xfrm>
          <a:prstGeom prst="rect">
            <a:avLst/>
          </a:prstGeom>
        </p:spPr>
        <p:txBody>
          <a:bodyPr wrap="square">
            <a:spAutoFit/>
          </a:bodyPr>
          <a:lstStyle/>
          <a:p>
            <a:pPr algn="just"/>
            <a:r>
              <a:rPr lang="en-US" sz="2000" b="1" dirty="0" smtClean="0">
                <a:latin typeface="Times New Roman" pitchFamily="18" charset="0"/>
                <a:cs typeface="Times New Roman" pitchFamily="18" charset="0"/>
              </a:rPr>
              <a:t>4. </a:t>
            </a:r>
            <a:r>
              <a:rPr lang="en-US" sz="2000" b="1" dirty="0">
                <a:latin typeface="Times New Roman" pitchFamily="18" charset="0"/>
                <a:cs typeface="Times New Roman" pitchFamily="18" charset="0"/>
              </a:rPr>
              <a:t>Properties Window </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It is used to establish initial property values for objects. The drop-down box at the top of the window lists all objects in the current form. Two views are available: Alphabetic and Categorized. Under this box are the available properties for the currently selected object.</a:t>
            </a:r>
          </a:p>
          <a:p>
            <a:pPr algn="just"/>
            <a:r>
              <a:rPr lang="en-US" sz="2000" b="1" dirty="0" smtClean="0">
                <a:latin typeface="Times New Roman" pitchFamily="18" charset="0"/>
                <a:cs typeface="Times New Roman" pitchFamily="18" charset="0"/>
              </a:rPr>
              <a:t>5. </a:t>
            </a:r>
            <a:r>
              <a:rPr lang="en-US" sz="2000" b="1" dirty="0">
                <a:latin typeface="Times New Roman" pitchFamily="18" charset="0"/>
                <a:cs typeface="Times New Roman" pitchFamily="18" charset="0"/>
              </a:rPr>
              <a:t>Form Layout Window </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It is shows where (upon program execution) your form will be displayed relative to your monitor’s screen.</a:t>
            </a:r>
          </a:p>
          <a:p>
            <a:pPr algn="just"/>
            <a:r>
              <a:rPr lang="en-US" sz="2000" b="1" dirty="0" smtClean="0">
                <a:latin typeface="Times New Roman" pitchFamily="18" charset="0"/>
                <a:cs typeface="Times New Roman" pitchFamily="18" charset="0"/>
              </a:rPr>
              <a:t>6. </a:t>
            </a:r>
            <a:r>
              <a:rPr lang="en-US" sz="2000" b="1" dirty="0">
                <a:latin typeface="Times New Roman" pitchFamily="18" charset="0"/>
                <a:cs typeface="Times New Roman" pitchFamily="18" charset="0"/>
              </a:rPr>
              <a:t>Project Window </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It is</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displays a list of all forms and modules making up your application. You can also obtain a view of the </a:t>
            </a:r>
            <a:r>
              <a:rPr lang="en-US" sz="2000" b="1" dirty="0">
                <a:latin typeface="Times New Roman" pitchFamily="18" charset="0"/>
                <a:cs typeface="Times New Roman" pitchFamily="18" charset="0"/>
              </a:rPr>
              <a:t>Form </a:t>
            </a:r>
            <a:r>
              <a:rPr lang="en-US" sz="2000" dirty="0">
                <a:latin typeface="Times New Roman" pitchFamily="18" charset="0"/>
                <a:cs typeface="Times New Roman" pitchFamily="18" charset="0"/>
              </a:rPr>
              <a:t>or </a:t>
            </a:r>
            <a:r>
              <a:rPr lang="en-US" sz="2000" b="1" dirty="0">
                <a:latin typeface="Times New Roman" pitchFamily="18" charset="0"/>
                <a:cs typeface="Times New Roman" pitchFamily="18" charset="0"/>
              </a:rPr>
              <a:t>Code </a:t>
            </a:r>
            <a:r>
              <a:rPr lang="en-US" sz="2000" dirty="0">
                <a:latin typeface="Times New Roman" pitchFamily="18" charset="0"/>
                <a:cs typeface="Times New Roman" pitchFamily="18" charset="0"/>
              </a:rPr>
              <a:t>windows (window containing the actual Basic coding) from the Project window.</a:t>
            </a:r>
          </a:p>
        </p:txBody>
      </p:sp>
      <p:pic>
        <p:nvPicPr>
          <p:cNvPr id="310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8475" y="4724400"/>
            <a:ext cx="2803525" cy="1570038"/>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34"/>
          <p:cNvSpPr>
            <a:spLocks noChangeArrowheads="1"/>
          </p:cNvSpPr>
          <p:nvPr/>
        </p:nvSpPr>
        <p:spPr bwMode="auto">
          <a:xfrm>
            <a:off x="838200" y="4114800"/>
            <a:ext cx="518160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Low" defTabSz="914400" rtl="0"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chemeClr val="tx1"/>
                </a:solidFill>
                <a:effectLst/>
                <a:latin typeface="Times New Roman" pitchFamily="18" charset="0"/>
                <a:cs typeface="Times New Roman" pitchFamily="18" charset="0"/>
              </a:rPr>
              <a:t>Example</a:t>
            </a:r>
          </a:p>
          <a:p>
            <a:pPr marR="0" lvl="0" algn="justLow"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Private Sub Button1_Click(</a:t>
            </a:r>
            <a:r>
              <a:rPr kumimoji="0" lang="en-US" sz="1600" b="0" i="0" u="none" strike="noStrike" cap="none" normalizeH="0" baseline="0" dirty="0" err="1" smtClean="0">
                <a:ln>
                  <a:noFill/>
                </a:ln>
                <a:solidFill>
                  <a:schemeClr val="tx1"/>
                </a:solidFill>
                <a:effectLst/>
                <a:latin typeface="Times New Roman" pitchFamily="18" charset="0"/>
                <a:cs typeface="Times New Roman" pitchFamily="18" charset="0"/>
              </a:rPr>
              <a:t>ByVal</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sender As </a:t>
            </a:r>
            <a:r>
              <a:rPr kumimoji="0" lang="en-US" sz="1600" b="0" i="0" u="none" strike="noStrike" cap="none" normalizeH="0" baseline="0" dirty="0" err="1" smtClean="0">
                <a:ln>
                  <a:noFill/>
                </a:ln>
                <a:solidFill>
                  <a:schemeClr val="tx1"/>
                </a:solidFill>
                <a:effectLst/>
                <a:latin typeface="Times New Roman" pitchFamily="18" charset="0"/>
                <a:cs typeface="Times New Roman" pitchFamily="18" charset="0"/>
              </a:rPr>
              <a:t>System.Object</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600" b="0" i="0" u="none" strike="noStrike" cap="none" normalizeH="0" baseline="0" dirty="0" err="1" smtClean="0">
                <a:ln>
                  <a:noFill/>
                </a:ln>
                <a:solidFill>
                  <a:schemeClr val="tx1"/>
                </a:solidFill>
                <a:effectLst/>
                <a:latin typeface="Times New Roman" pitchFamily="18" charset="0"/>
                <a:cs typeface="Times New Roman" pitchFamily="18" charset="0"/>
              </a:rPr>
              <a:t>ByVal</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e As </a:t>
            </a:r>
            <a:r>
              <a:rPr kumimoji="0" lang="en-US" sz="1600" b="0" i="0" u="none" strike="noStrike" cap="none" normalizeH="0" baseline="0" dirty="0" err="1" smtClean="0">
                <a:ln>
                  <a:noFill/>
                </a:ln>
                <a:solidFill>
                  <a:schemeClr val="tx1"/>
                </a:solidFill>
                <a:effectLst/>
                <a:latin typeface="Times New Roman" pitchFamily="18" charset="0"/>
                <a:cs typeface="Times New Roman" pitchFamily="18" charset="0"/>
              </a:rPr>
              <a:t>System.EventArgs</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Handles Button1.Click</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Dim num1, num2, product As Single</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num1 = TextBox1.Text</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num2 = TextBox2.Text</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product = num1 + num2</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Label1.Text = product</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End Sub</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36810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9</a:t>
            </a:fld>
            <a:endParaRPr lang="en-US" dirty="0"/>
          </a:p>
        </p:txBody>
      </p:sp>
      <p:sp>
        <p:nvSpPr>
          <p:cNvPr id="4" name="Rectangle 3"/>
          <p:cNvSpPr/>
          <p:nvPr/>
        </p:nvSpPr>
        <p:spPr>
          <a:xfrm>
            <a:off x="1295400" y="400552"/>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4. Introduction to Forms</a:t>
            </a:r>
            <a:endParaRPr lang="en-US" sz="3200" dirty="0" smtClean="0">
              <a:solidFill>
                <a:srgbClr val="FF0000"/>
              </a:solidFill>
            </a:endParaRPr>
          </a:p>
        </p:txBody>
      </p:sp>
      <p:sp>
        <p:nvSpPr>
          <p:cNvPr id="7" name="Rectangle 6"/>
          <p:cNvSpPr/>
          <p:nvPr/>
        </p:nvSpPr>
        <p:spPr>
          <a:xfrm>
            <a:off x="838200" y="990600"/>
            <a:ext cx="7620000" cy="5447645"/>
          </a:xfrm>
          <a:prstGeom prst="rect">
            <a:avLst/>
          </a:prstGeom>
        </p:spPr>
        <p:txBody>
          <a:bodyPr wrap="square">
            <a:spAutoFit/>
          </a:bodyPr>
          <a:lstStyle/>
          <a:p>
            <a:pPr algn="just"/>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first step to creating an application with Visual Basic is to create the interface, the visual part of the application with which the user will interact. </a:t>
            </a:r>
            <a:r>
              <a:rPr lang="en-US" b="1" dirty="0">
                <a:latin typeface="Times New Roman" pitchFamily="18" charset="0"/>
                <a:cs typeface="Times New Roman" pitchFamily="18" charset="0"/>
              </a:rPr>
              <a:t>Forms</a:t>
            </a:r>
            <a:r>
              <a:rPr lang="en-US" dirty="0">
                <a:latin typeface="Times New Roman" pitchFamily="18" charset="0"/>
                <a:cs typeface="Times New Roman" pitchFamily="18" charset="0"/>
              </a:rPr>
              <a:t> and </a:t>
            </a:r>
            <a:r>
              <a:rPr lang="en-US" b="1" dirty="0">
                <a:latin typeface="Times New Roman" pitchFamily="18" charset="0"/>
                <a:cs typeface="Times New Roman" pitchFamily="18" charset="0"/>
              </a:rPr>
              <a:t>controls</a:t>
            </a:r>
            <a:r>
              <a:rPr lang="en-US" dirty="0">
                <a:latin typeface="Times New Roman" pitchFamily="18" charset="0"/>
                <a:cs typeface="Times New Roman" pitchFamily="18" charset="0"/>
              </a:rPr>
              <a:t> are the basic building blocks used to create the interface; they are the objects that you will work with to build your application.</a:t>
            </a:r>
          </a:p>
          <a:p>
            <a:pPr algn="just"/>
            <a:r>
              <a:rPr lang="en-US"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Forms</a:t>
            </a:r>
            <a:endParaRPr lang="en-US" sz="2400"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Forms are objects that expose properties, and events which define their interaction with the user. By setting the properties of the form and writing Visual Basic code to respond to its events.</a:t>
            </a:r>
          </a:p>
          <a:p>
            <a:pPr algn="just"/>
            <a:r>
              <a:rPr lang="en-US" b="1" u="sng" dirty="0">
                <a:latin typeface="Times New Roman" pitchFamily="18" charset="0"/>
                <a:cs typeface="Times New Roman" pitchFamily="18" charset="0"/>
              </a:rPr>
              <a:t>A. Form Designer:</a:t>
            </a: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The Form serves as the designer window or the container for placing the different controls, graphics and pictures needed for your applications and is located at the center. There can be more than one form or a designer window for a single application.   </a:t>
            </a:r>
          </a:p>
          <a:p>
            <a:pPr algn="just"/>
            <a:r>
              <a:rPr lang="en-US" b="1" u="sng" dirty="0">
                <a:latin typeface="Times New Roman" pitchFamily="18" charset="0"/>
                <a:cs typeface="Times New Roman" pitchFamily="18" charset="0"/>
              </a:rPr>
              <a:t>B. Code Editor Window:</a:t>
            </a: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Every form has its own code editor window, where you write the codes for manipulating the objects in the designer window.</a:t>
            </a:r>
          </a:p>
          <a:p>
            <a:pPr algn="just"/>
            <a:r>
              <a:rPr lang="en-US" b="1" u="sng" dirty="0">
                <a:latin typeface="Times New Roman" pitchFamily="18" charset="0"/>
                <a:cs typeface="Times New Roman" pitchFamily="18" charset="0"/>
              </a:rPr>
              <a:t>C. Form Layout Window:</a:t>
            </a: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rPr>
              <a:t>The Form Layout Window allows you to position the forms in your application using a small graphical representation of the screen.</a:t>
            </a:r>
          </a:p>
        </p:txBody>
      </p:sp>
    </p:spTree>
    <p:extLst>
      <p:ext uri="{BB962C8B-B14F-4D97-AF65-F5344CB8AC3E}">
        <p14:creationId xmlns:p14="http://schemas.microsoft.com/office/powerpoint/2010/main" val="7653641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6991</TotalTime>
  <Words>1152</Words>
  <Application>Microsoft Office PowerPoint</Application>
  <PresentationFormat>On-screen Show (4:3)</PresentationFormat>
  <Paragraphs>173</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A</dc:creator>
  <cp:lastModifiedBy>System A</cp:lastModifiedBy>
  <cp:revision>467</cp:revision>
  <cp:lastPrinted>2015-04-26T19:07:11Z</cp:lastPrinted>
  <dcterms:created xsi:type="dcterms:W3CDTF">2014-03-29T18:50:38Z</dcterms:created>
  <dcterms:modified xsi:type="dcterms:W3CDTF">2018-08-02T10:04:51Z</dcterms:modified>
</cp:coreProperties>
</file>