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6" r:id="rId3"/>
    <p:sldId id="257" r:id="rId4"/>
    <p:sldId id="298" r:id="rId5"/>
    <p:sldId id="299" r:id="rId6"/>
    <p:sldId id="300" r:id="rId7"/>
    <p:sldId id="301" r:id="rId8"/>
    <p:sldId id="339" r:id="rId9"/>
    <p:sldId id="327" r:id="rId10"/>
    <p:sldId id="338" r:id="rId11"/>
    <p:sldId id="331" r:id="rId12"/>
    <p:sldId id="330" r:id="rId13"/>
    <p:sldId id="274" r:id="rId1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34" y="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8D42F-21A4-4433-9912-E14ECACD6317}" type="datetimeFigureOut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5F67-87C2-4B47-8CBD-767BDA599E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70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73537-B75C-4AB3-90C9-5097F1227E92}" type="datetimeFigureOut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2D53D-42D6-4F05-9CD2-F692A6C3A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9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D53D-42D6-4F05-9CD2-F692A6C3A64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6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D53D-42D6-4F05-9CD2-F692A6C3A64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830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A9-8152-4AFB-83A4-72CBDA908DC6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34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EB64B-9E56-418D-A94F-8510EFCE6393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74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7621-5902-47D8-9039-23C793FDDE2B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8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DF885-6C4F-4880-AB5E-33AF98D61FD8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99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542A-F286-466A-8494-AD9620EEEE30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87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B81D-F0D6-4016-9872-1E3016296279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0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2CC8-03FB-46AE-8DD1-E1BEA217882A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14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B3B7-F77A-4E04-9252-04A4925B2195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19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6968-A45E-4AD0-B4CE-F8DF736BACF0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76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ADA9-86A6-451F-98F6-48FA465CAC6F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857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087F6-ACB2-4A3C-89BE-9A51833876C3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8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1EEC7-421E-403C-B1C5-1455D3C8FDFB}" type="datetime1">
              <a:rPr lang="en-US" smtClean="0"/>
              <a:pPr/>
              <a:t>2018-08-02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86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05001" y="685800"/>
            <a:ext cx="5710236" cy="651604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College          </a:t>
            </a:r>
            <a:r>
              <a:rPr lang="en-US" b="1" dirty="0">
                <a:solidFill>
                  <a:srgbClr val="002060"/>
                </a:solidFill>
              </a:rPr>
              <a:t>: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Mansour University</a:t>
            </a:r>
            <a:endParaRPr lang="en-US" b="1" dirty="0">
              <a:solidFill>
                <a:srgbClr val="FF0000"/>
              </a:solidFill>
            </a:endParaRPr>
          </a:p>
          <a:p>
            <a:pPr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b="1" dirty="0">
                <a:solidFill>
                  <a:srgbClr val="002060"/>
                </a:solidFill>
              </a:rPr>
              <a:t>Department :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Computer </a:t>
            </a:r>
            <a:r>
              <a:rPr lang="en-US" b="1" dirty="0" smtClean="0">
                <a:solidFill>
                  <a:srgbClr val="FF0000"/>
                </a:solidFill>
                <a:ea typeface="Segoe UI" pitchFamily="34" charset="0"/>
                <a:cs typeface="Segoe UI" pitchFamily="34" charset="0"/>
              </a:rPr>
              <a:t> Science and information System</a:t>
            </a:r>
            <a:endParaRPr lang="en-US" b="1" dirty="0">
              <a:solidFill>
                <a:srgbClr val="FF0000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3378875"/>
            <a:ext cx="754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Prepared by </a:t>
            </a:r>
            <a:endParaRPr lang="ar-IQ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  <a:p>
            <a:pPr lvl="0"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Dr.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Adil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Abbas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Majeed</a:t>
            </a:r>
            <a:r>
              <a:rPr lang="en-US" sz="2800" b="1" i="1" dirty="0" smtClean="0"/>
              <a:t> </a:t>
            </a:r>
          </a:p>
          <a:p>
            <a:pPr lvl="0" algn="ctr"/>
            <a:r>
              <a:rPr lang="en-US" sz="2800" b="1" i="1" dirty="0" smtClean="0"/>
              <a:t>2018-2019</a:t>
            </a:r>
            <a:endParaRPr lang="en-US" sz="2800" dirty="0"/>
          </a:p>
          <a:p>
            <a:pPr algn="ctr">
              <a:spcBef>
                <a:spcPct val="0"/>
              </a:spcBef>
              <a:defRPr/>
            </a:pPr>
            <a:endParaRPr lang="en-GB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5400" y="1752600"/>
            <a:ext cx="63198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Message Processing</a:t>
            </a:r>
          </a:p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Chapter Two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3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85800" y="429161"/>
            <a:ext cx="76962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Example: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MsgBox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“This is an example of a message box”,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vbOKCancel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vbInformation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“Message Box Example”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71600"/>
            <a:ext cx="4953000" cy="16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5800" y="3154501"/>
            <a:ext cx="777240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 1: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Private Sub Button1_Click(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ByVal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sender As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System.Object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ByVal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 As System.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EventArgs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Handles Button1.Click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Dim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testmsg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As Integer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testmsg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MsgBox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(“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Clic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to test”, 1, “Test message”)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testmsg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1 Then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MessageBox.Show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(“You have clicked the OK button”)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Else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MessageBox.Show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(“You have clicked the Cancel button”)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End If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End Sub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379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95400" y="400552"/>
            <a:ext cx="66294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6. The Input Box Function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066800"/>
            <a:ext cx="7391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dirty="0" err="1"/>
              <a:t>InputBox</a:t>
            </a:r>
            <a:r>
              <a:rPr lang="en-US" dirty="0"/>
              <a:t>() function displays a message box but also allows the user to enter a value that your program can respond to. This combination message box and input field is called an </a:t>
            </a:r>
            <a:r>
              <a:rPr lang="en-US" i="1" dirty="0"/>
              <a:t>input box.</a:t>
            </a:r>
            <a:endParaRPr lang="en-US" dirty="0"/>
          </a:p>
          <a:p>
            <a:r>
              <a:rPr lang="en-US" b="1" u="sng" dirty="0"/>
              <a:t>Base </a:t>
            </a:r>
            <a:endParaRPr lang="en-US" dirty="0"/>
          </a:p>
          <a:p>
            <a:r>
              <a:rPr lang="en-US" b="1" dirty="0"/>
              <a:t>Public Function </a:t>
            </a:r>
            <a:r>
              <a:rPr lang="en-US" b="1" dirty="0" err="1"/>
              <a:t>InputBox</a:t>
            </a:r>
            <a:r>
              <a:rPr lang="en-US" b="1" dirty="0"/>
              <a:t>( _</a:t>
            </a:r>
            <a:endParaRPr lang="en-US" dirty="0"/>
          </a:p>
          <a:p>
            <a:r>
              <a:rPr lang="en-US" b="1" dirty="0"/>
              <a:t>   </a:t>
            </a:r>
            <a:r>
              <a:rPr lang="en-US" b="1" dirty="0" err="1"/>
              <a:t>ByVal</a:t>
            </a:r>
            <a:r>
              <a:rPr lang="en-US" b="1" dirty="0"/>
              <a:t> Prompt As String, _</a:t>
            </a:r>
            <a:endParaRPr lang="en-US" dirty="0"/>
          </a:p>
          <a:p>
            <a:r>
              <a:rPr lang="en-US" b="1" dirty="0"/>
              <a:t>   Optional </a:t>
            </a:r>
            <a:r>
              <a:rPr lang="en-US" b="1" dirty="0" err="1"/>
              <a:t>ByVal</a:t>
            </a:r>
            <a:r>
              <a:rPr lang="en-US" b="1" dirty="0"/>
              <a:t> Title As String = "", _</a:t>
            </a:r>
            <a:endParaRPr lang="en-US" dirty="0"/>
          </a:p>
          <a:p>
            <a:r>
              <a:rPr lang="en-US" b="1" dirty="0"/>
              <a:t>   Optional </a:t>
            </a:r>
            <a:r>
              <a:rPr lang="en-US" b="1" dirty="0" err="1"/>
              <a:t>ByVal</a:t>
            </a:r>
            <a:r>
              <a:rPr lang="en-US" b="1" dirty="0"/>
              <a:t> </a:t>
            </a:r>
            <a:r>
              <a:rPr lang="en-US" b="1" dirty="0" err="1"/>
              <a:t>DefaultResponse</a:t>
            </a:r>
            <a:r>
              <a:rPr lang="en-US" b="1" dirty="0"/>
              <a:t> As String = "", _</a:t>
            </a:r>
            <a:endParaRPr lang="en-US" dirty="0"/>
          </a:p>
          <a:p>
            <a:r>
              <a:rPr lang="en-US" b="1" dirty="0"/>
              <a:t>   Optional </a:t>
            </a:r>
            <a:r>
              <a:rPr lang="en-US" b="1" dirty="0" err="1"/>
              <a:t>ByVal</a:t>
            </a:r>
            <a:r>
              <a:rPr lang="en-US" b="1" dirty="0"/>
              <a:t> </a:t>
            </a:r>
            <a:r>
              <a:rPr lang="en-US" b="1" dirty="0" err="1"/>
              <a:t>Xpos</a:t>
            </a:r>
            <a:r>
              <a:rPr lang="en-US" b="1" dirty="0"/>
              <a:t> As Integer = -1, _</a:t>
            </a:r>
            <a:endParaRPr lang="en-US" dirty="0"/>
          </a:p>
          <a:p>
            <a:r>
              <a:rPr lang="en-US" b="1" dirty="0"/>
              <a:t>   Optional </a:t>
            </a:r>
            <a:r>
              <a:rPr lang="en-US" b="1" dirty="0" err="1"/>
              <a:t>ByVal</a:t>
            </a:r>
            <a:r>
              <a:rPr lang="en-US" b="1" dirty="0"/>
              <a:t> </a:t>
            </a:r>
            <a:r>
              <a:rPr lang="en-US" b="1" dirty="0" err="1"/>
              <a:t>YPos</a:t>
            </a:r>
            <a:r>
              <a:rPr lang="en-US" b="1" dirty="0"/>
              <a:t> As Integer = -1 _</a:t>
            </a:r>
            <a:endParaRPr lang="en-US" dirty="0"/>
          </a:p>
          <a:p>
            <a:r>
              <a:rPr lang="en-US" b="1" dirty="0"/>
              <a:t>) As String</a:t>
            </a:r>
            <a:endParaRPr lang="en-US" dirty="0"/>
          </a:p>
          <a:p>
            <a:r>
              <a:rPr lang="en-US" i="1" dirty="0"/>
              <a:t>Or</a:t>
            </a:r>
            <a:endParaRPr lang="en-US" dirty="0"/>
          </a:p>
          <a:p>
            <a:r>
              <a:rPr lang="en-US" b="1" i="1" dirty="0" err="1"/>
              <a:t>strAnswer</a:t>
            </a:r>
            <a:r>
              <a:rPr lang="en-US" b="1" i="1" dirty="0"/>
              <a:t> </a:t>
            </a:r>
            <a:r>
              <a:rPr lang="en-US" b="1" dirty="0"/>
              <a:t>= </a:t>
            </a:r>
            <a:r>
              <a:rPr lang="en-US" b="1" dirty="0" err="1"/>
              <a:t>InputBox</a:t>
            </a:r>
            <a:r>
              <a:rPr lang="en-US" b="1" dirty="0"/>
              <a:t>(</a:t>
            </a:r>
            <a:r>
              <a:rPr lang="en-US" b="1" i="1" dirty="0" err="1"/>
              <a:t>strPrompt</a:t>
            </a:r>
            <a:r>
              <a:rPr lang="en-US" b="1" dirty="0"/>
              <a:t>[, </a:t>
            </a:r>
            <a:r>
              <a:rPr lang="en-US" b="1" i="1" dirty="0" err="1"/>
              <a:t>strTitle</a:t>
            </a:r>
            <a:r>
              <a:rPr lang="en-US" b="1" dirty="0"/>
              <a:t>][, </a:t>
            </a:r>
            <a:r>
              <a:rPr lang="en-US" b="1" i="1" dirty="0" err="1"/>
              <a:t>strDefault</a:t>
            </a:r>
            <a:r>
              <a:rPr lang="en-US" b="1" dirty="0"/>
              <a:t>][, </a:t>
            </a:r>
            <a:r>
              <a:rPr lang="en-US" b="1" i="1" dirty="0" err="1"/>
              <a:t>intXpos</a:t>
            </a:r>
            <a:r>
              <a:rPr lang="en-US" b="1" dirty="0"/>
              <a:t>][, </a:t>
            </a:r>
            <a:r>
              <a:rPr lang="en-US" b="1" i="1" dirty="0" err="1"/>
              <a:t>intYpos</a:t>
            </a:r>
            <a:r>
              <a:rPr lang="en-US" b="1" dirty="0"/>
              <a:t>])</a:t>
            </a:r>
            <a:endParaRPr lang="en-US" dirty="0"/>
          </a:p>
          <a:p>
            <a:r>
              <a:rPr lang="en-US" dirty="0"/>
              <a:t>Parameters: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656645"/>
              </p:ext>
            </p:extLst>
          </p:nvPr>
        </p:nvGraphicFramePr>
        <p:xfrm>
          <a:off x="874852" y="5029200"/>
          <a:ext cx="7354747" cy="1523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7232"/>
                <a:gridCol w="5927515"/>
              </a:tblGrid>
              <a:tr h="494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strPrompt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message, such as the question you ask, that appears in the input box. </a:t>
                      </a:r>
                      <a:r>
                        <a:rPr lang="en-US" sz="1000">
                          <a:effectLst/>
                        </a:rPr>
                        <a:t>StrPrompt </a:t>
                      </a:r>
                      <a:r>
                        <a:rPr lang="en-US" sz="1200">
                          <a:effectLst/>
                        </a:rPr>
                        <a:t>can be as long as 1,024 characters.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4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strTitle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text that appears in the input box window's title bar. In the absence of a title, Visual Basic uses the project name.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8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strDefault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 default value that appears in the input box's input field.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7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intXpos, intYpos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</a:t>
                      </a:r>
                      <a:r>
                        <a:rPr lang="en-US" sz="1200" dirty="0" err="1">
                          <a:effectLst/>
                        </a:rPr>
                        <a:t>twip</a:t>
                      </a:r>
                      <a:r>
                        <a:rPr lang="en-US" sz="1200" dirty="0">
                          <a:effectLst/>
                        </a:rPr>
                        <a:t> coordinate where you want the input box to appear in the form window.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73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609600"/>
            <a:ext cx="6705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90600" y="3124200"/>
            <a:ext cx="7620000" cy="281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Figure:  The input box provides a title and a field for data entry.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Example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Dim message, title,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defaultValue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As String Dim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myValue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As Object      message = "Enter a value between 1 and 3" </a:t>
            </a:r>
            <a:r>
              <a:rPr kumimoji="0" lang="en-US" sz="2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' Set prompt.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title = "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InputBox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Demo"  </a:t>
            </a:r>
            <a:r>
              <a:rPr kumimoji="0" lang="en-US" sz="2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' Set title.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defaultValue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"1"  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myValue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InputBox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(message, title,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defaultValue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myValue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Is "" Then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myValue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defaultValue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myValue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InputBox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(message, title,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defaultValue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100, 100)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4605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2514600"/>
            <a:ext cx="6324600" cy="320087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prst="relaxedInset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5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 For All</a:t>
            </a:r>
          </a:p>
          <a:p>
            <a:pPr algn="ctr"/>
            <a:endParaRPr lang="en-US" sz="2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2000" b="1" i="1" u="sng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Adil-2018</a:t>
            </a:r>
            <a:endParaRPr lang="en-US" sz="2000" b="1" i="1" u="sng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6" name="Picture 4" descr="http://t0.gstatic.com/images?q=tbn:ANd9GcR0_VqWmAPLqR7lD2X5ZGQXzQ4dGdd7L3K0sgXZyjqaZ0t8I7qk1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1" y="457200"/>
            <a:ext cx="2705100" cy="205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58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1770995"/>
            <a:ext cx="7543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Message Flow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Processing Messages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Source of Messages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</a:endParaRPr>
          </a:p>
          <a:p>
            <a:pPr marL="514350" indent="-514350" algn="just" defTabSz="966573">
              <a:lnSpc>
                <a:spcPct val="150000"/>
              </a:lnSpc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Message Loop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Message Box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Input Box Function</a:t>
            </a:r>
            <a:endParaRPr lang="en-US" sz="32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200" y="400552"/>
            <a:ext cx="4419600" cy="59004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  <a:ea typeface="Segoe UI" pitchFamily="34" charset="0"/>
                <a:cs typeface="Segoe UI" pitchFamily="34" charset="0"/>
              </a:rPr>
              <a:t>Outline</a:t>
            </a:r>
            <a:endParaRPr lang="en-US" b="1" dirty="0">
              <a:solidFill>
                <a:srgbClr val="FF0000"/>
              </a:solidFill>
              <a:latin typeface="Arial Black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533400"/>
            <a:ext cx="6781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1. Message Flow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1371600"/>
            <a:ext cx="7315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cs typeface="+mj-cs"/>
              </a:rPr>
              <a:t>Windows generate message for every hardware event, such as when the user pressing a key on a keyboard or moves a mouse. It passes these messages to the appropriate thread message queue. </a:t>
            </a:r>
            <a:endParaRPr lang="ar-IQ" sz="2400" dirty="0">
              <a:cs typeface="+mj-cs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685800" y="298448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6075" algn="justLow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data structure of message is defined as follows: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607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Typedef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struct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tagMSG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607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{ HWND  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hWnd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      // window handle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607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UINT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message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  //message ID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607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WPARAM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wParam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//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wParam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value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607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LPARAM 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LParam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//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LParam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value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607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DWORD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time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       //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msec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since startup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607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POINT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      // mouse location, screen coordinate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607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}MSG;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76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43000" y="533400"/>
            <a:ext cx="6781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2. Processing Messages 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09600" y="1033886"/>
            <a:ext cx="77724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7663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thread or process pulls messages off the message queue by using a message loop. The main message loop for application is at the bottom of the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WinMain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() function.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7663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Message loop typically have the following form: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Base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While (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GetMessage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&amp;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msg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NULL,0,0))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{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TraslateMessage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(&amp;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msg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DispatchMessage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(&amp;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msg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}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GetMessage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function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fetches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the message from the message queue.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GetMessage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 followed by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translateMessage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DispatchMessage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DispatchMessage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sends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message data to the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WndProc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function for the window handle contained in the message  structure.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642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3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. Source of Messages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800" y="1295400"/>
            <a:ext cx="7543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cs typeface="+mj-cs"/>
              </a:rPr>
              <a:t>Messages do not all start because of a </a:t>
            </a:r>
            <a:r>
              <a:rPr lang="en-US" sz="2000" b="1" dirty="0">
                <a:cs typeface="+mj-cs"/>
              </a:rPr>
              <a:t>hardware event</a:t>
            </a:r>
            <a:r>
              <a:rPr lang="en-US" sz="2000" dirty="0">
                <a:cs typeface="+mj-cs"/>
              </a:rPr>
              <a:t>. It may convenient </a:t>
            </a:r>
            <a:r>
              <a:rPr lang="en-US" sz="2000" dirty="0" smtClean="0">
                <a:cs typeface="+mj-cs"/>
              </a:rPr>
              <a:t>to </a:t>
            </a:r>
            <a:r>
              <a:rPr lang="en-US" sz="2000" dirty="0">
                <a:cs typeface="+mj-cs"/>
              </a:rPr>
              <a:t>send a program message from within the body of the program. Threads can pass data back and forth by sending messages. 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2286000"/>
            <a:ext cx="7543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Messages can be placed in the message queue using the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PostMessage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function or they can be sent directly to the message loop for immediate processing using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SendMessage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Other application also can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send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messages to an application.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There are often specialized messages, unique to a set of programs. Windows provides the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RegisterWndowMessage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function to dynamically generate unique message identifiers.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4542472"/>
            <a:ext cx="7696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common way to exchange data between programs is to use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Dynamic Data Exchange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(DDE)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DDE is a series of messages that have been defined to provide a communications standard.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831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fig3_2.bmp"/>
          <p:cNvPicPr/>
          <p:nvPr/>
        </p:nvPicPr>
        <p:blipFill>
          <a:blip r:embed="rId2"/>
          <a:stretch>
            <a:fillRect/>
          </a:stretch>
        </p:blipFill>
        <p:spPr>
          <a:xfrm>
            <a:off x="1374140" y="609600"/>
            <a:ext cx="6395720" cy="4648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28800" y="5410200"/>
            <a:ext cx="5483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Figure: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Messages Entering the Message Loop.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504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4. The Message Loop 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85800" y="1498937"/>
            <a:ext cx="7848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After your application is initialized, the application object's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MessageLoop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starts running.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MessageLoop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is responsible for processing incoming messages from Windows.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85800" y="2559784"/>
            <a:ext cx="76962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Operates the application's message loop, which runs during the lifetime of the application.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MessageLoop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queries for messages. If one is received, it processes it by calling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ProcessAppMsg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If the query returns without a message,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MessageLoop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calls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IdleAction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to perform some processing during the idle time.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190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AutoShape 21"/>
          <p:cNvSpPr>
            <a:spLocks noChangeArrowheads="1"/>
          </p:cNvSpPr>
          <p:nvPr/>
        </p:nvSpPr>
        <p:spPr bwMode="auto">
          <a:xfrm>
            <a:off x="3276600" y="1282700"/>
            <a:ext cx="1530350" cy="774700"/>
          </a:xfrm>
          <a:prstGeom prst="flowChartDecis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Available Message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12"/>
          <p:cNvSpPr>
            <a:spLocks noChangeShapeType="1"/>
          </p:cNvSpPr>
          <p:nvPr/>
        </p:nvSpPr>
        <p:spPr bwMode="auto">
          <a:xfrm>
            <a:off x="4038600" y="2636838"/>
            <a:ext cx="0" cy="2587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1"/>
          <p:cNvSpPr>
            <a:spLocks noChangeArrowheads="1"/>
          </p:cNvSpPr>
          <p:nvPr/>
        </p:nvSpPr>
        <p:spPr bwMode="auto">
          <a:xfrm>
            <a:off x="3311525" y="2286000"/>
            <a:ext cx="1489075" cy="33972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Idle Processing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270250" y="2882900"/>
            <a:ext cx="1530350" cy="774700"/>
          </a:xfrm>
          <a:prstGeom prst="flowChartDecis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Available Message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267215" y="3875087"/>
            <a:ext cx="1530350" cy="774700"/>
          </a:xfrm>
          <a:prstGeom prst="flowChartDecis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More Idle tasks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2"/>
          <p:cNvSpPr>
            <a:spLocks noChangeShapeType="1"/>
          </p:cNvSpPr>
          <p:nvPr/>
        </p:nvSpPr>
        <p:spPr bwMode="auto">
          <a:xfrm>
            <a:off x="4038600" y="2027238"/>
            <a:ext cx="0" cy="2587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/>
          <p:cNvSpPr>
            <a:spLocks noChangeShapeType="1"/>
          </p:cNvSpPr>
          <p:nvPr/>
        </p:nvSpPr>
        <p:spPr bwMode="auto">
          <a:xfrm>
            <a:off x="4038600" y="3627437"/>
            <a:ext cx="0" cy="2587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/>
          <p:cNvSpPr>
            <a:spLocks noChangeShapeType="1"/>
          </p:cNvSpPr>
          <p:nvPr/>
        </p:nvSpPr>
        <p:spPr bwMode="auto">
          <a:xfrm>
            <a:off x="4010025" y="4649787"/>
            <a:ext cx="0" cy="2587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3242096" y="4908550"/>
            <a:ext cx="1489075" cy="33972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Sleep Until Message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18"/>
          <p:cNvSpPr>
            <a:spLocks noChangeArrowheads="1"/>
          </p:cNvSpPr>
          <p:nvPr/>
        </p:nvSpPr>
        <p:spPr bwMode="auto">
          <a:xfrm>
            <a:off x="5556250" y="1565154"/>
            <a:ext cx="1665288" cy="33972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Get/ translate/ Dispatch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16"/>
          <p:cNvSpPr>
            <a:spLocks noChangeShapeType="1"/>
          </p:cNvSpPr>
          <p:nvPr/>
        </p:nvSpPr>
        <p:spPr bwMode="auto">
          <a:xfrm>
            <a:off x="4806950" y="1677766"/>
            <a:ext cx="7493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20"/>
          <p:cNvSpPr>
            <a:spLocks noChangeShapeType="1"/>
          </p:cNvSpPr>
          <p:nvPr/>
        </p:nvSpPr>
        <p:spPr bwMode="auto">
          <a:xfrm flipH="1" flipV="1">
            <a:off x="6427787" y="1031875"/>
            <a:ext cx="4763" cy="5016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15"/>
          <p:cNvSpPr>
            <a:spLocks noChangeShapeType="1"/>
          </p:cNvSpPr>
          <p:nvPr/>
        </p:nvSpPr>
        <p:spPr bwMode="auto">
          <a:xfrm flipV="1">
            <a:off x="5150565" y="1714499"/>
            <a:ext cx="45719" cy="151637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9"/>
          <p:cNvSpPr>
            <a:spLocks noChangeShapeType="1"/>
          </p:cNvSpPr>
          <p:nvPr/>
        </p:nvSpPr>
        <p:spPr bwMode="auto">
          <a:xfrm>
            <a:off x="2940116" y="4262437"/>
            <a:ext cx="3667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13"/>
          <p:cNvSpPr>
            <a:spLocks noChangeShapeType="1"/>
          </p:cNvSpPr>
          <p:nvPr/>
        </p:nvSpPr>
        <p:spPr bwMode="auto">
          <a:xfrm flipH="1">
            <a:off x="1924507" y="1087916"/>
            <a:ext cx="56693" cy="447468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10"/>
          <p:cNvSpPr>
            <a:spLocks noChangeShapeType="1"/>
          </p:cNvSpPr>
          <p:nvPr/>
        </p:nvSpPr>
        <p:spPr bwMode="auto">
          <a:xfrm flipV="1">
            <a:off x="3986634" y="5248275"/>
            <a:ext cx="0" cy="2381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1"/>
          <p:cNvSpPr>
            <a:spLocks noChangeShapeType="1"/>
          </p:cNvSpPr>
          <p:nvPr/>
        </p:nvSpPr>
        <p:spPr bwMode="auto">
          <a:xfrm flipV="1">
            <a:off x="1924507" y="5486393"/>
            <a:ext cx="2045957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4"/>
          <p:cNvSpPr>
            <a:spLocks noChangeShapeType="1"/>
          </p:cNvSpPr>
          <p:nvPr/>
        </p:nvSpPr>
        <p:spPr bwMode="auto">
          <a:xfrm flipV="1">
            <a:off x="1989298" y="1021081"/>
            <a:ext cx="2049302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19"/>
          <p:cNvSpPr>
            <a:spLocks noChangeShapeType="1"/>
          </p:cNvSpPr>
          <p:nvPr/>
        </p:nvSpPr>
        <p:spPr bwMode="auto">
          <a:xfrm flipH="1" flipV="1">
            <a:off x="3964781" y="1011716"/>
            <a:ext cx="2463006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2016167" y="5715000"/>
            <a:ext cx="41554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igure: Flowchart of Message Loop.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AutoShape 12"/>
          <p:cNvSpPr>
            <a:spLocks noChangeShapeType="1"/>
          </p:cNvSpPr>
          <p:nvPr/>
        </p:nvSpPr>
        <p:spPr bwMode="auto">
          <a:xfrm>
            <a:off x="4010748" y="1023938"/>
            <a:ext cx="0" cy="2587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953000" y="1282700"/>
            <a:ext cx="61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32" name="AutoShape 15"/>
          <p:cNvSpPr>
            <a:spLocks noChangeShapeType="1"/>
          </p:cNvSpPr>
          <p:nvPr/>
        </p:nvSpPr>
        <p:spPr bwMode="auto">
          <a:xfrm flipH="1" flipV="1">
            <a:off x="2874560" y="2057400"/>
            <a:ext cx="55161" cy="220471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191000" y="2602468"/>
            <a:ext cx="455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191000" y="4583668"/>
            <a:ext cx="455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51450" y="2971800"/>
            <a:ext cx="61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41" name="AutoShape 6"/>
          <p:cNvSpPr>
            <a:spLocks noChangeShapeType="1"/>
          </p:cNvSpPr>
          <p:nvPr/>
        </p:nvSpPr>
        <p:spPr bwMode="auto">
          <a:xfrm>
            <a:off x="2874560" y="2062715"/>
            <a:ext cx="1181502" cy="6469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AutoShape 6"/>
          <p:cNvSpPr>
            <a:spLocks noChangeShapeType="1"/>
          </p:cNvSpPr>
          <p:nvPr/>
        </p:nvSpPr>
        <p:spPr bwMode="auto">
          <a:xfrm flipV="1">
            <a:off x="4797566" y="3261362"/>
            <a:ext cx="375858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810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400552"/>
            <a:ext cx="66294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5. The Message Box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66800" y="1111984"/>
            <a:ext cx="7086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One of the best functions in Visual Basic is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message box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The message box displays a message, optional icon, and selected set of command buttons. The user responds by clicking a button.</a:t>
            </a:r>
          </a:p>
          <a:p>
            <a:pPr algn="just"/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en-US" sz="2000" b="1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MsgBox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Message, Type, Title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Where: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42060"/>
              </p:ext>
            </p:extLst>
          </p:nvPr>
        </p:nvGraphicFramePr>
        <p:xfrm>
          <a:off x="1219200" y="2667000"/>
          <a:ext cx="6983730" cy="22082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5315"/>
                <a:gridCol w="591841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Message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Text message to be displayed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Type of message box (discussed in a bit)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   OK button only vbOKOnly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  OK/Cancel buttons vbOKCancel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   Abort/Retry/Ignore buttons vbAbortRetryIgnore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   Yes/No/Cancel buttons vbYesNoCancel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   Yes/No buttons vbYesNo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   Retry/Cancel buttons vbRetryCancel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Title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Text in title bar of message box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14400" y="4845784"/>
            <a:ext cx="7543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function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form of the message box returns an integer value (corresponding to the button clicked by the user).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Example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use (Response is returned value):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Dim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Response as Integer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Response =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MsgBox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(Message, Type, Title)</a:t>
            </a:r>
          </a:p>
        </p:txBody>
      </p:sp>
    </p:spTree>
    <p:extLst>
      <p:ext uri="{BB962C8B-B14F-4D97-AF65-F5344CB8AC3E}">
        <p14:creationId xmlns:p14="http://schemas.microsoft.com/office/powerpoint/2010/main" val="765364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6824</TotalTime>
  <Words>943</Words>
  <Application>Microsoft Office PowerPoint</Application>
  <PresentationFormat>On-screen Show (4:3)</PresentationFormat>
  <Paragraphs>135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System A</dc:creator>
  <cp:lastModifiedBy>System A</cp:lastModifiedBy>
  <cp:revision>451</cp:revision>
  <cp:lastPrinted>2015-04-26T19:07:11Z</cp:lastPrinted>
  <dcterms:created xsi:type="dcterms:W3CDTF">2014-03-29T18:50:38Z</dcterms:created>
  <dcterms:modified xsi:type="dcterms:W3CDTF">2018-08-02T07:17:40Z</dcterms:modified>
</cp:coreProperties>
</file>