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86" r:id="rId3"/>
    <p:sldId id="257" r:id="rId4"/>
    <p:sldId id="298" r:id="rId5"/>
    <p:sldId id="299" r:id="rId6"/>
    <p:sldId id="300" r:id="rId7"/>
    <p:sldId id="301" r:id="rId8"/>
    <p:sldId id="327" r:id="rId9"/>
    <p:sldId id="331" r:id="rId10"/>
    <p:sldId id="330" r:id="rId11"/>
    <p:sldId id="336" r:id="rId12"/>
    <p:sldId id="337" r:id="rId13"/>
    <p:sldId id="333" r:id="rId14"/>
    <p:sldId id="274" r:id="rId15"/>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506"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5B18D42F-21A4-4433-9912-E14ECACD6317}" type="datetimeFigureOut">
              <a:rPr lang="en-US" smtClean="0"/>
              <a:pPr/>
              <a:t>7/10/2018</a:t>
            </a:fld>
            <a:endParaRPr lang="en-US" dirty="0"/>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75BD5F67-87C2-4B47-8CBD-767BDA599E09}" type="slidenum">
              <a:rPr lang="en-US" smtClean="0"/>
              <a:pPr/>
              <a:t>‹#›</a:t>
            </a:fld>
            <a:endParaRPr lang="en-US" dirty="0"/>
          </a:p>
        </p:txBody>
      </p:sp>
    </p:spTree>
    <p:extLst>
      <p:ext uri="{BB962C8B-B14F-4D97-AF65-F5344CB8AC3E}">
        <p14:creationId xmlns="" xmlns:p14="http://schemas.microsoft.com/office/powerpoint/2010/main" val="13913706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47473537-B75C-4AB3-90C9-5097F1227E92}" type="datetimeFigureOut">
              <a:rPr lang="en-US" smtClean="0"/>
              <a:pPr/>
              <a:t>7/10/2018</a:t>
            </a:fld>
            <a:endParaRPr lang="en-US" dirty="0"/>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0B72D53D-42D6-4F05-9CD2-F692A6C3A643}" type="slidenum">
              <a:rPr lang="en-US" smtClean="0"/>
              <a:pPr/>
              <a:t>‹#›</a:t>
            </a:fld>
            <a:endParaRPr lang="en-US" dirty="0"/>
          </a:p>
        </p:txBody>
      </p:sp>
    </p:spTree>
    <p:extLst>
      <p:ext uri="{BB962C8B-B14F-4D97-AF65-F5344CB8AC3E}">
        <p14:creationId xmlns="" xmlns:p14="http://schemas.microsoft.com/office/powerpoint/2010/main" val="90691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72D53D-42D6-4F05-9CD2-F692A6C3A643}" type="slidenum">
              <a:rPr lang="en-US" smtClean="0"/>
              <a:pPr/>
              <a:t>2</a:t>
            </a:fld>
            <a:endParaRPr lang="en-US"/>
          </a:p>
        </p:txBody>
      </p:sp>
    </p:spTree>
    <p:extLst>
      <p:ext uri="{BB962C8B-B14F-4D97-AF65-F5344CB8AC3E}">
        <p14:creationId xmlns="" xmlns:p14="http://schemas.microsoft.com/office/powerpoint/2010/main" val="85066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6813A9-8152-4AFB-83A4-72CBDA908DC6}" type="datetime1">
              <a:rPr lang="en-US" smtClean="0"/>
              <a:pPr/>
              <a:t>7/10/2018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 xmlns:p14="http://schemas.microsoft.com/office/powerpoint/2010/main" val="2183340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2EB64B-9E56-418D-A94F-8510EFCE6393}" type="datetime1">
              <a:rPr lang="en-US" smtClean="0"/>
              <a:pPr/>
              <a:t>7/10/2018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 xmlns:p14="http://schemas.microsoft.com/office/powerpoint/2010/main" val="3938747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BA7621-5902-47D8-9039-23C793FDDE2B}" type="datetime1">
              <a:rPr lang="en-US" smtClean="0"/>
              <a:pPr/>
              <a:t>7/10/2018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 xmlns:p14="http://schemas.microsoft.com/office/powerpoint/2010/main" val="1355987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0DF885-6C4F-4880-AB5E-33AF98D61FD8}" type="datetime1">
              <a:rPr lang="en-US" smtClean="0"/>
              <a:pPr/>
              <a:t>7/10/2018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 xmlns:p14="http://schemas.microsoft.com/office/powerpoint/2010/main" val="342399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89542A-F286-466A-8494-AD9620EEEE30}" type="datetime1">
              <a:rPr lang="en-US" smtClean="0"/>
              <a:pPr/>
              <a:t>7/10/2018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 xmlns:p14="http://schemas.microsoft.com/office/powerpoint/2010/main" val="3602487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FFB81D-F0D6-4016-9872-1E3016296279}" type="datetime1">
              <a:rPr lang="en-US" smtClean="0"/>
              <a:pPr/>
              <a:t>7/10/2018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 xmlns:p14="http://schemas.microsoft.com/office/powerpoint/2010/main" val="164304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BC2CC8-03FB-46AE-8DD1-E1BEA217882A}" type="datetime1">
              <a:rPr lang="en-US" smtClean="0"/>
              <a:pPr/>
              <a:t>7/10/2018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 xmlns:p14="http://schemas.microsoft.com/office/powerpoint/2010/main" val="1740141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28B3B7-F77A-4E04-9252-04A4925B2195}" type="datetime1">
              <a:rPr lang="en-US" smtClean="0"/>
              <a:pPr/>
              <a:t>7/10/2018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 xmlns:p14="http://schemas.microsoft.com/office/powerpoint/2010/main" val="1905194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B96968-A45E-4AD0-B4CE-F8DF736BACF0}" type="datetime1">
              <a:rPr lang="en-US" smtClean="0"/>
              <a:pPr/>
              <a:t>7/10/2018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 xmlns:p14="http://schemas.microsoft.com/office/powerpoint/2010/main" val="982763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6AADA9-86A6-451F-98F6-48FA465CAC6F}" type="datetime1">
              <a:rPr lang="en-US" smtClean="0"/>
              <a:pPr/>
              <a:t>7/10/2018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 xmlns:p14="http://schemas.microsoft.com/office/powerpoint/2010/main" val="3223857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4087F6-ACB2-4A3C-89BE-9A51833876C3}" type="datetime1">
              <a:rPr lang="en-US" smtClean="0"/>
              <a:pPr/>
              <a:t>7/10/2018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 xmlns:p14="http://schemas.microsoft.com/office/powerpoint/2010/main" val="255088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51EEC7-421E-403C-B1C5-1455D3C8FDFB}" type="datetime1">
              <a:rPr lang="en-US" smtClean="0"/>
              <a:pPr/>
              <a:t>7/10/2018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932E13-C601-4971-A64E-DE3064478442}" type="slidenum">
              <a:rPr lang="en-US" smtClean="0"/>
              <a:pPr/>
              <a:t>‹#›</a:t>
            </a:fld>
            <a:endParaRPr lang="en-US" dirty="0"/>
          </a:p>
        </p:txBody>
      </p:sp>
    </p:spTree>
    <p:extLst>
      <p:ext uri="{BB962C8B-B14F-4D97-AF65-F5344CB8AC3E}">
        <p14:creationId xmlns="" xmlns:p14="http://schemas.microsoft.com/office/powerpoint/2010/main" val="24758687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en.wikipedia.org/wiki/Application_Programming_Interface" TargetMode="External"/><Relationship Id="rId13" Type="http://schemas.openxmlformats.org/officeDocument/2006/relationships/hyperlink" Target="http://msdn.microsoft.com/en-us/library/ms633586.aspx" TargetMode="External"/><Relationship Id="rId3" Type="http://schemas.openxmlformats.org/officeDocument/2006/relationships/hyperlink" Target="http://en.wikipedia.org/wiki/Microsoft_Windows" TargetMode="External"/><Relationship Id="rId7" Type="http://schemas.openxmlformats.org/officeDocument/2006/relationships/hyperlink" Target="http://en.wikipedia.org/wiki/Operating_system" TargetMode="External"/><Relationship Id="rId12" Type="http://schemas.openxmlformats.org/officeDocument/2006/relationships/hyperlink" Target="http://en.wikipedia.org/w/index.php?title=Background_color_(computing)&amp;action=edit&amp;redlink=1" TargetMode="External"/><Relationship Id="rId2" Type="http://schemas.openxmlformats.org/officeDocument/2006/relationships/hyperlink" Target="http://en.wikipedia.org/wiki/Computer_programming" TargetMode="External"/><Relationship Id="rId1" Type="http://schemas.openxmlformats.org/officeDocument/2006/relationships/slideLayout" Target="../slideLayouts/slideLayout7.xml"/><Relationship Id="rId6" Type="http://schemas.openxmlformats.org/officeDocument/2006/relationships/hyperlink" Target="http://en.wikipedia.org/wiki/Win64" TargetMode="External"/><Relationship Id="rId11" Type="http://schemas.openxmlformats.org/officeDocument/2006/relationships/hyperlink" Target="http://en.wikipedia.org/wiki/Menu_(computing)" TargetMode="External"/><Relationship Id="rId5" Type="http://schemas.openxmlformats.org/officeDocument/2006/relationships/hyperlink" Target="http://en.wikipedia.org/wiki/Win32" TargetMode="External"/><Relationship Id="rId15" Type="http://schemas.openxmlformats.org/officeDocument/2006/relationships/hyperlink" Target="http://msdn.microsoft.com/en-us/library/ms633587.aspx" TargetMode="External"/><Relationship Id="rId10" Type="http://schemas.openxmlformats.org/officeDocument/2006/relationships/hyperlink" Target="http://en.wikipedia.org/wiki/Icon_(computing)" TargetMode="External"/><Relationship Id="rId4" Type="http://schemas.openxmlformats.org/officeDocument/2006/relationships/hyperlink" Target="http://en.wikipedia.org/wiki/Win16" TargetMode="External"/><Relationship Id="rId9" Type="http://schemas.openxmlformats.org/officeDocument/2006/relationships/hyperlink" Target="http://en.wikipedia.org/wiki/Window_(computing)" TargetMode="External"/><Relationship Id="rId14" Type="http://schemas.openxmlformats.org/officeDocument/2006/relationships/hyperlink" Target="http://msdn.microsoft.com/en-us/library/ms633577.aspx"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Programming_language" TargetMode="Externa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hyperlink" Target="http://encyclopedia2.thefreedictionary.com/interpreter" TargetMode="External"/><Relationship Id="rId2" Type="http://schemas.openxmlformats.org/officeDocument/2006/relationships/hyperlink" Target="http://encyclopedia2.thefreedictionary.com/compiler"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05001" y="685800"/>
            <a:ext cx="5710236" cy="651604"/>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defTabSz="966573" fontAlgn="auto">
              <a:spcBef>
                <a:spcPts val="0"/>
              </a:spcBef>
              <a:spcAft>
                <a:spcPts val="0"/>
              </a:spcAft>
              <a:buClr>
                <a:schemeClr val="bg1"/>
              </a:buClr>
              <a:buSzPct val="100000"/>
              <a:defRPr/>
            </a:pPr>
            <a:r>
              <a:rPr lang="en-US" b="1" dirty="0" smtClean="0">
                <a:solidFill>
                  <a:srgbClr val="002060"/>
                </a:solidFill>
              </a:rPr>
              <a:t>College          </a:t>
            </a:r>
            <a:r>
              <a:rPr lang="en-US" b="1" dirty="0">
                <a:solidFill>
                  <a:srgbClr val="002060"/>
                </a:solidFill>
              </a:rPr>
              <a:t>:</a:t>
            </a:r>
            <a:r>
              <a:rPr lang="en-US" b="1" dirty="0">
                <a:solidFill>
                  <a:srgbClr val="FF0000"/>
                </a:solidFill>
              </a:rPr>
              <a:t> </a:t>
            </a:r>
            <a:r>
              <a:rPr lang="en-US" b="1" dirty="0" smtClean="0">
                <a:solidFill>
                  <a:srgbClr val="FF0000"/>
                </a:solidFill>
              </a:rPr>
              <a:t>Mansour University</a:t>
            </a:r>
            <a:endParaRPr lang="en-US" b="1" dirty="0">
              <a:solidFill>
                <a:srgbClr val="FF0000"/>
              </a:solidFill>
            </a:endParaRPr>
          </a:p>
          <a:p>
            <a:pPr defTabSz="966573" fontAlgn="auto">
              <a:spcBef>
                <a:spcPts val="0"/>
              </a:spcBef>
              <a:spcAft>
                <a:spcPts val="0"/>
              </a:spcAft>
              <a:buClr>
                <a:schemeClr val="bg1"/>
              </a:buClr>
              <a:buSzPct val="100000"/>
              <a:defRPr/>
            </a:pPr>
            <a:r>
              <a:rPr lang="en-US" b="1" dirty="0">
                <a:solidFill>
                  <a:srgbClr val="002060"/>
                </a:solidFill>
              </a:rPr>
              <a:t>Department :</a:t>
            </a:r>
            <a:r>
              <a:rPr lang="en-US" b="1" dirty="0">
                <a:solidFill>
                  <a:schemeClr val="accent6">
                    <a:lumMod val="75000"/>
                  </a:schemeClr>
                </a:solidFill>
              </a:rPr>
              <a:t> </a:t>
            </a:r>
            <a:r>
              <a:rPr lang="en-US" b="1" dirty="0" smtClean="0">
                <a:solidFill>
                  <a:srgbClr val="FF0000"/>
                </a:solidFill>
              </a:rPr>
              <a:t>Computer </a:t>
            </a:r>
            <a:r>
              <a:rPr lang="en-US" b="1" dirty="0" smtClean="0">
                <a:solidFill>
                  <a:srgbClr val="FF0000"/>
                </a:solidFill>
                <a:ea typeface="Segoe UI" pitchFamily="34" charset="0"/>
                <a:cs typeface="Segoe UI" pitchFamily="34" charset="0"/>
              </a:rPr>
              <a:t> Science and information System</a:t>
            </a:r>
            <a:endParaRPr lang="en-US" b="1" dirty="0">
              <a:solidFill>
                <a:srgbClr val="FF0000"/>
              </a:solidFill>
              <a:ea typeface="Segoe UI" pitchFamily="34" charset="0"/>
              <a:cs typeface="Segoe UI" pitchFamily="34" charset="0"/>
            </a:endParaRPr>
          </a:p>
        </p:txBody>
      </p:sp>
      <p:sp>
        <p:nvSpPr>
          <p:cNvPr id="7" name="Rectangle 6"/>
          <p:cNvSpPr/>
          <p:nvPr/>
        </p:nvSpPr>
        <p:spPr>
          <a:xfrm>
            <a:off x="762000" y="2693075"/>
            <a:ext cx="7543800" cy="2031325"/>
          </a:xfrm>
          <a:prstGeom prst="rect">
            <a:avLst/>
          </a:prstGeom>
        </p:spPr>
        <p:txBody>
          <a:bodyPr wrap="square">
            <a:spAutoFit/>
          </a:bodyPr>
          <a:lstStyle/>
          <a:p>
            <a:pPr algn="ctr"/>
            <a:endPar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endParaRPr>
          </a:p>
          <a:p>
            <a:pPr algn="ct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rPr>
              <a:t>Prepared by </a:t>
            </a:r>
            <a:endParaRPr lang="ar-IQ"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endParaRPr>
          </a:p>
          <a:p>
            <a:pPr lvl="0" algn="ct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rPr>
              <a:t> Dr. </a:t>
            </a:r>
            <a:r>
              <a:rPr lang="en-US" sz="2800" b="1" dirty="0" err="1" smtClean="0">
                <a:solidFill>
                  <a:schemeClr val="tx2">
                    <a:lumMod val="50000"/>
                  </a:schemeClr>
                </a:solidFill>
                <a:latin typeface="Arial Black" pitchFamily="34" charset="0"/>
              </a:rPr>
              <a:t>Adil</a:t>
            </a:r>
            <a:r>
              <a:rPr lang="en-US" sz="2800" b="1" dirty="0" smtClean="0">
                <a:solidFill>
                  <a:schemeClr val="tx2">
                    <a:lumMod val="50000"/>
                  </a:schemeClr>
                </a:solidFill>
                <a:latin typeface="Arial Black" pitchFamily="34" charset="0"/>
              </a:rPr>
              <a:t> </a:t>
            </a:r>
            <a:r>
              <a:rPr lang="en-US" sz="2800" b="1" dirty="0" err="1" smtClean="0">
                <a:solidFill>
                  <a:schemeClr val="tx2">
                    <a:lumMod val="50000"/>
                  </a:schemeClr>
                </a:solidFill>
                <a:latin typeface="Arial Black" pitchFamily="34" charset="0"/>
              </a:rPr>
              <a:t>Abbas</a:t>
            </a:r>
            <a:r>
              <a:rPr lang="en-US" sz="2800" b="1" dirty="0" smtClean="0">
                <a:solidFill>
                  <a:schemeClr val="tx2">
                    <a:lumMod val="50000"/>
                  </a:schemeClr>
                </a:solidFill>
                <a:latin typeface="Arial Black" pitchFamily="34" charset="0"/>
              </a:rPr>
              <a:t> </a:t>
            </a:r>
            <a:r>
              <a:rPr lang="en-US" sz="2800" b="1" dirty="0" err="1" smtClean="0">
                <a:solidFill>
                  <a:schemeClr val="tx2">
                    <a:lumMod val="50000"/>
                  </a:schemeClr>
                </a:solidFill>
                <a:latin typeface="Arial Black" pitchFamily="34" charset="0"/>
              </a:rPr>
              <a:t>Majeed</a:t>
            </a:r>
            <a:r>
              <a:rPr lang="en-US" sz="2800" b="1" i="1" dirty="0" smtClean="0"/>
              <a:t> </a:t>
            </a:r>
          </a:p>
          <a:p>
            <a:pPr lvl="0" algn="ctr"/>
            <a:r>
              <a:rPr lang="en-US" sz="2800" b="1" i="1" dirty="0" smtClean="0"/>
              <a:t>2018-2019</a:t>
            </a:r>
            <a:endParaRPr lang="en-US" sz="2800" dirty="0"/>
          </a:p>
          <a:p>
            <a:pPr algn="ctr">
              <a:spcBef>
                <a:spcPct val="0"/>
              </a:spcBef>
              <a:defRPr/>
            </a:pPr>
            <a:endParaRPr lang="en-GB" b="1" dirty="0">
              <a:solidFill>
                <a:srgbClr val="0000FF"/>
              </a:solidFill>
              <a:latin typeface="Arial Black" pitchFamily="34" charset="0"/>
            </a:endParaRPr>
          </a:p>
        </p:txBody>
      </p:sp>
      <p:sp>
        <p:nvSpPr>
          <p:cNvPr id="8" name="Rectangle 7"/>
          <p:cNvSpPr/>
          <p:nvPr/>
        </p:nvSpPr>
        <p:spPr>
          <a:xfrm>
            <a:off x="1295400" y="1752600"/>
            <a:ext cx="6319837" cy="1077218"/>
          </a:xfrm>
          <a:prstGeom prst="rect">
            <a:avLst/>
          </a:prstGeom>
        </p:spPr>
        <p:txBody>
          <a:bodyPr wrap="square">
            <a:spAutoFit/>
          </a:bodyPr>
          <a:lstStyle/>
          <a:p>
            <a:pPr algn="ctr"/>
            <a:r>
              <a:rPr lang="en-US" sz="3200" b="1" dirty="0" smtClean="0">
                <a:solidFill>
                  <a:srgbClr val="002060"/>
                </a:solidFill>
              </a:rPr>
              <a:t>Introduction To Visual Programming</a:t>
            </a:r>
          </a:p>
          <a:p>
            <a:pPr algn="ctr"/>
            <a:r>
              <a:rPr lang="en-US" sz="3200" b="1" dirty="0" smtClean="0">
                <a:solidFill>
                  <a:srgbClr val="C00000"/>
                </a:solidFill>
              </a:rPr>
              <a:t>Chapter One</a:t>
            </a:r>
          </a:p>
        </p:txBody>
      </p:sp>
      <p:sp>
        <p:nvSpPr>
          <p:cNvPr id="2" name="Slide Number Placeholder 1"/>
          <p:cNvSpPr>
            <a:spLocks noGrp="1"/>
          </p:cNvSpPr>
          <p:nvPr>
            <p:ph type="sldNum" sz="quarter" idx="12"/>
          </p:nvPr>
        </p:nvSpPr>
        <p:spPr/>
        <p:txBody>
          <a:bodyPr/>
          <a:lstStyle/>
          <a:p>
            <a:fld id="{9A932E13-C601-4971-A64E-DE3064478442}" type="slidenum">
              <a:rPr lang="en-US" smtClean="0"/>
              <a:pPr/>
              <a:t>1</a:t>
            </a:fld>
            <a:endParaRPr lang="en-US"/>
          </a:p>
        </p:txBody>
      </p:sp>
    </p:spTree>
    <p:extLst>
      <p:ext uri="{BB962C8B-B14F-4D97-AF65-F5344CB8AC3E}">
        <p14:creationId xmlns="" xmlns:p14="http://schemas.microsoft.com/office/powerpoint/2010/main" val="3388532414"/>
      </p:ext>
    </p:extLst>
  </p:cSld>
  <p:clrMapOvr>
    <a:masterClrMapping/>
  </p:clrMapOvr>
  <mc:AlternateContent xmlns:mc="http://schemas.openxmlformats.org/markup-compatibility/2006">
    <mc:Choice xmlns=""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10</a:t>
            </a:fld>
            <a:endParaRPr lang="en-US" dirty="0"/>
          </a:p>
        </p:txBody>
      </p:sp>
      <p:sp>
        <p:nvSpPr>
          <p:cNvPr id="8193" name="Rectangle 1"/>
          <p:cNvSpPr>
            <a:spLocks noChangeArrowheads="1"/>
          </p:cNvSpPr>
          <p:nvPr/>
        </p:nvSpPr>
        <p:spPr bwMode="auto">
          <a:xfrm>
            <a:off x="609600" y="304800"/>
            <a:ext cx="8077200" cy="2923877"/>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l" defTabSz="914400" rtl="1"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pitchFamily="34" charset="0"/>
                <a:ea typeface="Times New Roman" pitchFamily="18" charset="0"/>
                <a:cs typeface="+mj-cs"/>
              </a:rPr>
              <a:t>3.3 Window classes</a:t>
            </a:r>
            <a:endPar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mj-cs"/>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rPr>
              <a:t>In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hlinkClick r:id="rId2" tooltip="Computer programming"/>
              </a:rPr>
              <a:t>computer programming</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rPr>
              <a:t> a </a:t>
            </a: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mj-cs"/>
              </a:rPr>
              <a:t>window class</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rPr>
              <a:t> is a structure fundamental to the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hlinkClick r:id="rId3" tooltip="Microsoft Windows"/>
              </a:rPr>
              <a:t>Microsoft Windows</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rPr>
              <a:t>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hlinkClick r:id="rId4" tooltip="Win16"/>
              </a:rPr>
              <a:t>Win 16</a:t>
            </a: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mj-cs"/>
              </a:rPr>
              <a:t>,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hlinkClick r:id="rId5" tooltip="Win32"/>
              </a:rPr>
              <a:t>Win 32</a:t>
            </a: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mj-cs"/>
              </a:rPr>
              <a:t>, and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hlinkClick r:id="rId6" tooltip="Win64"/>
              </a:rPr>
              <a:t>Win 64</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rPr>
              <a:t>)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hlinkClick r:id="rId7" tooltip="Operating system"/>
              </a:rPr>
              <a:t>operating systems</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rPr>
              <a:t> and its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hlinkClick r:id="rId8" tooltip="Application Programming Interface"/>
              </a:rPr>
              <a:t>Application Programming Interface</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rPr>
              <a:t> (API).</a:t>
            </a:r>
            <a:r>
              <a:rPr lang="en-US" sz="2000" dirty="0" smtClean="0">
                <a:latin typeface="Arial" pitchFamily="34" charset="0"/>
                <a:ea typeface="Times New Roman" pitchFamily="18" charset="0"/>
                <a:cs typeface="+mj-cs"/>
              </a:rPr>
              <a:t>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rPr>
              <a:t>The structure provides a </a:t>
            </a:r>
            <a:r>
              <a:rPr kumimoji="0" lang="en-US" sz="2000" b="1" i="0" u="sng" strike="noStrike" cap="none" normalizeH="0" baseline="0" dirty="0" smtClean="0">
                <a:ln>
                  <a:noFill/>
                </a:ln>
                <a:solidFill>
                  <a:srgbClr val="000000"/>
                </a:solidFill>
                <a:effectLst/>
                <a:latin typeface="Times New Roman" pitchFamily="18" charset="0"/>
                <a:ea typeface="Times New Roman" pitchFamily="18" charset="0"/>
                <a:cs typeface="+mj-cs"/>
              </a:rPr>
              <a:t>template</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rPr>
              <a:t>, from which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hlinkClick r:id="rId9" tooltip="Window (computing)"/>
              </a:rPr>
              <a:t>windows</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rPr>
              <a:t> may be created, by specifying a window's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hlinkClick r:id="rId10" tooltip="Icon (computing)"/>
              </a:rPr>
              <a:t>icons</a:t>
            </a: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mj-cs"/>
              </a:rPr>
              <a:t>,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hlinkClick r:id="rId11" tooltip="Menu (computing)"/>
              </a:rPr>
              <a:t>menu</a:t>
            </a: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mj-cs"/>
              </a:rPr>
              <a:t>,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hlinkClick r:id="rId12" tooltip="Background color (computing) (page does not exist)"/>
              </a:rPr>
              <a:t>background color</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rPr>
              <a:t> and a few other features. Contain the window class attributes that are registered by the </a:t>
            </a:r>
            <a:r>
              <a:rPr kumimoji="0" lang="en-US" sz="2000" b="1" i="0" u="none" strike="noStrike" cap="none" normalizeH="0" baseline="0" dirty="0" err="1" smtClean="0">
                <a:ln>
                  <a:noFill/>
                </a:ln>
                <a:solidFill>
                  <a:srgbClr val="000000"/>
                </a:solidFill>
                <a:effectLst/>
                <a:latin typeface="Times New Roman" pitchFamily="18" charset="0"/>
                <a:ea typeface="Times New Roman" pitchFamily="18" charset="0"/>
                <a:cs typeface="+mj-cs"/>
                <a:hlinkClick r:id="rId13"/>
              </a:rPr>
              <a:t>RegisterClass</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mj-cs"/>
              </a:rPr>
              <a:t> function.</a:t>
            </a:r>
            <a:endPar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mj-cs"/>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mj-cs"/>
              </a:rPr>
              <a:t>This structure has been superseded by the</a:t>
            </a:r>
            <a:r>
              <a:rPr kumimoji="0" lang="en-US" sz="2000" b="0" i="0" u="none" strike="noStrike" cap="none" normalizeH="0" baseline="0" dirty="0" smtClean="0">
                <a:ln>
                  <a:noFill/>
                </a:ln>
                <a:solidFill>
                  <a:srgbClr val="000000"/>
                </a:solidFill>
                <a:effectLst/>
                <a:latin typeface="Arial"/>
                <a:ea typeface="Calibri" pitchFamily="34" charset="0"/>
                <a:cs typeface="+mj-cs"/>
              </a:rPr>
              <a:t> </a:t>
            </a:r>
            <a:r>
              <a:rPr kumimoji="0" lang="en-US" sz="2000" b="1" i="0" u="none" strike="noStrike" cap="none" normalizeH="0" baseline="0" dirty="0" smtClean="0">
                <a:ln>
                  <a:noFill/>
                </a:ln>
                <a:solidFill>
                  <a:srgbClr val="000000"/>
                </a:solidFill>
                <a:effectLst/>
                <a:latin typeface="Times New Roman" pitchFamily="18" charset="0"/>
                <a:ea typeface="Calibri" pitchFamily="34" charset="0"/>
                <a:cs typeface="+mj-cs"/>
                <a:hlinkClick r:id="rId14"/>
              </a:rPr>
              <a:t>WNDCLASSEX</a:t>
            </a:r>
            <a:r>
              <a:rPr kumimoji="0" lang="en-US" sz="2000" b="0" i="0" u="none" strike="noStrike" cap="none" normalizeH="0" baseline="0" dirty="0" smtClean="0">
                <a:ln>
                  <a:noFill/>
                </a:ln>
                <a:solidFill>
                  <a:srgbClr val="000000"/>
                </a:solidFill>
                <a:effectLst/>
                <a:latin typeface="Arial"/>
                <a:ea typeface="Calibri" pitchFamily="34" charset="0"/>
                <a:cs typeface="+mj-cs"/>
              </a:rPr>
              <a:t>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mj-cs"/>
              </a:rPr>
              <a:t>structure used with the</a:t>
            </a:r>
            <a:r>
              <a:rPr kumimoji="0" lang="en-US" sz="2000" b="0" i="0" u="none" strike="noStrike" cap="none" normalizeH="0" baseline="0" dirty="0" smtClean="0">
                <a:ln>
                  <a:noFill/>
                </a:ln>
                <a:solidFill>
                  <a:srgbClr val="000000"/>
                </a:solidFill>
                <a:effectLst/>
                <a:latin typeface="Arial"/>
                <a:ea typeface="Calibri" pitchFamily="34" charset="0"/>
                <a:cs typeface="+mj-cs"/>
              </a:rPr>
              <a:t> </a:t>
            </a:r>
            <a:r>
              <a:rPr kumimoji="0" lang="en-US" sz="2000" b="1" i="0" u="none" strike="noStrike" cap="none" normalizeH="0" baseline="0" dirty="0" err="1" smtClean="0">
                <a:ln>
                  <a:noFill/>
                </a:ln>
                <a:solidFill>
                  <a:srgbClr val="000000"/>
                </a:solidFill>
                <a:effectLst/>
                <a:latin typeface="Times New Roman" pitchFamily="18" charset="0"/>
                <a:ea typeface="Calibri" pitchFamily="34" charset="0"/>
                <a:cs typeface="+mj-cs"/>
                <a:hlinkClick r:id="rId15"/>
              </a:rPr>
              <a:t>RegisterClassEx</a:t>
            </a:r>
            <a:r>
              <a:rPr kumimoji="0" lang="en-US" sz="2000" b="0" i="0" u="none" strike="noStrike" cap="none" normalizeH="0" baseline="0" dirty="0" smtClean="0">
                <a:ln>
                  <a:noFill/>
                </a:ln>
                <a:solidFill>
                  <a:srgbClr val="000000"/>
                </a:solidFill>
                <a:effectLst/>
                <a:latin typeface="Arial"/>
                <a:ea typeface="Calibri" pitchFamily="34" charset="0"/>
                <a:cs typeface="+mj-cs"/>
              </a:rPr>
              <a:t>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mj-cs"/>
              </a:rPr>
              <a:t>function. </a:t>
            </a:r>
            <a:endParaRPr kumimoji="0" lang="en-US" sz="2000" b="0" i="0" u="none" strike="noStrike" cap="none" normalizeH="0" baseline="0" dirty="0" smtClean="0">
              <a:ln>
                <a:noFill/>
              </a:ln>
              <a:solidFill>
                <a:schemeClr val="tx1"/>
              </a:solidFill>
              <a:effectLst/>
              <a:latin typeface="Arial" pitchFamily="34" charset="0"/>
              <a:cs typeface="+mj-cs"/>
            </a:endParaRPr>
          </a:p>
        </p:txBody>
      </p:sp>
      <p:sp>
        <p:nvSpPr>
          <p:cNvPr id="8194" name="Rectangle 2"/>
          <p:cNvSpPr>
            <a:spLocks noChangeArrowheads="1"/>
          </p:cNvSpPr>
          <p:nvPr/>
        </p:nvSpPr>
        <p:spPr bwMode="auto">
          <a:xfrm>
            <a:off x="1295400" y="3200400"/>
            <a:ext cx="3505200" cy="3370153"/>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en-US"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typedef</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struct</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tagWNDCLASS</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UINT </a:t>
            </a:r>
            <a:r>
              <a:rPr kumimoji="0" lang="en-US" b="1" i="0" u="none" strike="noStrike" cap="none" normalizeH="0" baseline="0" dirty="0" smtClean="0">
                <a:ln>
                  <a:noFill/>
                </a:ln>
                <a:solidFill>
                  <a:srgbClr val="000000"/>
                </a:solidFill>
                <a:effectLst/>
                <a:latin typeface="Arial"/>
                <a:ea typeface="Times New Roman" pitchFamily="18" charset="0"/>
                <a:cs typeface="Times New Roman" pitchFamily="18" charset="0"/>
              </a:rPr>
              <a:t>    </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smtClean="0">
                <a:ln>
                  <a:noFill/>
                </a:ln>
                <a:solidFill>
                  <a:srgbClr val="000000"/>
                </a:solidFill>
                <a:effectLst/>
                <a:latin typeface="Arial"/>
                <a:ea typeface="Times New Roman" pitchFamily="18" charset="0"/>
                <a:cs typeface="Times New Roman" pitchFamily="18" charset="0"/>
              </a:rPr>
              <a:t> </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style;  WNDPROC </a:t>
            </a:r>
            <a:r>
              <a:rPr kumimoji="0" lang="en-US" b="1" i="0" u="none" strike="noStrike" cap="none" normalizeH="0" baseline="0" dirty="0" smtClean="0">
                <a:ln>
                  <a:noFill/>
                </a:ln>
                <a:solidFill>
                  <a:srgbClr val="000000"/>
                </a:solidFill>
                <a:effectLst/>
                <a:latin typeface="Arial"/>
                <a:ea typeface="Times New Roman" pitchFamily="18"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lpfnWndProc</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int</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smtClean="0">
                <a:ln>
                  <a:noFill/>
                </a:ln>
                <a:solidFill>
                  <a:srgbClr val="000000"/>
                </a:solidFill>
                <a:effectLst/>
                <a:latin typeface="Arial"/>
                <a:ea typeface="Times New Roman" pitchFamily="18" charset="0"/>
                <a:cs typeface="Times New Roman" pitchFamily="18" charset="0"/>
              </a:rPr>
              <a:t>      </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cbClsExtra</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int</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smtClean="0">
                <a:ln>
                  <a:noFill/>
                </a:ln>
                <a:solidFill>
                  <a:srgbClr val="000000"/>
                </a:solidFill>
                <a:effectLst/>
                <a:latin typeface="Arial"/>
                <a:ea typeface="Times New Roman" pitchFamily="18" charset="0"/>
                <a:cs typeface="Times New Roman" pitchFamily="18" charset="0"/>
              </a:rPr>
              <a:t>     </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smtClean="0">
                <a:ln>
                  <a:noFill/>
                </a:ln>
                <a:solidFill>
                  <a:srgbClr val="000000"/>
                </a:solidFill>
                <a:effectLst/>
                <a:latin typeface="Arial"/>
                <a:ea typeface="Times New Roman" pitchFamily="18"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cbWndExtra</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HINSTANCE </a:t>
            </a:r>
            <a:r>
              <a:rPr kumimoji="0" lang="en-US"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hInstance</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HICON </a:t>
            </a:r>
            <a:r>
              <a:rPr kumimoji="0" lang="en-US" b="1" i="0" u="none" strike="noStrike" cap="none" normalizeH="0" baseline="0" dirty="0" smtClean="0">
                <a:ln>
                  <a:noFill/>
                </a:ln>
                <a:solidFill>
                  <a:srgbClr val="000000"/>
                </a:solidFill>
                <a:effectLst/>
                <a:latin typeface="Arial"/>
                <a:ea typeface="Times New Roman" pitchFamily="18" charset="0"/>
                <a:cs typeface="Times New Roman" pitchFamily="18" charset="0"/>
              </a:rPr>
              <a:t>   </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smtClean="0">
                <a:ln>
                  <a:noFill/>
                </a:ln>
                <a:solidFill>
                  <a:srgbClr val="000000"/>
                </a:solidFill>
                <a:effectLst/>
                <a:latin typeface="Arial"/>
                <a:ea typeface="Times New Roman" pitchFamily="18"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hIcon</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HCURSOR </a:t>
            </a:r>
            <a:r>
              <a:rPr kumimoji="0" lang="en-US" b="1" i="0" u="none" strike="noStrike" cap="none" normalizeH="0" baseline="0" dirty="0" smtClean="0">
                <a:ln>
                  <a:noFill/>
                </a:ln>
                <a:solidFill>
                  <a:srgbClr val="000000"/>
                </a:solidFill>
                <a:effectLst/>
                <a:latin typeface="Arial"/>
                <a:ea typeface="Times New Roman" pitchFamily="18" charset="0"/>
                <a:cs typeface="Times New Roman" pitchFamily="18" charset="0"/>
              </a:rPr>
              <a:t>  </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hCursor</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HBRUSH </a:t>
            </a:r>
            <a:r>
              <a:rPr kumimoji="0" lang="en-US" b="1" i="0" u="none" strike="noStrike" cap="none" normalizeH="0" baseline="0" dirty="0" smtClean="0">
                <a:ln>
                  <a:noFill/>
                </a:ln>
                <a:solidFill>
                  <a:srgbClr val="000000"/>
                </a:solidFill>
                <a:effectLst/>
                <a:latin typeface="Arial"/>
                <a:ea typeface="Times New Roman" pitchFamily="18" charset="0"/>
                <a:cs typeface="Times New Roman" pitchFamily="18" charset="0"/>
              </a:rPr>
              <a:t>   </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hbrBackground</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LPCTSTR </a:t>
            </a:r>
            <a:r>
              <a:rPr kumimoji="0" lang="en-US" b="1" i="0" u="none" strike="noStrike" cap="none" normalizeH="0" baseline="0" dirty="0" smtClean="0">
                <a:ln>
                  <a:noFill/>
                </a:ln>
                <a:solidFill>
                  <a:srgbClr val="000000"/>
                </a:solidFill>
                <a:effectLst/>
                <a:latin typeface="Arial"/>
                <a:ea typeface="Times New Roman" pitchFamily="18" charset="0"/>
                <a:cs typeface="Times New Roman" pitchFamily="18" charset="0"/>
              </a:rPr>
              <a:t>  </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lpszMenuName</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LPCTSTR </a:t>
            </a:r>
            <a:r>
              <a:rPr kumimoji="0" lang="en-US" b="1" i="0" u="none" strike="noStrike" cap="none" normalizeH="0" baseline="0" dirty="0" smtClean="0">
                <a:ln>
                  <a:noFill/>
                </a:ln>
                <a:solidFill>
                  <a:srgbClr val="000000"/>
                </a:solidFill>
                <a:effectLst/>
                <a:latin typeface="Arial"/>
                <a:ea typeface="Times New Roman" pitchFamily="18" charset="0"/>
                <a:cs typeface="Times New Roman" pitchFamily="18" charset="0"/>
              </a:rPr>
              <a:t>  </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lpszClassName</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WNDCLASS, *PWNDCLASS;</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Tree>
    <p:extLst>
      <p:ext uri="{BB962C8B-B14F-4D97-AF65-F5344CB8AC3E}">
        <p14:creationId xmlns="" xmlns:p14="http://schemas.microsoft.com/office/powerpoint/2010/main" val="3124605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11</a:t>
            </a:fld>
            <a:endParaRPr lang="en-US" dirty="0"/>
          </a:p>
        </p:txBody>
      </p:sp>
      <p:graphicFrame>
        <p:nvGraphicFramePr>
          <p:cNvPr id="4" name="Table 3"/>
          <p:cNvGraphicFramePr>
            <a:graphicFrameLocks noGrp="1"/>
          </p:cNvGraphicFramePr>
          <p:nvPr/>
        </p:nvGraphicFramePr>
        <p:xfrm>
          <a:off x="762000" y="4495800"/>
          <a:ext cx="7543800" cy="2194560"/>
        </p:xfrm>
        <a:graphic>
          <a:graphicData uri="http://schemas.openxmlformats.org/drawingml/2006/table">
            <a:tbl>
              <a:tblPr/>
              <a:tblGrid>
                <a:gridCol w="3755781"/>
                <a:gridCol w="3788019"/>
              </a:tblGrid>
              <a:tr h="0">
                <a:tc>
                  <a:txBody>
                    <a:bodyPr/>
                    <a:lstStyle/>
                    <a:p>
                      <a:pPr algn="just">
                        <a:lnSpc>
                          <a:spcPct val="150000"/>
                        </a:lnSpc>
                        <a:spcAft>
                          <a:spcPts val="0"/>
                        </a:spcAft>
                      </a:pPr>
                      <a:r>
                        <a:rPr lang="en-US" sz="1600" b="1" dirty="0">
                          <a:solidFill>
                            <a:srgbClr val="000000"/>
                          </a:solidFill>
                          <a:latin typeface="Times New Roman"/>
                          <a:ea typeface="Calibri"/>
                          <a:cs typeface="Arial"/>
                        </a:rPr>
                        <a:t>Text Based System</a:t>
                      </a:r>
                      <a:endParaRPr lang="en-US" sz="1600" dirty="0">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algn="just">
                        <a:lnSpc>
                          <a:spcPct val="150000"/>
                        </a:lnSpc>
                        <a:spcAft>
                          <a:spcPts val="0"/>
                        </a:spcAft>
                      </a:pPr>
                      <a:r>
                        <a:rPr lang="en-US" sz="1600" b="1">
                          <a:solidFill>
                            <a:srgbClr val="000000"/>
                          </a:solidFill>
                          <a:latin typeface="Times New Roman"/>
                          <a:ea typeface="Calibri"/>
                          <a:cs typeface="Arial"/>
                        </a:rPr>
                        <a:t>Graphic User Interface (GUI)</a:t>
                      </a:r>
                      <a:endParaRPr lang="en-US" sz="1600">
                        <a:latin typeface="Calibri"/>
                        <a:ea typeface="Calibri"/>
                        <a:cs typeface="Arial"/>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r>
              <a:tr h="0">
                <a:tc>
                  <a:txBody>
                    <a:bodyPr/>
                    <a:lstStyle/>
                    <a:p>
                      <a:pPr algn="just">
                        <a:lnSpc>
                          <a:spcPct val="150000"/>
                        </a:lnSpc>
                        <a:spcAft>
                          <a:spcPts val="0"/>
                        </a:spcAft>
                      </a:pPr>
                      <a:r>
                        <a:rPr lang="en-US" sz="1600" b="1" dirty="0">
                          <a:solidFill>
                            <a:srgbClr val="000000"/>
                          </a:solidFill>
                          <a:latin typeface="Times New Roman"/>
                          <a:ea typeface="Calibri"/>
                          <a:cs typeface="Arial"/>
                        </a:rPr>
                        <a:t>Based only on characters</a:t>
                      </a:r>
                      <a:endParaRPr lang="en-US" sz="1600" dirty="0">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just">
                        <a:lnSpc>
                          <a:spcPct val="150000"/>
                        </a:lnSpc>
                        <a:spcAft>
                          <a:spcPts val="0"/>
                        </a:spcAft>
                      </a:pPr>
                      <a:r>
                        <a:rPr lang="en-US" sz="1600" b="1" dirty="0">
                          <a:solidFill>
                            <a:srgbClr val="000000"/>
                          </a:solidFill>
                          <a:latin typeface="Times New Roman"/>
                          <a:ea typeface="Calibri"/>
                          <a:cs typeface="Arial"/>
                        </a:rPr>
                        <a:t>Includes both characters and graphics</a:t>
                      </a:r>
                      <a:endParaRPr lang="en-US" sz="1600" dirty="0">
                        <a:latin typeface="Calibri"/>
                        <a:ea typeface="Calibri"/>
                        <a:cs typeface="Arial"/>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0">
                <a:tc>
                  <a:txBody>
                    <a:bodyPr/>
                    <a:lstStyle/>
                    <a:p>
                      <a:pPr algn="just">
                        <a:lnSpc>
                          <a:spcPct val="150000"/>
                        </a:lnSpc>
                        <a:spcAft>
                          <a:spcPts val="0"/>
                        </a:spcAft>
                      </a:pPr>
                      <a:r>
                        <a:rPr lang="en-US" sz="1600" b="1">
                          <a:solidFill>
                            <a:srgbClr val="000000"/>
                          </a:solidFill>
                          <a:latin typeface="Times New Roman"/>
                          <a:ea typeface="Calibri"/>
                          <a:cs typeface="Arial"/>
                        </a:rPr>
                        <a:t>User strain is more</a:t>
                      </a:r>
                      <a:endParaRPr lang="en-US" sz="1600">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just">
                        <a:lnSpc>
                          <a:spcPct val="150000"/>
                        </a:lnSpc>
                        <a:spcAft>
                          <a:spcPts val="0"/>
                        </a:spcAft>
                      </a:pPr>
                      <a:r>
                        <a:rPr lang="en-US" sz="1600" b="1" dirty="0">
                          <a:solidFill>
                            <a:srgbClr val="000000"/>
                          </a:solidFill>
                          <a:latin typeface="Times New Roman"/>
                          <a:ea typeface="Calibri"/>
                          <a:cs typeface="Arial"/>
                        </a:rPr>
                        <a:t>User strain is less</a:t>
                      </a:r>
                      <a:endParaRPr lang="en-US" sz="1600" dirty="0">
                        <a:latin typeface="Calibri"/>
                        <a:ea typeface="Calibri"/>
                        <a:cs typeface="Arial"/>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0">
                <a:tc>
                  <a:txBody>
                    <a:bodyPr/>
                    <a:lstStyle/>
                    <a:p>
                      <a:pPr algn="just">
                        <a:lnSpc>
                          <a:spcPct val="150000"/>
                        </a:lnSpc>
                        <a:spcAft>
                          <a:spcPts val="0"/>
                        </a:spcAft>
                      </a:pPr>
                      <a:r>
                        <a:rPr lang="en-US" sz="1600" b="1">
                          <a:solidFill>
                            <a:srgbClr val="000000"/>
                          </a:solidFill>
                          <a:latin typeface="Times New Roman"/>
                          <a:ea typeface="Calibri"/>
                          <a:cs typeface="Arial"/>
                        </a:rPr>
                        <a:t>Occupies less space</a:t>
                      </a:r>
                      <a:endParaRPr lang="en-US" sz="1600">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just">
                        <a:lnSpc>
                          <a:spcPct val="150000"/>
                        </a:lnSpc>
                        <a:spcAft>
                          <a:spcPts val="0"/>
                        </a:spcAft>
                      </a:pPr>
                      <a:r>
                        <a:rPr lang="en-US" sz="1600" b="1" dirty="0">
                          <a:solidFill>
                            <a:srgbClr val="000000"/>
                          </a:solidFill>
                          <a:latin typeface="Times New Roman"/>
                          <a:ea typeface="Calibri"/>
                          <a:cs typeface="Arial"/>
                        </a:rPr>
                        <a:t>Occupies more space</a:t>
                      </a:r>
                      <a:endParaRPr lang="en-US" sz="1600" dirty="0">
                        <a:latin typeface="Calibri"/>
                        <a:ea typeface="Calibri"/>
                        <a:cs typeface="Arial"/>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0">
                <a:tc>
                  <a:txBody>
                    <a:bodyPr/>
                    <a:lstStyle/>
                    <a:p>
                      <a:pPr algn="just">
                        <a:lnSpc>
                          <a:spcPct val="150000"/>
                        </a:lnSpc>
                        <a:spcAft>
                          <a:spcPts val="0"/>
                        </a:spcAft>
                      </a:pPr>
                      <a:r>
                        <a:rPr lang="en-US" sz="1600" b="1">
                          <a:solidFill>
                            <a:srgbClr val="000000"/>
                          </a:solidFill>
                          <a:latin typeface="Times New Roman"/>
                          <a:ea typeface="Calibri"/>
                          <a:cs typeface="Arial"/>
                        </a:rPr>
                        <a:t>User can use only keyboard</a:t>
                      </a:r>
                      <a:endParaRPr lang="en-US" sz="1600">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just">
                        <a:lnSpc>
                          <a:spcPct val="150000"/>
                        </a:lnSpc>
                        <a:spcAft>
                          <a:spcPts val="0"/>
                        </a:spcAft>
                      </a:pPr>
                      <a:r>
                        <a:rPr lang="en-US" sz="1600" b="1" dirty="0">
                          <a:solidFill>
                            <a:srgbClr val="000000"/>
                          </a:solidFill>
                          <a:latin typeface="Times New Roman"/>
                          <a:ea typeface="Calibri"/>
                          <a:cs typeface="Arial"/>
                        </a:rPr>
                        <a:t>Can use both keyboard and mouse</a:t>
                      </a:r>
                      <a:endParaRPr lang="en-US" sz="1600" dirty="0">
                        <a:latin typeface="Calibri"/>
                        <a:ea typeface="Calibri"/>
                        <a:cs typeface="Arial"/>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0">
                <a:tc>
                  <a:txBody>
                    <a:bodyPr/>
                    <a:lstStyle/>
                    <a:p>
                      <a:pPr algn="just">
                        <a:lnSpc>
                          <a:spcPct val="150000"/>
                        </a:lnSpc>
                        <a:spcAft>
                          <a:spcPts val="0"/>
                        </a:spcAft>
                      </a:pPr>
                      <a:r>
                        <a:rPr lang="en-US" sz="1600" b="1">
                          <a:solidFill>
                            <a:srgbClr val="000000"/>
                          </a:solidFill>
                          <a:latin typeface="Times New Roman"/>
                          <a:ea typeface="Calibri"/>
                          <a:cs typeface="Arial"/>
                        </a:rPr>
                        <a:t>Reliability and efficiency is more</a:t>
                      </a:r>
                      <a:endParaRPr lang="en-US" sz="1600">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just">
                        <a:lnSpc>
                          <a:spcPct val="150000"/>
                        </a:lnSpc>
                        <a:spcAft>
                          <a:spcPts val="0"/>
                        </a:spcAft>
                      </a:pPr>
                      <a:r>
                        <a:rPr lang="en-US" sz="1600" b="1" dirty="0">
                          <a:solidFill>
                            <a:srgbClr val="000000"/>
                          </a:solidFill>
                          <a:latin typeface="Times New Roman"/>
                          <a:ea typeface="Calibri"/>
                          <a:cs typeface="Arial"/>
                        </a:rPr>
                        <a:t>More efficiency and less reliability</a:t>
                      </a:r>
                      <a:endParaRPr lang="en-US" sz="1600" dirty="0">
                        <a:latin typeface="Calibri"/>
                        <a:ea typeface="Calibri"/>
                        <a:cs typeface="Arial"/>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bl>
          </a:graphicData>
        </a:graphic>
      </p:graphicFrame>
      <p:sp>
        <p:nvSpPr>
          <p:cNvPr id="8193" name="Rectangle 1"/>
          <p:cNvSpPr>
            <a:spLocks noChangeArrowheads="1"/>
          </p:cNvSpPr>
          <p:nvPr/>
        </p:nvSpPr>
        <p:spPr bwMode="auto">
          <a:xfrm>
            <a:off x="609600" y="762000"/>
            <a:ext cx="76962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just" defTabSz="914400" rtl="0" eaLnBrk="0" fontAlgn="base" latinLnBrk="0" hangingPunct="0">
              <a:lnSpc>
                <a:spcPct val="100000"/>
              </a:lnSpc>
              <a:spcBef>
                <a:spcPct val="0"/>
              </a:spcBef>
              <a:spcAft>
                <a:spcPct val="0"/>
              </a:spcAft>
              <a:buClrTx/>
              <a:buSzTx/>
              <a:buFontTx/>
              <a:buNone/>
              <a:tabLst/>
            </a:pPr>
            <a:r>
              <a:rPr kumimoji="0" lang="en-US" sz="2000" b="1" i="0" u="sng"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Definition: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GUI interface allows the users to navigate and interact with information on their computer screen by using a mouse to </a:t>
            </a:r>
            <a:r>
              <a:rPr kumimoji="0" lang="en-US"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point</a:t>
            </a:r>
            <a:r>
              <a:rPr kumimoji="0" lang="en-US"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click</a:t>
            </a:r>
            <a:r>
              <a:rPr kumimoji="0" lang="en-US"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and </a:t>
            </a:r>
            <a:r>
              <a:rPr kumimoji="0" lang="en-US"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drag</a:t>
            </a:r>
            <a:r>
              <a:rPr kumimoji="0" lang="en-US"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the icons and other data on the screen instead of typing in words and phrases.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228600" algn="just" defTabSz="914400" rtl="0" eaLnBrk="0" fontAlgn="base" latinLnBrk="0" hangingPunct="0">
              <a:lnSpc>
                <a:spcPct val="100000"/>
              </a:lnSpc>
              <a:spcBef>
                <a:spcPct val="0"/>
              </a:spcBef>
              <a:spcAft>
                <a:spcPct val="0"/>
              </a:spcAft>
              <a:buClrTx/>
              <a:buSzTx/>
              <a:buFontTx/>
              <a:buNone/>
              <a:tabLst/>
            </a:pPr>
            <a:r>
              <a:rPr kumimoji="0" lang="en-US" sz="2000" b="1" i="0" u="sng"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Advantage of GUI</a:t>
            </a:r>
            <a:endParaRPr kumimoji="0" lang="en-US" sz="2000" b="0" i="0" u="none" strike="noStrike" cap="none" normalizeH="0" baseline="0" dirty="0" smtClean="0">
              <a:ln>
                <a:noFill/>
              </a:ln>
              <a:solidFill>
                <a:srgbClr val="C00000"/>
              </a:solidFill>
              <a:effectLst/>
              <a:latin typeface="Arial" pitchFamily="34" charset="0"/>
              <a:cs typeface="Arial" pitchFamily="34" charset="0"/>
            </a:endParaRPr>
          </a:p>
          <a:p>
            <a:pPr marL="0" marR="0" lvl="0" indent="288000" algn="just"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Very user friendly</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288000" algn="just"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Requires less human intervention and more machine work.</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288000" algn="just"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Cost effective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288000" algn="just"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Background printing</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288000" algn="just"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Multiple programs running</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288000" algn="just"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Advanced built-in utilities.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228600" algn="just"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Q:</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Compare between </a:t>
            </a:r>
            <a:r>
              <a:rPr kumimoji="0" 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Text Based System</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and </a:t>
            </a:r>
            <a:r>
              <a:rPr kumimoji="0" 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GUI.</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1219200" y="304800"/>
            <a:ext cx="6705600" cy="528493"/>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a:buClr>
                <a:schemeClr val="bg1"/>
              </a:buClr>
              <a:buSzPct val="100000"/>
              <a:defRPr/>
            </a:pPr>
            <a:r>
              <a:rPr lang="en-US" sz="2800" b="1" dirty="0" smtClean="0">
                <a:solidFill>
                  <a:srgbClr val="FF0000"/>
                </a:solidFill>
                <a:latin typeface="Calibri" pitchFamily="34" charset="0"/>
                <a:ea typeface="Calibri" pitchFamily="34" charset="0"/>
                <a:cs typeface="Arial" pitchFamily="34" charset="0"/>
              </a:rPr>
              <a:t>4. Graphic </a:t>
            </a:r>
            <a:r>
              <a:rPr lang="en-US" sz="2800" b="1" dirty="0" smtClean="0">
                <a:solidFill>
                  <a:srgbClr val="FF0000"/>
                </a:solidFill>
                <a:latin typeface="Calibri" pitchFamily="34" charset="0"/>
                <a:ea typeface="Calibri" pitchFamily="34" charset="0"/>
                <a:cs typeface="Arial" pitchFamily="34" charset="0"/>
              </a:rPr>
              <a:t>User Interface (GUI) </a:t>
            </a:r>
            <a:r>
              <a:rPr lang="en-US" sz="2800" b="1" dirty="0" smtClean="0">
                <a:solidFill>
                  <a:schemeClr val="accent3">
                    <a:lumMod val="50000"/>
                  </a:schemeClr>
                </a:solidFill>
                <a:effectLst>
                  <a:outerShdw blurRad="38100" dist="38100" dir="2700000" algn="tl">
                    <a:srgbClr val="000000">
                      <a:alpha val="43137"/>
                    </a:srgbClr>
                  </a:outerShdw>
                </a:effectLst>
                <a:latin typeface="Arial" pitchFamily="34" charset="0"/>
                <a:ea typeface="Segoe UI" pitchFamily="34" charset="0"/>
                <a:cs typeface="Arial" pitchFamily="34" charset="0"/>
              </a:rPr>
              <a:t> </a:t>
            </a:r>
            <a:endParaRPr lang="en-US" sz="2800" b="1" dirty="0">
              <a:solidFill>
                <a:schemeClr val="accent3">
                  <a:lumMod val="50000"/>
                </a:schemeClr>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spTree>
    <p:extLst>
      <p:ext uri="{BB962C8B-B14F-4D97-AF65-F5344CB8AC3E}">
        <p14:creationId xmlns="" xmlns:p14="http://schemas.microsoft.com/office/powerpoint/2010/main" val="3891472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12</a:t>
            </a:fld>
            <a:endParaRPr lang="en-US" dirty="0"/>
          </a:p>
        </p:txBody>
      </p:sp>
      <p:sp>
        <p:nvSpPr>
          <p:cNvPr id="3" name="Rectangle 2"/>
          <p:cNvSpPr/>
          <p:nvPr/>
        </p:nvSpPr>
        <p:spPr>
          <a:xfrm>
            <a:off x="1152646" y="381000"/>
            <a:ext cx="6705600" cy="528493"/>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a:buClr>
                <a:schemeClr val="bg1"/>
              </a:buClr>
              <a:buSzPct val="100000"/>
              <a:defRPr/>
            </a:pPr>
            <a:r>
              <a:rPr lang="en-US" sz="28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5. Creating Windows</a:t>
            </a:r>
            <a:endParaRPr lang="en-US" sz="2800" b="1" dirty="0">
              <a:solidFill>
                <a:schemeClr val="accent3">
                  <a:lumMod val="50000"/>
                </a:schemeClr>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sp>
        <p:nvSpPr>
          <p:cNvPr id="7169" name="Rectangle 1"/>
          <p:cNvSpPr>
            <a:spLocks noChangeArrowheads="1"/>
          </p:cNvSpPr>
          <p:nvPr/>
        </p:nvSpPr>
        <p:spPr bwMode="auto">
          <a:xfrm>
            <a:off x="685800" y="1205299"/>
            <a:ext cx="7696200"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6075"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The </a:t>
            </a:r>
            <a:r>
              <a:rPr kumimoji="0" lang="en-US"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CreateWindow</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function creates an overlapped, pop-up, or child window. It specifies the window class, window title, window style, and (optionally) the initial position and size of the window. The function also specifies the window's parent or owner, and the window's menu.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346075"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HWND </a:t>
            </a:r>
            <a:r>
              <a:rPr kumimoji="0" lang="en-US"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CreateWindow</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346075"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LPCTSTR  </a:t>
            </a:r>
            <a:r>
              <a:rPr kumimoji="0" lang="en-US"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lpClassName</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address of registered class name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346075"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LPCTSTR  </a:t>
            </a:r>
            <a:r>
              <a:rPr kumimoji="0" lang="en-US"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lpWindowName</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address of window name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346075"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DWORD  </a:t>
            </a:r>
            <a:r>
              <a:rPr kumimoji="0" lang="en-US"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dwStyle</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window style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346075"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int</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x,	                            // horizontal position of window</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346075"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int</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y,	                           // vertical position of window</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346075"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int</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nWidth</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window width</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346075"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int</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nHeight</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window height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346075"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HWND  </a:t>
            </a:r>
            <a:r>
              <a:rPr kumimoji="0" lang="en-US"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hWndParent</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handle of parent or owner window</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346075"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HMENU  </a:t>
            </a:r>
            <a:r>
              <a:rPr kumimoji="0" lang="en-US"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hMenu</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handle of menu or child-window identifier</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346075"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HANDLE  </a:t>
            </a:r>
            <a:r>
              <a:rPr kumimoji="0" lang="en-US"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hInstance</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handle of application instance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346075"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LPVOID  </a:t>
            </a:r>
            <a:r>
              <a:rPr kumimoji="0" lang="en-US"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lpParam</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address of window-creation data</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346075"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1704042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13</a:t>
            </a:fld>
            <a:endParaRPr lang="en-US" dirty="0"/>
          </a:p>
        </p:txBody>
      </p:sp>
      <p:sp>
        <p:nvSpPr>
          <p:cNvPr id="4" name="Rectangle 3"/>
          <p:cNvSpPr/>
          <p:nvPr/>
        </p:nvSpPr>
        <p:spPr>
          <a:xfrm>
            <a:off x="1152646" y="381000"/>
            <a:ext cx="6705600" cy="528493"/>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a:buClr>
                <a:schemeClr val="bg1"/>
              </a:buClr>
              <a:buSzPct val="100000"/>
              <a:defRPr/>
            </a:pPr>
            <a:r>
              <a:rPr lang="en-US" sz="28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6. Sources of Windows</a:t>
            </a:r>
            <a:endParaRPr lang="en-US" sz="2800" b="1" dirty="0">
              <a:solidFill>
                <a:schemeClr val="accent3">
                  <a:lumMod val="50000"/>
                </a:schemeClr>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sp>
        <p:nvSpPr>
          <p:cNvPr id="6145" name="Rectangle 1"/>
          <p:cNvSpPr>
            <a:spLocks noChangeArrowheads="1"/>
          </p:cNvSpPr>
          <p:nvPr/>
        </p:nvSpPr>
        <p:spPr bwMode="auto">
          <a:xfrm>
            <a:off x="609600" y="987624"/>
            <a:ext cx="77724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The most types of windows are represents in some kind of windows below: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BUTTON:</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Designates a small rectangular child window that represents a button the user can click to turn it on or off.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EDIT: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Designates a rectangular child window into which the user can type text from the keyboard.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SCROLLBAR:</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Designates a rectangle that contains a scroll box and has direction arrows at both ends. The scroll bar sends a notification message to its parent window whenever the user clicks the control.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STATIC: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Designates a simple text field, box, or rectangle used to label, box, or separate other controls.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PictureBox</a:t>
            </a:r>
            <a:r>
              <a:rPr kumimoji="0" 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Control: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It can hold an image, you can set a picture box</a:t>
            </a:r>
            <a:r>
              <a:rPr kumimoji="0" lang="en-US" sz="2000" b="0" i="0" u="none" strike="noStrike" cap="none" normalizeH="0" baseline="0" dirty="0" smtClean="0">
                <a:ln>
                  <a:noFill/>
                </a:ln>
                <a:solidFill>
                  <a:srgbClr val="000000"/>
                </a:solidFill>
                <a:effectLst/>
                <a:latin typeface="Calibri"/>
                <a:ea typeface="Calibri" pitchFamily="34"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 image property to a graphic file with an extension of .bmp, .gif, .jpeg, .</a:t>
            </a:r>
            <a:r>
              <a:rPr kumimoji="0" lang="en-US" sz="20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ico</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smtClean="0">
                <a:ln>
                  <a:noFill/>
                </a:ln>
                <a:solidFill>
                  <a:srgbClr val="000000"/>
                </a:solidFill>
                <a:effectLst/>
                <a:latin typeface="Calibri"/>
                <a:ea typeface="Calibri" pitchFamily="34"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etc.</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3274049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2514600"/>
            <a:ext cx="6324600" cy="3200876"/>
          </a:xfrm>
          <a:prstGeom prst="rect">
            <a:avLst/>
          </a:prstGeom>
          <a:blipFill>
            <a:blip r:embed="rId2" cstate="print"/>
            <a:tile tx="0" ty="0" sx="100000" sy="100000" flip="none" algn="tl"/>
          </a:blipFill>
          <a:ln>
            <a:solidFill>
              <a:schemeClr val="accent3">
                <a:lumMod val="50000"/>
              </a:schemeClr>
            </a:solidFill>
          </a:ln>
          <a:scene3d>
            <a:camera prst="orthographicFront">
              <a:rot lat="0" lon="0" rev="0"/>
            </a:camera>
            <a:lightRig rig="contrasting" dir="t">
              <a:rot lat="0" lon="0" rev="4500000"/>
            </a:lightRig>
          </a:scene3d>
          <a:sp3d>
            <a:bevelT prst="relaxedInset"/>
          </a:sp3d>
        </p:spPr>
        <p:style>
          <a:lnRef idx="2">
            <a:schemeClr val="accent3"/>
          </a:lnRef>
          <a:fillRef idx="1">
            <a:schemeClr val="lt1"/>
          </a:fillRef>
          <a:effectRef idx="0">
            <a:schemeClr val="accent3"/>
          </a:effectRef>
          <a:fontRef idx="minor">
            <a:schemeClr val="dk1"/>
          </a:fontRef>
        </p:style>
        <p:txBody>
          <a:bodyPr wrap="square" lIns="91440" tIns="45720" rIns="91440" bIns="45720">
            <a:spAutoFit/>
            <a:sp3d contourW="6350" prstMaterial="metal">
              <a:bevelT w="127000" h="31750" prst="relaxedInset"/>
              <a:contourClr>
                <a:schemeClr val="accent1">
                  <a:shade val="75000"/>
                </a:schemeClr>
              </a:contourClr>
            </a:sp3d>
          </a:bodyPr>
          <a:lstStyle/>
          <a:p>
            <a:pPr algn="ctr"/>
            <a:endPar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Thank You For All</a:t>
            </a:r>
          </a:p>
          <a:p>
            <a:pPr algn="ctr"/>
            <a:endParaRPr lang="en-U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n-US" sz="2000" b="1" i="1" u="sng"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rPr>
              <a:t>Adil-2018</a:t>
            </a:r>
            <a:endParaRPr lang="en-US" sz="2000" b="1" i="1" u="sng"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endParaRPr>
          </a:p>
          <a:p>
            <a:pPr algn="ct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3076" name="Picture 4" descr="http://t0.gstatic.com/images?q=tbn:ANd9GcR0_VqWmAPLqR7lD2X5ZGQXzQ4dGdd7L3K0sgXZyjqaZ0t8I7qk1w"/>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219451" y="457200"/>
            <a:ext cx="2705100" cy="2052484"/>
          </a:xfrm>
          <a:prstGeom prst="rect">
            <a:avLst/>
          </a:prstGeom>
          <a:noFill/>
          <a:extLst>
            <a:ext uri="{909E8E84-426E-40DD-AFC4-6F175D3DCCD1}">
              <a14:hiddenFill xmlns=""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9A932E13-C601-4971-A64E-DE3064478442}" type="slidenum">
              <a:rPr lang="en-US" smtClean="0"/>
              <a:pPr/>
              <a:t>14</a:t>
            </a:fld>
            <a:endParaRPr lang="en-US" dirty="0"/>
          </a:p>
        </p:txBody>
      </p:sp>
    </p:spTree>
    <p:extLst>
      <p:ext uri="{BB962C8B-B14F-4D97-AF65-F5344CB8AC3E}">
        <p14:creationId xmlns="" xmlns:p14="http://schemas.microsoft.com/office/powerpoint/2010/main" val="2698588172"/>
      </p:ext>
    </p:extLst>
  </p:cSld>
  <p:clrMapOvr>
    <a:masterClrMapping/>
  </p:clrMapOvr>
  <mc:AlternateContent xmlns:mc="http://schemas.openxmlformats.org/markup-compatibility/2006">
    <mc:Choice xmlns=""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770995"/>
            <a:ext cx="7543800" cy="3416320"/>
          </a:xfrm>
          <a:prstGeom prst="rect">
            <a:avLst/>
          </a:prstGeom>
        </p:spPr>
        <p:txBody>
          <a:bodyPr wrap="square">
            <a:spAutoFit/>
          </a:bodyPr>
          <a:lstStyle/>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ea typeface="Segoe UI" pitchFamily="34" charset="0"/>
                <a:cs typeface="Arial" pitchFamily="34" charset="0"/>
              </a:rPr>
              <a:t>Introduction to Visual Programming</a:t>
            </a: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a:solidFill>
                  <a:schemeClr val="accent3">
                    <a:lumMod val="50000"/>
                  </a:schemeClr>
                </a:solidFill>
                <a:latin typeface="Arial" pitchFamily="34" charset="0"/>
                <a:cs typeface="Arial" pitchFamily="34" charset="0"/>
              </a:rPr>
              <a:t>Type of </a:t>
            </a:r>
            <a:r>
              <a:rPr lang="en-US" sz="2400" b="1" dirty="0" smtClean="0">
                <a:solidFill>
                  <a:schemeClr val="accent3">
                    <a:lumMod val="50000"/>
                  </a:schemeClr>
                </a:solidFill>
                <a:latin typeface="Arial" pitchFamily="34" charset="0"/>
                <a:cs typeface="Arial" pitchFamily="34" charset="0"/>
              </a:rPr>
              <a:t>Windows</a:t>
            </a: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a:solidFill>
                  <a:schemeClr val="accent3">
                    <a:lumMod val="50000"/>
                  </a:schemeClr>
                </a:solidFill>
                <a:latin typeface="Arial" pitchFamily="34" charset="0"/>
                <a:cs typeface="Arial" pitchFamily="34" charset="0"/>
              </a:rPr>
              <a:t>Windows application </a:t>
            </a:r>
            <a:r>
              <a:rPr lang="en-US" sz="2400" b="1" dirty="0" smtClean="0">
                <a:solidFill>
                  <a:schemeClr val="accent3">
                    <a:lumMod val="50000"/>
                  </a:schemeClr>
                </a:solidFill>
                <a:latin typeface="Arial" pitchFamily="34" charset="0"/>
                <a:cs typeface="Arial" pitchFamily="34" charset="0"/>
              </a:rPr>
              <a:t>Basic</a:t>
            </a:r>
          </a:p>
          <a:p>
            <a:pPr marL="514350" indent="-514350" algn="just" defTabSz="966573">
              <a:lnSpc>
                <a:spcPct val="150000"/>
              </a:lnSpc>
              <a:buClr>
                <a:srgbClr val="C00000"/>
              </a:buClr>
              <a:buSzPct val="100000"/>
              <a:buFont typeface="+mj-lt"/>
              <a:buAutoNum type="arabicPeriod"/>
              <a:defRPr/>
            </a:pPr>
            <a:r>
              <a:rPr lang="en-US" sz="2400" b="1" dirty="0">
                <a:solidFill>
                  <a:schemeClr val="accent3">
                    <a:lumMod val="50000"/>
                  </a:schemeClr>
                </a:solidFill>
                <a:latin typeface="Arial" pitchFamily="34" charset="0"/>
                <a:cs typeface="Arial" pitchFamily="34" charset="0"/>
              </a:rPr>
              <a:t>Graphic User Interface (GUI)</a:t>
            </a:r>
            <a:endParaRPr lang="en-US" sz="2400" dirty="0">
              <a:solidFill>
                <a:schemeClr val="accent3">
                  <a:lumMod val="50000"/>
                </a:schemeClr>
              </a:solidFill>
              <a:latin typeface="Arial" pitchFamily="34" charset="0"/>
              <a:cs typeface="Arial" pitchFamily="34" charset="0"/>
            </a:endParaRP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a:solidFill>
                  <a:schemeClr val="accent3">
                    <a:lumMod val="50000"/>
                  </a:schemeClr>
                </a:solidFill>
                <a:latin typeface="Arial" pitchFamily="34" charset="0"/>
                <a:cs typeface="Arial" pitchFamily="34" charset="0"/>
              </a:rPr>
              <a:t>Creating </a:t>
            </a:r>
            <a:r>
              <a:rPr lang="en-US" sz="2400" b="1" dirty="0" smtClean="0">
                <a:solidFill>
                  <a:schemeClr val="accent3">
                    <a:lumMod val="50000"/>
                  </a:schemeClr>
                </a:solidFill>
                <a:latin typeface="Arial" pitchFamily="34" charset="0"/>
                <a:cs typeface="Arial" pitchFamily="34" charset="0"/>
              </a:rPr>
              <a:t>Windows</a:t>
            </a: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cs typeface="Arial" pitchFamily="34" charset="0"/>
              </a:rPr>
              <a:t>Sources of Windows</a:t>
            </a:r>
            <a:endParaRPr lang="en-US" sz="3200" b="1" dirty="0" smtClean="0">
              <a:solidFill>
                <a:schemeClr val="accent3">
                  <a:lumMod val="50000"/>
                </a:schemeClr>
              </a:solidFill>
              <a:latin typeface="Arial" pitchFamily="34" charset="0"/>
              <a:ea typeface="Segoe UI" pitchFamily="34" charset="0"/>
              <a:cs typeface="Arial" pitchFamily="34" charset="0"/>
            </a:endParaRPr>
          </a:p>
        </p:txBody>
      </p:sp>
      <p:sp>
        <p:nvSpPr>
          <p:cNvPr id="4" name="Rectangle 3"/>
          <p:cNvSpPr/>
          <p:nvPr/>
        </p:nvSpPr>
        <p:spPr>
          <a:xfrm>
            <a:off x="2362200" y="400552"/>
            <a:ext cx="4419600" cy="590048"/>
          </a:xfrm>
          <a:prstGeom prst="rect">
            <a:avLst/>
          </a:prstGeom>
          <a:blipFill>
            <a:blip r:embed="rId3"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smtClean="0">
                <a:solidFill>
                  <a:srgbClr val="FF0000"/>
                </a:solidFill>
                <a:latin typeface="Arial Black" pitchFamily="34" charset="0"/>
                <a:ea typeface="Segoe UI" pitchFamily="34" charset="0"/>
                <a:cs typeface="Segoe UI" pitchFamily="34" charset="0"/>
              </a:rPr>
              <a:t>Outline</a:t>
            </a:r>
            <a:endParaRPr lang="en-US" b="1" dirty="0">
              <a:solidFill>
                <a:srgbClr val="FF0000"/>
              </a:solidFill>
              <a:latin typeface="Arial Black" pitchFamily="34" charset="0"/>
              <a:ea typeface="Segoe UI" pitchFamily="34" charset="0"/>
              <a:cs typeface="Segoe UI" pitchFamily="34" charset="0"/>
            </a:endParaRPr>
          </a:p>
        </p:txBody>
      </p:sp>
      <p:sp>
        <p:nvSpPr>
          <p:cNvPr id="3" name="Slide Number Placeholder 2"/>
          <p:cNvSpPr>
            <a:spLocks noGrp="1"/>
          </p:cNvSpPr>
          <p:nvPr>
            <p:ph type="sldNum" sz="quarter" idx="12"/>
          </p:nvPr>
        </p:nvSpPr>
        <p:spPr/>
        <p:txBody>
          <a:bodyPr/>
          <a:lstStyle/>
          <a:p>
            <a:fld id="{9A932E13-C601-4971-A64E-DE3064478442}" type="slidenum">
              <a:rPr lang="en-US" smtClean="0"/>
              <a:pPr/>
              <a:t>2</a:t>
            </a:fld>
            <a:endParaRPr lang="en-US"/>
          </a:p>
        </p:txBody>
      </p:sp>
    </p:spTree>
    <p:extLst>
      <p:ext uri="{BB962C8B-B14F-4D97-AF65-F5344CB8AC3E}">
        <p14:creationId xmlns="" xmlns:p14="http://schemas.microsoft.com/office/powerpoint/2010/main" val="1780485515"/>
      </p:ext>
    </p:extLst>
  </p:cSld>
  <p:clrMapOvr>
    <a:masterClrMapping/>
  </p:clrMapOvr>
  <mc:AlternateContent xmlns:mc="http://schemas.openxmlformats.org/markup-compatibility/2006">
    <mc:Choice xmlns=""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266885"/>
            <a:ext cx="8305800" cy="4832092"/>
          </a:xfrm>
          <a:prstGeom prst="rect">
            <a:avLst/>
          </a:prstGeom>
          <a:blipFill>
            <a:blip r:embed="rId2" cstate="print"/>
            <a:tile tx="0" ty="0" sx="100000" sy="100000" flip="none" algn="tl"/>
          </a:blipFill>
          <a:effectLst>
            <a:innerShdw blurRad="88900" dist="50800" dir="5400000">
              <a:prstClr val="black">
                <a:alpha val="50000"/>
              </a:prstClr>
            </a:innerShdw>
            <a:softEdge rad="12700"/>
          </a:effectLst>
          <a:scene3d>
            <a:camera prst="orthographicFront"/>
            <a:lightRig rig="threePt" dir="t"/>
          </a:scene3d>
          <a:sp3d extrusionH="76200" contourW="12700">
            <a:extrusionClr>
              <a:schemeClr val="accent1">
                <a:lumMod val="75000"/>
              </a:schemeClr>
            </a:extrusionClr>
            <a:contourClr>
              <a:schemeClr val="accent2">
                <a:lumMod val="50000"/>
              </a:schemeClr>
            </a:contourClr>
          </a:sp3d>
        </p:spPr>
        <p:txBody>
          <a:bodyPr wrap="square">
            <a:spAutoFit/>
          </a:bodyPr>
          <a:lstStyle/>
          <a:p>
            <a:r>
              <a:rPr lang="en-US" sz="2800" b="1" u="sng" dirty="0" smtClean="0"/>
              <a:t>1.1 Definition </a:t>
            </a:r>
            <a:r>
              <a:rPr lang="en-US" sz="2800" b="1" u="sng" dirty="0"/>
              <a:t>1</a:t>
            </a:r>
            <a:endParaRPr lang="en-US" sz="2800" dirty="0"/>
          </a:p>
          <a:p>
            <a:pPr algn="just"/>
            <a:r>
              <a:rPr lang="en-US" sz="2800" b="1" dirty="0" smtClean="0"/>
              <a:t>A</a:t>
            </a:r>
            <a:r>
              <a:rPr lang="en-US" sz="2800" dirty="0"/>
              <a:t> </a:t>
            </a:r>
            <a:r>
              <a:rPr lang="en-US" sz="2800" b="1" dirty="0"/>
              <a:t>V</a:t>
            </a:r>
            <a:r>
              <a:rPr lang="en-US" sz="2800" b="1" dirty="0" smtClean="0"/>
              <a:t>isual Programming Language</a:t>
            </a:r>
            <a:r>
              <a:rPr lang="en-US" sz="2800" dirty="0"/>
              <a:t> (</a:t>
            </a:r>
            <a:r>
              <a:rPr lang="en-US" sz="2800" b="1" dirty="0"/>
              <a:t>VPL</a:t>
            </a:r>
            <a:r>
              <a:rPr lang="en-US" sz="2800" dirty="0"/>
              <a:t>) </a:t>
            </a:r>
            <a:r>
              <a:rPr lang="en-US" sz="2800" dirty="0" smtClean="0"/>
              <a:t>is any</a:t>
            </a:r>
          </a:p>
          <a:p>
            <a:pPr algn="just"/>
            <a:r>
              <a:rPr lang="en-US" sz="2800" dirty="0" smtClean="0">
                <a:hlinkClick r:id="rId3" tooltip="Programming language"/>
              </a:rPr>
              <a:t>programming </a:t>
            </a:r>
            <a:r>
              <a:rPr lang="en-US" sz="2800" dirty="0">
                <a:hlinkClick r:id="rId3" tooltip="Programming language"/>
              </a:rPr>
              <a:t>language</a:t>
            </a:r>
            <a:r>
              <a:rPr lang="en-US" sz="2800" dirty="0"/>
              <a:t> that lets users </a:t>
            </a:r>
            <a:r>
              <a:rPr lang="en-US" sz="2800" dirty="0" smtClean="0"/>
              <a:t>create</a:t>
            </a:r>
            <a:r>
              <a:rPr lang="en-US" sz="2800" dirty="0"/>
              <a:t> </a:t>
            </a:r>
            <a:r>
              <a:rPr lang="en-US" sz="2800" dirty="0" smtClean="0"/>
              <a:t>programs</a:t>
            </a:r>
          </a:p>
          <a:p>
            <a:pPr algn="just"/>
            <a:r>
              <a:rPr lang="en-US" sz="2800" dirty="0" smtClean="0"/>
              <a:t>by </a:t>
            </a:r>
            <a:r>
              <a:rPr lang="en-US" sz="2800" dirty="0"/>
              <a:t>manipulating program elements graphically rather than by specifying them textually. </a:t>
            </a:r>
          </a:p>
          <a:p>
            <a:pPr algn="just"/>
            <a:r>
              <a:rPr lang="en-US" sz="2800" dirty="0"/>
              <a:t>VPLs may be further classified, according to the </a:t>
            </a:r>
            <a:r>
              <a:rPr lang="en-US" sz="2800" b="1" u="sng" dirty="0"/>
              <a:t>type</a:t>
            </a:r>
            <a:r>
              <a:rPr lang="en-US" sz="2800" dirty="0"/>
              <a:t> and </a:t>
            </a:r>
            <a:r>
              <a:rPr lang="en-US" sz="2800" b="1" u="sng" dirty="0"/>
              <a:t>extent of visual expression used</a:t>
            </a:r>
            <a:r>
              <a:rPr lang="en-US" sz="2800" dirty="0"/>
              <a:t>, into:</a:t>
            </a:r>
          </a:p>
          <a:p>
            <a:pPr lvl="0" algn="just"/>
            <a:r>
              <a:rPr lang="en-US" sz="2800" b="1" dirty="0">
                <a:solidFill>
                  <a:srgbClr val="C00000"/>
                </a:solidFill>
              </a:rPr>
              <a:t>Icon-based</a:t>
            </a:r>
            <a:r>
              <a:rPr lang="en-US" sz="2800" dirty="0"/>
              <a:t> languages.</a:t>
            </a:r>
          </a:p>
          <a:p>
            <a:pPr lvl="0" algn="just"/>
            <a:r>
              <a:rPr lang="en-US" sz="2800" b="1" dirty="0">
                <a:solidFill>
                  <a:srgbClr val="C00000"/>
                </a:solidFill>
              </a:rPr>
              <a:t>Form-based </a:t>
            </a:r>
            <a:r>
              <a:rPr lang="en-US" sz="2800" dirty="0"/>
              <a:t>languages.</a:t>
            </a:r>
          </a:p>
          <a:p>
            <a:pPr lvl="0" algn="just"/>
            <a:r>
              <a:rPr lang="en-US" sz="2800" b="1" dirty="0">
                <a:solidFill>
                  <a:srgbClr val="C00000"/>
                </a:solidFill>
              </a:rPr>
              <a:t>Diagram</a:t>
            </a:r>
            <a:r>
              <a:rPr lang="en-US" sz="2800" b="1" dirty="0"/>
              <a:t> </a:t>
            </a:r>
            <a:r>
              <a:rPr lang="en-US" sz="2800" dirty="0"/>
              <a:t>languages. </a:t>
            </a:r>
          </a:p>
          <a:p>
            <a:pPr algn="just"/>
            <a:endParaRPr lang="en-US" sz="2800" dirty="0" smtClean="0">
              <a:latin typeface="Times New Roman" pitchFamily="18" charset="0"/>
              <a:cs typeface="Times New Roman" pitchFamily="18" charset="0"/>
            </a:endParaRPr>
          </a:p>
        </p:txBody>
      </p:sp>
      <p:sp>
        <p:nvSpPr>
          <p:cNvPr id="3" name="Rectangle 2"/>
          <p:cNvSpPr/>
          <p:nvPr/>
        </p:nvSpPr>
        <p:spPr>
          <a:xfrm>
            <a:off x="1143000" y="533400"/>
            <a:ext cx="6781800" cy="590048"/>
          </a:xfrm>
          <a:prstGeom prst="rect">
            <a:avLst/>
          </a:prstGeom>
          <a:blipFill>
            <a:blip r:embed="rId4"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1. </a:t>
            </a:r>
            <a:r>
              <a:rPr lang="en-US" sz="24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Introduction to Visual Programming</a:t>
            </a:r>
            <a:endParaRPr lang="en-US" sz="24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sp>
        <p:nvSpPr>
          <p:cNvPr id="4" name="Slide Number Placeholder 3"/>
          <p:cNvSpPr>
            <a:spLocks noGrp="1"/>
          </p:cNvSpPr>
          <p:nvPr>
            <p:ph type="sldNum" sz="quarter" idx="12"/>
          </p:nvPr>
        </p:nvSpPr>
        <p:spPr/>
        <p:txBody>
          <a:bodyPr/>
          <a:lstStyle/>
          <a:p>
            <a:fld id="{9A932E13-C601-4971-A64E-DE3064478442}" type="slidenum">
              <a:rPr lang="en-US" smtClean="0"/>
              <a:pPr/>
              <a:t>3</a:t>
            </a:fld>
            <a:endParaRPr lang="en-US"/>
          </a:p>
        </p:txBody>
      </p:sp>
    </p:spTree>
    <p:extLst>
      <p:ext uri="{BB962C8B-B14F-4D97-AF65-F5344CB8AC3E}">
        <p14:creationId xmlns="" xmlns:p14="http://schemas.microsoft.com/office/powerpoint/2010/main" val="1446768369"/>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9A932E13-C601-4971-A64E-DE3064478442}" type="slidenum">
              <a:rPr lang="en-US" smtClean="0"/>
              <a:pPr/>
              <a:t>4</a:t>
            </a:fld>
            <a:endParaRPr lang="en-US"/>
          </a:p>
        </p:txBody>
      </p:sp>
      <p:sp>
        <p:nvSpPr>
          <p:cNvPr id="6" name="Rectangle 5"/>
          <p:cNvSpPr/>
          <p:nvPr/>
        </p:nvSpPr>
        <p:spPr>
          <a:xfrm>
            <a:off x="1066800" y="685800"/>
            <a:ext cx="1654556" cy="369332"/>
          </a:xfrm>
          <a:prstGeom prst="rect">
            <a:avLst/>
          </a:prstGeom>
        </p:spPr>
        <p:txBody>
          <a:bodyPr wrap="none">
            <a:spAutoFit/>
          </a:bodyPr>
          <a:lstStyle/>
          <a:p>
            <a:r>
              <a:rPr lang="en-US" b="1" u="sng" dirty="0"/>
              <a:t>1.1 Definition </a:t>
            </a:r>
            <a:r>
              <a:rPr lang="en-US" b="1" u="sng" dirty="0" smtClean="0"/>
              <a:t>2</a:t>
            </a:r>
            <a:endParaRPr lang="en-US" dirty="0"/>
          </a:p>
        </p:txBody>
      </p:sp>
      <p:sp>
        <p:nvSpPr>
          <p:cNvPr id="7" name="Rectangle 6"/>
          <p:cNvSpPr/>
          <p:nvPr/>
        </p:nvSpPr>
        <p:spPr>
          <a:xfrm>
            <a:off x="762000" y="1127669"/>
            <a:ext cx="7620000" cy="3913059"/>
          </a:xfrm>
          <a:prstGeom prst="rect">
            <a:avLst/>
          </a:prstGeom>
        </p:spPr>
        <p:txBody>
          <a:bodyPr wrap="square">
            <a:spAutoFit/>
          </a:bodyPr>
          <a:lstStyle/>
          <a:p>
            <a:pPr algn="just">
              <a:lnSpc>
                <a:spcPct val="150000"/>
              </a:lnSpc>
            </a:pPr>
            <a:r>
              <a:rPr lang="en-US" sz="2400" b="1" dirty="0" smtClean="0"/>
              <a:t>VPL:</a:t>
            </a:r>
            <a:r>
              <a:rPr lang="en-US" sz="2400" dirty="0" smtClean="0"/>
              <a:t> </a:t>
            </a:r>
            <a:r>
              <a:rPr lang="en-US" sz="2400" dirty="0"/>
              <a:t>Any programming language that allows the user to specify a program in a </a:t>
            </a:r>
            <a:r>
              <a:rPr lang="en-US" sz="2400" b="1" dirty="0"/>
              <a:t>two-(or more)-</a:t>
            </a:r>
            <a:r>
              <a:rPr lang="en-US" sz="2400" b="1" dirty="0" err="1"/>
              <a:t>dimensionsional</a:t>
            </a:r>
            <a:r>
              <a:rPr lang="en-US" sz="2400" b="1" dirty="0"/>
              <a:t> way</a:t>
            </a:r>
            <a:r>
              <a:rPr lang="en-US" sz="2400" dirty="0"/>
              <a:t>. Conventional textual languages are not considered two-dimensional since the </a:t>
            </a:r>
            <a:r>
              <a:rPr lang="en-US" sz="2400" b="1" u="sng" dirty="0">
                <a:hlinkClick r:id="rId2"/>
              </a:rPr>
              <a:t>compiler</a:t>
            </a:r>
            <a:r>
              <a:rPr lang="en-US" sz="2400" dirty="0"/>
              <a:t> or </a:t>
            </a:r>
            <a:r>
              <a:rPr lang="en-US" sz="2400" b="1" u="sng" dirty="0">
                <a:hlinkClick r:id="rId3"/>
              </a:rPr>
              <a:t>interpreter</a:t>
            </a:r>
            <a:r>
              <a:rPr lang="en-US" sz="2400" dirty="0"/>
              <a:t> processes them as one-dimensional streams of characters. A VPL allows programming with visual expressions - spatial arrangements of</a:t>
            </a:r>
            <a:r>
              <a:rPr lang="en-US" sz="2400" b="1" dirty="0"/>
              <a:t> textual</a:t>
            </a:r>
            <a:r>
              <a:rPr lang="en-US" sz="2400" dirty="0"/>
              <a:t> and </a:t>
            </a:r>
            <a:r>
              <a:rPr lang="en-US" sz="2400" b="1" dirty="0"/>
              <a:t>graphical symbols</a:t>
            </a:r>
            <a:r>
              <a:rPr lang="en-US" sz="2400" dirty="0"/>
              <a:t>.</a:t>
            </a:r>
          </a:p>
        </p:txBody>
      </p:sp>
    </p:spTree>
    <p:extLst>
      <p:ext uri="{BB962C8B-B14F-4D97-AF65-F5344CB8AC3E}">
        <p14:creationId xmlns="" xmlns:p14="http://schemas.microsoft.com/office/powerpoint/2010/main" val="1252642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517709"/>
            <a:ext cx="75438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2. Types of Windows</a:t>
            </a:r>
            <a:endParaRPr lang="en-US" sz="32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sp>
        <p:nvSpPr>
          <p:cNvPr id="3" name="Rectangle 2"/>
          <p:cNvSpPr/>
          <p:nvPr/>
        </p:nvSpPr>
        <p:spPr>
          <a:xfrm>
            <a:off x="838200" y="1219200"/>
            <a:ext cx="4512582" cy="461665"/>
          </a:xfrm>
          <a:prstGeom prst="rect">
            <a:avLst/>
          </a:prstGeom>
        </p:spPr>
        <p:txBody>
          <a:bodyPr wrap="none">
            <a:spAutoFit/>
          </a:bodyPr>
          <a:lstStyle/>
          <a:p>
            <a:pPr algn="just"/>
            <a:r>
              <a:rPr lang="en-US" sz="2400" b="1" dirty="0" smtClean="0">
                <a:solidFill>
                  <a:srgbClr val="002060"/>
                </a:solidFill>
                <a:effectLst>
                  <a:outerShdw blurRad="38100" dist="38100" dir="2700000" algn="tl">
                    <a:srgbClr val="000000">
                      <a:alpha val="43137"/>
                    </a:srgbClr>
                  </a:outerShdw>
                </a:effectLst>
                <a:latin typeface="Arial Black" pitchFamily="34" charset="0"/>
              </a:rPr>
              <a:t>2.1 Windows Components</a:t>
            </a:r>
            <a:endParaRPr lang="en-US" sz="2400" b="1" dirty="0">
              <a:solidFill>
                <a:srgbClr val="002060"/>
              </a:solidFill>
              <a:effectLst>
                <a:outerShdw blurRad="38100" dist="38100" dir="2700000" algn="tl">
                  <a:srgbClr val="000000">
                    <a:alpha val="43137"/>
                  </a:srgbClr>
                </a:outerShdw>
              </a:effectLst>
              <a:latin typeface="Arial Black" pitchFamily="34" charset="0"/>
            </a:endParaRPr>
          </a:p>
        </p:txBody>
      </p:sp>
      <p:sp>
        <p:nvSpPr>
          <p:cNvPr id="5" name="Slide Number Placeholder 4"/>
          <p:cNvSpPr>
            <a:spLocks noGrp="1"/>
          </p:cNvSpPr>
          <p:nvPr>
            <p:ph type="sldNum" sz="quarter" idx="12"/>
          </p:nvPr>
        </p:nvSpPr>
        <p:spPr/>
        <p:txBody>
          <a:bodyPr/>
          <a:lstStyle/>
          <a:p>
            <a:fld id="{9A932E13-C601-4971-A64E-DE3064478442}" type="slidenum">
              <a:rPr lang="en-US" smtClean="0"/>
              <a:pPr/>
              <a:t>5</a:t>
            </a:fld>
            <a:endParaRPr lang="en-US"/>
          </a:p>
        </p:txBody>
      </p:sp>
      <p:sp>
        <p:nvSpPr>
          <p:cNvPr id="13313" name="Rectangle 1"/>
          <p:cNvSpPr>
            <a:spLocks noChangeArrowheads="1"/>
          </p:cNvSpPr>
          <p:nvPr/>
        </p:nvSpPr>
        <p:spPr bwMode="auto">
          <a:xfrm>
            <a:off x="762000" y="1600200"/>
            <a:ext cx="739140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mj-cs"/>
              </a:rPr>
              <a:t>A typical primary window, shown in figure 1.1, consists of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mj-cs"/>
              </a:rPr>
              <a:t>a frame, client area, a title bar and sizeable window</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mj-cs"/>
              </a:rPr>
              <a:t>. If the content of the window exceeds the viewable area, scroll bars are used to give the user the ability to scroll the window. The window can include other components, such as menu bars and status bars</a:t>
            </a:r>
            <a:r>
              <a:rPr kumimoji="0" lang="en-US" sz="2000" b="0" i="0" u="none" strike="noStrike" cap="none" normalizeH="0" baseline="0" dirty="0" smtClean="0">
                <a:ln>
                  <a:noFill/>
                </a:ln>
                <a:solidFill>
                  <a:schemeClr val="tx1"/>
                </a:solidFill>
                <a:effectLst/>
                <a:latin typeface="Arial" pitchFamily="34" charset="0"/>
                <a:cs typeface="+mj-cs"/>
              </a:rPr>
              <a:t> </a:t>
            </a:r>
          </a:p>
        </p:txBody>
      </p:sp>
      <p:pic>
        <p:nvPicPr>
          <p:cNvPr id="8" name="Picture 7" descr="fig1_1.JPG"/>
          <p:cNvPicPr/>
          <p:nvPr/>
        </p:nvPicPr>
        <p:blipFill>
          <a:blip r:embed="rId3" cstate="print"/>
          <a:stretch>
            <a:fillRect/>
          </a:stretch>
        </p:blipFill>
        <p:spPr>
          <a:xfrm>
            <a:off x="685800" y="3198779"/>
            <a:ext cx="7696200" cy="3354421"/>
          </a:xfrm>
          <a:prstGeom prst="rect">
            <a:avLst/>
          </a:prstGeom>
        </p:spPr>
      </p:pic>
    </p:spTree>
    <p:extLst>
      <p:ext uri="{BB962C8B-B14F-4D97-AF65-F5344CB8AC3E}">
        <p14:creationId xmlns="" xmlns:p14="http://schemas.microsoft.com/office/powerpoint/2010/main" val="2105831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A932E13-C601-4971-A64E-DE3064478442}" type="slidenum">
              <a:rPr lang="en-US" smtClean="0"/>
              <a:pPr/>
              <a:t>6</a:t>
            </a:fld>
            <a:endParaRPr lang="en-US"/>
          </a:p>
        </p:txBody>
      </p:sp>
      <p:sp>
        <p:nvSpPr>
          <p:cNvPr id="5" name="Rectangle 4"/>
          <p:cNvSpPr/>
          <p:nvPr/>
        </p:nvSpPr>
        <p:spPr>
          <a:xfrm>
            <a:off x="838200" y="517709"/>
            <a:ext cx="75438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2. Types of Windows</a:t>
            </a:r>
            <a:endParaRPr lang="en-US" sz="32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sp>
        <p:nvSpPr>
          <p:cNvPr id="7" name="Rectangle 2"/>
          <p:cNvSpPr>
            <a:spLocks noChangeArrowheads="1"/>
          </p:cNvSpPr>
          <p:nvPr/>
        </p:nvSpPr>
        <p:spPr bwMode="auto">
          <a:xfrm>
            <a:off x="762000" y="1066800"/>
            <a:ext cx="7696200"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smtClean="0">
                <a:ln>
                  <a:noFill/>
                </a:ln>
                <a:solidFill>
                  <a:srgbClr val="FF0000"/>
                </a:solidFill>
                <a:effectLst/>
                <a:latin typeface="Times New Roman" pitchFamily="18" charset="0"/>
                <a:ea typeface="Calibri" pitchFamily="34" charset="0"/>
                <a:cs typeface="+mj-cs"/>
              </a:rPr>
              <a:t>List of window components</a:t>
            </a:r>
            <a:endParaRPr kumimoji="0" lang="en-US" sz="2000" b="0" i="0" u="none" strike="noStrike" cap="none" normalizeH="0" baseline="0" dirty="0" smtClean="0">
              <a:ln>
                <a:noFill/>
              </a:ln>
              <a:solidFill>
                <a:srgbClr val="FF0000"/>
              </a:solidFill>
              <a:effectLst/>
              <a:latin typeface="Arial" pitchFamily="34" charset="0"/>
              <a:cs typeface="+mj-cs"/>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en-US" sz="2000" b="1" i="0" u="sng" strike="noStrike" cap="none" normalizeH="0" baseline="0" dirty="0" smtClean="0">
                <a:ln>
                  <a:noFill/>
                </a:ln>
                <a:solidFill>
                  <a:schemeClr val="tx1"/>
                </a:solidFill>
                <a:effectLst/>
                <a:latin typeface="Times New Roman" pitchFamily="18" charset="0"/>
                <a:ea typeface="Calibri" pitchFamily="34" charset="0"/>
                <a:cs typeface="+mj-cs"/>
              </a:rPr>
              <a:t>Frame window:</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mj-cs"/>
              </a:rPr>
              <a:t> It that defines the shape of the window.</a:t>
            </a:r>
            <a:endParaRPr kumimoji="0" lang="en-US" sz="2000" b="0" i="0" u="none" strike="noStrike" cap="none" normalizeH="0" baseline="0" dirty="0" smtClean="0">
              <a:ln>
                <a:noFill/>
              </a:ln>
              <a:solidFill>
                <a:schemeClr val="tx1"/>
              </a:solidFill>
              <a:effectLst/>
              <a:latin typeface="Arial" pitchFamily="34" charset="0"/>
              <a:cs typeface="+mj-cs"/>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en-US" sz="2000" b="1" i="0" u="sng" strike="noStrike" cap="none" normalizeH="0" baseline="0" dirty="0" smtClean="0">
                <a:ln>
                  <a:noFill/>
                </a:ln>
                <a:solidFill>
                  <a:schemeClr val="tx1"/>
                </a:solidFill>
                <a:effectLst/>
                <a:latin typeface="Times New Roman" pitchFamily="18" charset="0"/>
                <a:ea typeface="Calibri" pitchFamily="34" charset="0"/>
                <a:cs typeface="+mj-cs"/>
              </a:rPr>
              <a:t>Sizeable window:</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mj-cs"/>
              </a:rPr>
              <a:t> It has a border that provides points for resizing</a:t>
            </a:r>
            <a:r>
              <a:rPr kumimoji="0" lang="en-US" sz="2000" b="0" i="0" u="none" strike="noStrike" cap="none" normalizeH="0" dirty="0" smtClean="0">
                <a:ln>
                  <a:noFill/>
                </a:ln>
                <a:solidFill>
                  <a:schemeClr val="tx1"/>
                </a:solidFill>
                <a:effectLst/>
                <a:latin typeface="Times New Roman" pitchFamily="18" charset="0"/>
                <a:ea typeface="Calibri" pitchFamily="34" charset="0"/>
                <a:cs typeface="+mj-cs"/>
              </a:rPr>
              <a:t> the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mj-cs"/>
              </a:rPr>
              <a:t>window.</a:t>
            </a:r>
            <a:endParaRPr kumimoji="0" lang="en-US" sz="2000" b="0" i="0" u="none" strike="noStrike" cap="none" normalizeH="0" baseline="0" dirty="0" smtClean="0">
              <a:ln>
                <a:noFill/>
              </a:ln>
              <a:solidFill>
                <a:schemeClr val="tx1"/>
              </a:solidFill>
              <a:effectLst/>
              <a:latin typeface="Arial" pitchFamily="34" charset="0"/>
              <a:cs typeface="+mj-cs"/>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en-US" sz="2000" b="1" i="0" u="sng" strike="noStrike" cap="none" normalizeH="0" baseline="0" dirty="0" smtClean="0">
                <a:ln>
                  <a:noFill/>
                </a:ln>
                <a:solidFill>
                  <a:schemeClr val="tx1"/>
                </a:solidFill>
                <a:effectLst/>
                <a:latin typeface="Times New Roman" pitchFamily="18" charset="0"/>
                <a:ea typeface="Calibri" pitchFamily="34" charset="0"/>
                <a:cs typeface="+mj-cs"/>
              </a:rPr>
              <a:t>Title bar window: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mj-cs"/>
              </a:rPr>
              <a:t>the title bar or caption extends the width of the window along the top edge inside the border. It is the control point for moving the window and the location of the system menu, minimize, maximize, and the close window button.</a:t>
            </a:r>
            <a:endParaRPr kumimoji="0" lang="en-US" sz="2000" b="1" i="0" u="sng" strike="noStrike" cap="none" normalizeH="0" baseline="0" dirty="0" smtClean="0">
              <a:ln>
                <a:noFill/>
              </a:ln>
              <a:solidFill>
                <a:schemeClr val="tx1"/>
              </a:solidFill>
              <a:effectLst/>
              <a:latin typeface="Times New Roman" pitchFamily="18" charset="0"/>
              <a:ea typeface="Calibri" pitchFamily="34" charset="0"/>
              <a:cs typeface="+mj-cs"/>
            </a:endParaRPr>
          </a:p>
          <a:p>
            <a:pPr marL="0" marR="0" lvl="0" indent="0" algn="just" defTabSz="914400" eaLnBrk="0" fontAlgn="base" latinLnBrk="0" hangingPunct="0">
              <a:lnSpc>
                <a:spcPct val="100000"/>
              </a:lnSpc>
              <a:spcBef>
                <a:spcPct val="0"/>
              </a:spcBef>
              <a:spcAft>
                <a:spcPct val="0"/>
              </a:spcAft>
              <a:buClrTx/>
              <a:buSzTx/>
              <a:buFont typeface="Arial" pitchFamily="34" charset="0"/>
              <a:buChar char="•"/>
              <a:tabLst/>
            </a:pPr>
            <a:r>
              <a:rPr kumimoji="0" lang="en-US" sz="2000" b="1" i="0" u="sng" strike="noStrike" cap="none" normalizeH="0" baseline="0" dirty="0" smtClean="0">
                <a:ln>
                  <a:noFill/>
                </a:ln>
                <a:solidFill>
                  <a:schemeClr val="tx1"/>
                </a:solidFill>
                <a:effectLst/>
                <a:latin typeface="Times New Roman" pitchFamily="18" charset="0"/>
                <a:ea typeface="Calibri" pitchFamily="34" charset="0"/>
                <a:cs typeface="+mj-cs"/>
              </a:rPr>
              <a:t>Client area window: </a:t>
            </a:r>
            <a:r>
              <a:rPr kumimoji="0" lang="en-US" sz="2000" b="0" i="0" u="none" strike="noStrike" cap="none" normalizeH="0" baseline="0" dirty="0" smtClean="0">
                <a:ln>
                  <a:noFill/>
                </a:ln>
                <a:solidFill>
                  <a:srgbClr val="666666"/>
                </a:solidFill>
                <a:effectLst/>
                <a:latin typeface="Arial" pitchFamily="34" charset="0"/>
                <a:ea typeface="Calibri" pitchFamily="34" charset="0"/>
                <a:cs typeface="+mj-cs"/>
              </a:rPr>
              <a:t>T</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mj-cs"/>
              </a:rPr>
              <a:t>he client area is the inside area of window excluding the title bar, toolbars, status bar, scroll bars. </a:t>
            </a:r>
          </a:p>
          <a:p>
            <a:pPr lvl="0" algn="just" fontAlgn="base">
              <a:spcBef>
                <a:spcPct val="0"/>
              </a:spcBef>
              <a:spcAft>
                <a:spcPct val="0"/>
              </a:spcAft>
              <a:buFontTx/>
              <a:buChar char="•"/>
            </a:pPr>
            <a:r>
              <a:rPr lang="en-US" sz="2000" b="1" u="sng" dirty="0" smtClean="0">
                <a:latin typeface="Times New Roman" pitchFamily="18" charset="0"/>
                <a:ea typeface="Calibri" pitchFamily="34" charset="0"/>
                <a:cs typeface="Times New Roman" pitchFamily="18" charset="0"/>
              </a:rPr>
              <a:t>Size Grip window:</a:t>
            </a:r>
            <a:r>
              <a:rPr lang="en-US" sz="1200" dirty="0" smtClean="0">
                <a:solidFill>
                  <a:srgbClr val="454545"/>
                </a:solidFill>
                <a:latin typeface="Segoe UI" pitchFamily="34" charset="0"/>
                <a:ea typeface="Calibri" pitchFamily="34" charset="0"/>
                <a:cs typeface="Segoe UI" pitchFamily="34" charset="0"/>
              </a:rPr>
              <a:t> </a:t>
            </a:r>
            <a:r>
              <a:rPr lang="en-US" sz="2000" dirty="0" smtClean="0">
                <a:solidFill>
                  <a:srgbClr val="000000"/>
                </a:solidFill>
                <a:latin typeface="Times New Roman" pitchFamily="18" charset="0"/>
                <a:ea typeface="Calibri" pitchFamily="34" charset="0"/>
                <a:cs typeface="Times New Roman" pitchFamily="18" charset="0"/>
              </a:rPr>
              <a:t>The size grip is a special mouse pointer in the lower-right corner of a window that allows a user to click and drag the size grip to resize the window. The size grip should always be located at the intersection of the horizontal and vertical scroll bars or the lower</a:t>
            </a:r>
            <a:r>
              <a:rPr lang="en-US" sz="2000" dirty="0" smtClean="0">
                <a:solidFill>
                  <a:srgbClr val="000000"/>
                </a:solidFill>
                <a:ea typeface="Calibri" pitchFamily="34" charset="0"/>
                <a:cs typeface="Times New Roman" pitchFamily="18" charset="0"/>
              </a:rPr>
              <a:t>–</a:t>
            </a:r>
            <a:r>
              <a:rPr lang="en-US" sz="2000" dirty="0" smtClean="0">
                <a:solidFill>
                  <a:srgbClr val="000000"/>
                </a:solidFill>
                <a:latin typeface="Times New Roman" pitchFamily="18" charset="0"/>
                <a:ea typeface="Calibri" pitchFamily="34" charset="0"/>
                <a:cs typeface="Times New Roman" pitchFamily="18" charset="0"/>
              </a:rPr>
              <a:t>right corner of the window. </a:t>
            </a:r>
            <a:endParaRPr lang="en-US" sz="1050" dirty="0" smtClean="0">
              <a:latin typeface="Arial" pitchFamily="34" charset="0"/>
              <a:cs typeface="Arial" pitchFamily="34" charset="0"/>
            </a:endParaRPr>
          </a:p>
          <a:p>
            <a:pPr lvl="0" algn="just" eaLnBrk="0" fontAlgn="base" hangingPunct="0">
              <a:spcBef>
                <a:spcPct val="0"/>
              </a:spcBef>
              <a:spcAft>
                <a:spcPct val="0"/>
              </a:spcAft>
              <a:buFontTx/>
              <a:buChar char="•"/>
            </a:pPr>
            <a:r>
              <a:rPr lang="en-US" sz="2000" b="1" u="sng" dirty="0" smtClean="0">
                <a:latin typeface="Times New Roman" pitchFamily="18" charset="0"/>
                <a:ea typeface="Calibri" pitchFamily="34" charset="0"/>
                <a:cs typeface="Times New Roman" pitchFamily="18" charset="0"/>
              </a:rPr>
              <a:t>Close window:</a:t>
            </a:r>
            <a:r>
              <a:rPr lang="en-US" sz="2000" dirty="0" smtClean="0">
                <a:latin typeface="Times New Roman" pitchFamily="18" charset="0"/>
                <a:ea typeface="Calibri" pitchFamily="34" charset="0"/>
                <a:cs typeface="Times New Roman" pitchFamily="18" charset="0"/>
              </a:rPr>
              <a:t> It use to minimizes (but does not destroy) the specified window. </a:t>
            </a:r>
            <a:endParaRPr kumimoji="0" lang="en-US" sz="2000" b="0" i="0" u="none" strike="noStrike" cap="none" normalizeH="0" baseline="0" dirty="0" smtClean="0">
              <a:ln>
                <a:noFill/>
              </a:ln>
              <a:solidFill>
                <a:schemeClr val="tx1"/>
              </a:solidFill>
              <a:effectLst/>
              <a:latin typeface="Arial" pitchFamily="34" charset="0"/>
              <a:cs typeface="+mj-cs"/>
            </a:endParaRPr>
          </a:p>
        </p:txBody>
      </p:sp>
    </p:spTree>
    <p:extLst>
      <p:ext uri="{BB962C8B-B14F-4D97-AF65-F5344CB8AC3E}">
        <p14:creationId xmlns="" xmlns:p14="http://schemas.microsoft.com/office/powerpoint/2010/main" val="492504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A932E13-C601-4971-A64E-DE3064478442}" type="slidenum">
              <a:rPr lang="en-US" smtClean="0"/>
              <a:pPr/>
              <a:t>7</a:t>
            </a:fld>
            <a:endParaRPr lang="en-US" dirty="0"/>
          </a:p>
        </p:txBody>
      </p:sp>
      <p:sp>
        <p:nvSpPr>
          <p:cNvPr id="11265" name="Rectangle 1"/>
          <p:cNvSpPr>
            <a:spLocks noChangeArrowheads="1"/>
          </p:cNvSpPr>
          <p:nvPr/>
        </p:nvSpPr>
        <p:spPr bwMode="auto">
          <a:xfrm>
            <a:off x="762000" y="383768"/>
            <a:ext cx="7696200" cy="60324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2.2 Windows Operations</a:t>
            </a:r>
            <a:endParaRPr kumimoji="0" lang="en-US" sz="20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basic operations that a user can perform on a window include activation, deactivation, opening, closing, moving, sizing, scrolling, and splitting.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en-US" sz="20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Activating Windows: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Even though users can display multiple windows at the same time, most users work with a single window at a time, the active window. The active window is distinguished from other windows by its title bar and window frame color.</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en-US" sz="20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Opening and Closing Windows</a:t>
            </a:r>
            <a:endPar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User is opening a primary window, an entry should be created on the Task Bar. </a:t>
            </a:r>
          </a:p>
          <a:p>
            <a:pPr lvl="0" algn="just">
              <a:buFont typeface="Arial" pitchFamily="34" charset="0"/>
              <a:buChar char="•"/>
            </a:pPr>
            <a:r>
              <a:rPr lang="en-US" sz="2000" b="1" u="sng" dirty="0" smtClean="0"/>
              <a:t>Moving Windows: </a:t>
            </a:r>
            <a:r>
              <a:rPr lang="en-US" sz="2000" dirty="0" smtClean="0">
                <a:cs typeface="+mj-cs"/>
              </a:rPr>
              <a:t>The user can move a window either by dragging the window’s title bar to the new location using a pointing device, such as a mouse or pen, or by using the move command from the window’s pop-up menu</a:t>
            </a:r>
            <a:r>
              <a:rPr lang="en-US" dirty="0" smtClean="0">
                <a:cs typeface="+mj-cs"/>
              </a:rPr>
              <a:t>. </a:t>
            </a:r>
          </a:p>
          <a:p>
            <a:pPr lvl="0" algn="just">
              <a:buFont typeface="Arial" pitchFamily="34" charset="0"/>
              <a:buChar char="•"/>
            </a:pPr>
            <a:r>
              <a:rPr lang="en-US" sz="2000" b="1" u="sng" dirty="0" smtClean="0"/>
              <a:t>Resizing Windows </a:t>
            </a:r>
            <a:r>
              <a:rPr lang="en-US" sz="2000" b="1" u="sng" dirty="0" smtClean="0">
                <a:cs typeface="+mj-cs"/>
              </a:rPr>
              <a:t>: </a:t>
            </a:r>
            <a:r>
              <a:rPr lang="en-US" sz="2000" dirty="0" smtClean="0">
                <a:cs typeface="+mj-cs"/>
              </a:rPr>
              <a:t>Users have several methods to size a window: the sizing frame, minimize and maximize operations, restore, and size grip. </a:t>
            </a:r>
          </a:p>
          <a:p>
            <a:pPr lvl="0" algn="just">
              <a:buFont typeface="Arial" pitchFamily="34" charset="0"/>
              <a:buChar char="•"/>
            </a:pPr>
            <a:r>
              <a:rPr lang="en-US" sz="2000" b="1" u="sng" dirty="0" smtClean="0"/>
              <a:t>Scrolling Windows: </a:t>
            </a:r>
            <a:r>
              <a:rPr lang="en-US" dirty="0" smtClean="0"/>
              <a:t>The application should use a scroll bar (a rectangular control that contains scroll arrows), a scroll box (thumb), and a scroll bar shaft.</a:t>
            </a:r>
          </a:p>
          <a:p>
            <a:pPr lvl="0" algn="just">
              <a:buFont typeface="Arial" pitchFamily="34" charset="0"/>
              <a:buChar char="•"/>
            </a:pPr>
            <a:r>
              <a:rPr lang="en-US" sz="2000" b="1" u="sng" dirty="0" smtClean="0"/>
              <a:t>Splitting Windows: </a:t>
            </a:r>
            <a:r>
              <a:rPr lang="en-US" sz="2000" dirty="0" smtClean="0"/>
              <a:t>Some applications benefit from splitting a window into two separate views that can display different information about data objects.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3618190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8</a:t>
            </a:fld>
            <a:endParaRPr lang="en-US" dirty="0"/>
          </a:p>
        </p:txBody>
      </p:sp>
      <p:sp>
        <p:nvSpPr>
          <p:cNvPr id="4" name="Rectangle 3"/>
          <p:cNvSpPr/>
          <p:nvPr/>
        </p:nvSpPr>
        <p:spPr>
          <a:xfrm>
            <a:off x="1295400" y="304800"/>
            <a:ext cx="66294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3. </a:t>
            </a:r>
            <a:r>
              <a:rPr lang="en-US" sz="3200" b="1" dirty="0" smtClean="0">
                <a:solidFill>
                  <a:srgbClr val="FF0000"/>
                </a:solidFill>
              </a:rPr>
              <a:t>Windows application Basic</a:t>
            </a:r>
            <a:endParaRPr lang="en-US" sz="3200" dirty="0" smtClean="0">
              <a:solidFill>
                <a:srgbClr val="FF0000"/>
              </a:solidFill>
            </a:endParaRPr>
          </a:p>
        </p:txBody>
      </p:sp>
      <p:sp>
        <p:nvSpPr>
          <p:cNvPr id="10241" name="Rectangle 1"/>
          <p:cNvSpPr>
            <a:spLocks noChangeArrowheads="1"/>
          </p:cNvSpPr>
          <p:nvPr/>
        </p:nvSpPr>
        <p:spPr bwMode="auto">
          <a:xfrm>
            <a:off x="838200" y="1030843"/>
            <a:ext cx="76200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90488" algn="justLow" defTabSz="91440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3.1 Window Main </a:t>
            </a: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WinMain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It is the beginning point (entry point) of a Windows program. Comparable to the main () function in a non-windows program, the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WinMain</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function is the entry point where program initialization begins.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endParaRPr kumimoji="0" lang="en-US" sz="8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en-US" sz="20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Base:</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a:p>
            <a:pPr marL="0" marR="0" lvl="0" indent="0" algn="just" defTabSz="914400" eaLnBrk="0" fontAlgn="base" latinLnBrk="0" hangingPunct="0">
              <a:lnSpc>
                <a:spcPct val="150000"/>
              </a:lnSpc>
              <a:spcBef>
                <a:spcPct val="0"/>
              </a:spcBef>
              <a:spcAft>
                <a:spcPct val="0"/>
              </a:spcAft>
              <a:buClrTx/>
              <a:buSzTx/>
              <a:buFontTx/>
              <a:buNone/>
              <a:tabLst/>
            </a:pPr>
            <a:r>
              <a:rPr kumimoji="0" lang="en-US" sz="2000" b="1" i="0" u="none" strike="noStrike" cap="none" normalizeH="0" baseline="0" dirty="0" err="1" smtClean="0">
                <a:ln>
                  <a:noFill/>
                </a:ln>
                <a:solidFill>
                  <a:srgbClr val="FF0000"/>
                </a:solidFill>
                <a:effectLst/>
                <a:latin typeface="Times New Roman" pitchFamily="18" charset="0"/>
                <a:ea typeface="Calibri" pitchFamily="34" charset="0"/>
                <a:cs typeface="Times New Roman" pitchFamily="18" charset="0"/>
              </a:rPr>
              <a:t>int</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WINAPI </a:t>
            </a:r>
            <a:r>
              <a:rPr kumimoji="0" lang="en-US" sz="2000" b="1" i="0" u="none" strike="noStrike" cap="none" normalizeH="0" baseline="0" dirty="0" err="1" smtClean="0">
                <a:ln>
                  <a:noFill/>
                </a:ln>
                <a:solidFill>
                  <a:srgbClr val="FF0000"/>
                </a:solidFill>
                <a:effectLst/>
                <a:latin typeface="Times New Roman" pitchFamily="18" charset="0"/>
                <a:ea typeface="Calibri" pitchFamily="34" charset="0"/>
                <a:cs typeface="Times New Roman" pitchFamily="18" charset="0"/>
              </a:rPr>
              <a:t>WinMain</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(HINSTANCE  </a:t>
            </a:r>
            <a:r>
              <a:rPr kumimoji="0" lang="en-US" sz="2000" b="1" i="0" u="none" strike="noStrike" cap="none" normalizeH="0" baseline="0" dirty="0" err="1" smtClean="0">
                <a:ln>
                  <a:noFill/>
                </a:ln>
                <a:solidFill>
                  <a:srgbClr val="FF0000"/>
                </a:solidFill>
                <a:effectLst/>
                <a:latin typeface="Times New Roman" pitchFamily="18" charset="0"/>
                <a:ea typeface="Calibri" pitchFamily="34" charset="0"/>
                <a:cs typeface="Times New Roman" pitchFamily="18" charset="0"/>
              </a:rPr>
              <a:t>hInstance</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HINSTANCE  </a:t>
            </a:r>
            <a:r>
              <a:rPr kumimoji="0" lang="en-US" sz="2000" b="1" i="0" u="none" strike="noStrike" cap="none" normalizeH="0" baseline="0" dirty="0" err="1" smtClean="0">
                <a:ln>
                  <a:noFill/>
                </a:ln>
                <a:solidFill>
                  <a:srgbClr val="FF0000"/>
                </a:solidFill>
                <a:effectLst/>
                <a:latin typeface="Times New Roman" pitchFamily="18" charset="0"/>
                <a:ea typeface="Calibri" pitchFamily="34" charset="0"/>
                <a:cs typeface="Times New Roman" pitchFamily="18" charset="0"/>
              </a:rPr>
              <a:t>hPrevInstance</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LPSTR  </a:t>
            </a:r>
            <a:r>
              <a:rPr kumimoji="0" lang="en-US" sz="2000" b="1" i="0" u="none" strike="noStrike" cap="none" normalizeH="0" baseline="0" dirty="0" err="1" smtClean="0">
                <a:ln>
                  <a:noFill/>
                </a:ln>
                <a:solidFill>
                  <a:srgbClr val="FF0000"/>
                </a:solidFill>
                <a:effectLst/>
                <a:latin typeface="Times New Roman" pitchFamily="18" charset="0"/>
                <a:ea typeface="Calibri" pitchFamily="34" charset="0"/>
                <a:cs typeface="Times New Roman" pitchFamily="18" charset="0"/>
              </a:rPr>
              <a:t>lpszCmdLine</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a:t>
            </a:r>
            <a:r>
              <a:rPr kumimoji="0" lang="en-US" sz="2000" b="1" i="0" u="none" strike="noStrike" cap="none" normalizeH="0" baseline="0" dirty="0" err="1" smtClean="0">
                <a:ln>
                  <a:noFill/>
                </a:ln>
                <a:solidFill>
                  <a:srgbClr val="FF0000"/>
                </a:solidFill>
                <a:effectLst/>
                <a:latin typeface="Times New Roman" pitchFamily="18" charset="0"/>
                <a:ea typeface="Calibri" pitchFamily="34" charset="0"/>
                <a:cs typeface="Times New Roman" pitchFamily="18" charset="0"/>
              </a:rPr>
              <a:t>int</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a:t>
            </a:r>
            <a:r>
              <a:rPr kumimoji="0" lang="en-US" sz="2000" b="1" i="0" u="none" strike="noStrike" cap="none" normalizeH="0" baseline="0" dirty="0" err="1" smtClean="0">
                <a:ln>
                  <a:noFill/>
                </a:ln>
                <a:solidFill>
                  <a:srgbClr val="FF0000"/>
                </a:solidFill>
                <a:effectLst/>
                <a:latin typeface="Times New Roman" pitchFamily="18" charset="0"/>
                <a:ea typeface="Calibri" pitchFamily="34" charset="0"/>
                <a:cs typeface="Times New Roman" pitchFamily="18" charset="0"/>
              </a:rPr>
              <a:t>nCmdShow</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endParaRPr kumimoji="0" lang="en-US" sz="800" b="1" i="0" u="sng" strike="noStrike" cap="none" normalizeH="0" baseline="0" dirty="0" smtClean="0">
              <a:ln>
                <a:noFill/>
              </a:ln>
              <a:solidFill>
                <a:srgbClr val="00B050"/>
              </a:solidFill>
              <a:effectLst/>
              <a:latin typeface="Times New Roman" pitchFamily="18" charset="0"/>
              <a:ea typeface="Calibri" pitchFamily="34" charset="0"/>
              <a:cs typeface="Times New Roman" pitchFamily="18"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en-US" sz="2000" b="1" i="0" u="sng" strike="noStrike" cap="none" normalizeH="0" baseline="0" dirty="0" smtClean="0">
                <a:ln>
                  <a:noFill/>
                </a:ln>
                <a:solidFill>
                  <a:srgbClr val="00B050"/>
                </a:solidFill>
                <a:effectLst/>
                <a:latin typeface="Times New Roman" pitchFamily="18" charset="0"/>
                <a:ea typeface="Calibri" pitchFamily="34" charset="0"/>
                <a:cs typeface="Times New Roman" pitchFamily="18" charset="0"/>
              </a:rPr>
              <a:t>Parameters</a:t>
            </a:r>
            <a:endParaRPr kumimoji="0" lang="en-US" sz="2000" b="0" i="0" u="none" strike="noStrike" cap="none" normalizeH="0" baseline="0" dirty="0" smtClean="0">
              <a:ln>
                <a:noFill/>
              </a:ln>
              <a:solidFill>
                <a:srgbClr val="00B050"/>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en-US" sz="2000" b="1" i="0" u="sng"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hInstance</a:t>
            </a:r>
            <a:r>
              <a:rPr kumimoji="0" lang="en-US" sz="20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Identifies the current instance of the application.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en-US" sz="2000" b="1" i="0" u="sng"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hPrevInstance</a:t>
            </a:r>
            <a:r>
              <a:rPr kumimoji="0" lang="en-US" sz="20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Identifies the previous instance of the application. For a Win32-based application, this parameter is always NULL.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en-US" sz="2000" b="1" i="0" u="sng"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lpszCmdLine</a:t>
            </a:r>
            <a:r>
              <a:rPr kumimoji="0" lang="en-US" sz="20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Points to a null-terminated string specifying the command line for the application.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en-US" sz="2000" b="1" i="0" u="sng"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nCmdShow</a:t>
            </a:r>
            <a:r>
              <a:rPr kumimoji="0" lang="en-US" sz="20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Specifies how the window is to be shown.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765364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9</a:t>
            </a:fld>
            <a:endParaRPr lang="en-US" dirty="0"/>
          </a:p>
        </p:txBody>
      </p:sp>
      <p:sp>
        <p:nvSpPr>
          <p:cNvPr id="9217" name="Rectangle 1"/>
          <p:cNvSpPr>
            <a:spLocks noChangeArrowheads="1"/>
          </p:cNvSpPr>
          <p:nvPr/>
        </p:nvSpPr>
        <p:spPr bwMode="auto">
          <a:xfrm>
            <a:off x="838200" y="457200"/>
            <a:ext cx="75438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Calibri" pitchFamily="34" charset="0"/>
                <a:ea typeface="Calibri" pitchFamily="34" charset="0"/>
                <a:cs typeface="Arial" pitchFamily="34" charset="0"/>
              </a:rPr>
              <a:t>3.2 The window Procedure</a:t>
            </a:r>
            <a:endParaRPr kumimoji="0" lang="en-US" sz="20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endParaRPr>
          </a:p>
          <a:p>
            <a:pPr algn="just" eaLnBrk="0" fontAlgn="base" hangingPunct="0">
              <a:spcBef>
                <a:spcPct val="0"/>
              </a:spcBef>
              <a:spcAft>
                <a:spcPct val="0"/>
              </a:spcAf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mj-cs"/>
              </a:rPr>
              <a:t>Every window has an associated window procedure,</a:t>
            </a:r>
            <a:r>
              <a:rPr kumimoji="0" lang="en-US" sz="2000" b="0" i="0" u="none" strike="noStrike" cap="none" normalizeH="0" baseline="0" dirty="0" smtClean="0">
                <a:ln>
                  <a:noFill/>
                </a:ln>
                <a:solidFill>
                  <a:srgbClr val="000000"/>
                </a:solidFill>
                <a:effectLst/>
                <a:latin typeface="Arial"/>
                <a:ea typeface="Calibri" pitchFamily="34" charset="0"/>
                <a:cs typeface="+mj-cs"/>
              </a:rPr>
              <a:t>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mj-cs"/>
              </a:rPr>
              <a:t>a function that processes all messages sent or posted to all windows of the class. All aspects of a window's appearance and behavior</a:t>
            </a:r>
            <a:r>
              <a:rPr kumimoji="0" lang="en-US" sz="2000" b="0" i="0" u="none" strike="noStrike" cap="none" normalizeH="0" dirty="0" smtClean="0">
                <a:ln>
                  <a:noFill/>
                </a:ln>
                <a:solidFill>
                  <a:srgbClr val="000000"/>
                </a:solidFill>
                <a:effectLst/>
                <a:latin typeface="Times New Roman" pitchFamily="18" charset="0"/>
                <a:ea typeface="Calibri" pitchFamily="34" charset="0"/>
                <a:cs typeface="+mj-cs"/>
              </a:rPr>
              <a:t> </a:t>
            </a:r>
            <a:r>
              <a:rPr lang="en-US" sz="2000" dirty="0" smtClean="0">
                <a:solidFill>
                  <a:srgbClr val="000000"/>
                </a:solidFill>
                <a:latin typeface="Times New Roman" pitchFamily="18" charset="0"/>
                <a:ea typeface="Calibri" pitchFamily="34" charset="0"/>
                <a:cs typeface="+mj-cs"/>
              </a:rPr>
              <a:t>depend on the window procedure's response to these messages. </a:t>
            </a:r>
            <a:r>
              <a:rPr lang="en-US" sz="2000" dirty="0" smtClean="0">
                <a:solidFill>
                  <a:srgbClr val="000000"/>
                </a:solidFill>
                <a:latin typeface="Calibri" pitchFamily="34" charset="0"/>
                <a:ea typeface="Times New Roman" pitchFamily="18" charset="0"/>
                <a:cs typeface="+mj-cs"/>
              </a:rPr>
              <a:t>The Windows procedure may also be called the event handler because, well, it responds to Windows events! So let's have a quick look at the prototype:</a:t>
            </a:r>
            <a:endParaRPr lang="en-US" sz="2000" dirty="0" smtClean="0">
              <a:latin typeface="Arial" pitchFamily="34" charset="0"/>
              <a:cs typeface="+mj-cs"/>
            </a:endParaRPr>
          </a:p>
        </p:txBody>
      </p:sp>
      <p:sp>
        <p:nvSpPr>
          <p:cNvPr id="9218" name="Rectangle 2"/>
          <p:cNvSpPr>
            <a:spLocks noChangeArrowheads="1"/>
          </p:cNvSpPr>
          <p:nvPr/>
        </p:nvSpPr>
        <p:spPr bwMode="auto">
          <a:xfrm>
            <a:off x="609600" y="2667000"/>
            <a:ext cx="77724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0" eaLnBrk="0" fontAlgn="base" latinLnBrk="0" hangingPunct="0">
              <a:lnSpc>
                <a:spcPct val="100000"/>
              </a:lnSpc>
              <a:spcBef>
                <a:spcPct val="0"/>
              </a:spcBef>
              <a:spcAft>
                <a:spcPct val="0"/>
              </a:spcAft>
              <a:buClrTx/>
              <a:buSzTx/>
              <a:buFontTx/>
              <a:buNone/>
              <a:tabLst/>
            </a:pPr>
            <a:r>
              <a:rPr kumimoji="0" lang="en-US" b="1" i="0" u="sng" strike="noStrike" cap="none" normalizeH="0" baseline="0" dirty="0" smtClean="0">
                <a:ln>
                  <a:noFill/>
                </a:ln>
                <a:solidFill>
                  <a:srgbClr val="000000"/>
                </a:solidFill>
                <a:effectLst/>
                <a:latin typeface="Calibri" pitchFamily="34" charset="0"/>
                <a:ea typeface="Times New Roman" pitchFamily="18" charset="0"/>
                <a:cs typeface="Arial" pitchFamily="34" charset="0"/>
              </a:rPr>
              <a:t>Base:</a:t>
            </a:r>
            <a:r>
              <a:rPr kumimoji="0" lang="en-US"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LRESULT CALLBACK </a:t>
            </a:r>
            <a:r>
              <a:rPr kumimoji="0" lang="en-US" b="1" i="0" u="none" strike="noStrike" cap="none" normalizeH="0" baseline="0" dirty="0" err="1" smtClean="0">
                <a:ln>
                  <a:noFill/>
                </a:ln>
                <a:solidFill>
                  <a:srgbClr val="FF0000"/>
                </a:solidFill>
                <a:effectLst/>
                <a:latin typeface="Calibri" pitchFamily="34" charset="0"/>
                <a:ea typeface="Times New Roman" pitchFamily="18" charset="0"/>
                <a:cs typeface="Arial" pitchFamily="34" charset="0"/>
              </a:rPr>
              <a:t>WndProc</a:t>
            </a:r>
            <a:r>
              <a:rPr kumimoji="0" lang="en-US"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 (HWND </a:t>
            </a:r>
            <a:r>
              <a:rPr kumimoji="0" lang="en-US" b="1" i="0" u="none" strike="noStrike" cap="none" normalizeH="0" baseline="0" dirty="0" err="1" smtClean="0">
                <a:ln>
                  <a:noFill/>
                </a:ln>
                <a:solidFill>
                  <a:srgbClr val="FF0000"/>
                </a:solidFill>
                <a:effectLst/>
                <a:latin typeface="Calibri" pitchFamily="34" charset="0"/>
                <a:ea typeface="Times New Roman" pitchFamily="18" charset="0"/>
                <a:cs typeface="Arial" pitchFamily="34" charset="0"/>
              </a:rPr>
              <a:t>hwnd</a:t>
            </a:r>
            <a:r>
              <a:rPr kumimoji="0" lang="en-US"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 UINT message, WPARAM </a:t>
            </a:r>
            <a:r>
              <a:rPr kumimoji="0" lang="en-US" b="1" i="0" u="none" strike="noStrike" cap="none" normalizeH="0" baseline="0" dirty="0" err="1" smtClean="0">
                <a:ln>
                  <a:noFill/>
                </a:ln>
                <a:solidFill>
                  <a:srgbClr val="FF0000"/>
                </a:solidFill>
                <a:effectLst/>
                <a:latin typeface="Calibri" pitchFamily="34" charset="0"/>
                <a:ea typeface="Times New Roman" pitchFamily="18" charset="0"/>
                <a:cs typeface="Arial" pitchFamily="34" charset="0"/>
              </a:rPr>
              <a:t>wParam</a:t>
            </a:r>
            <a:r>
              <a:rPr kumimoji="0" lang="en-US"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 LPARAM </a:t>
            </a:r>
            <a:r>
              <a:rPr kumimoji="0" lang="en-US" b="1" i="0" u="none" strike="noStrike" cap="none" normalizeH="0" baseline="0" dirty="0" err="1" smtClean="0">
                <a:ln>
                  <a:noFill/>
                </a:ln>
                <a:solidFill>
                  <a:srgbClr val="FF0000"/>
                </a:solidFill>
                <a:effectLst/>
                <a:latin typeface="Calibri" pitchFamily="34" charset="0"/>
                <a:ea typeface="Times New Roman" pitchFamily="18" charset="0"/>
                <a:cs typeface="Arial" pitchFamily="34" charset="0"/>
              </a:rPr>
              <a:t>lParam</a:t>
            </a:r>
            <a:r>
              <a:rPr kumimoji="0" lang="en-US"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a:t>
            </a:r>
            <a:endParaRPr kumimoji="0" lang="en-US" b="0" i="0" u="none" strike="noStrike" cap="none" normalizeH="0" baseline="0" dirty="0" smtClean="0">
              <a:ln>
                <a:noFill/>
              </a:ln>
              <a:solidFill>
                <a:srgbClr val="FF0000"/>
              </a:solidFill>
              <a:effectLst/>
              <a:latin typeface="Arial" pitchFamily="34" charset="0"/>
              <a:cs typeface="Arial" pitchFamily="34" charset="0"/>
            </a:endParaRPr>
          </a:p>
          <a:p>
            <a:pPr marL="0" marR="0" lvl="0" indent="180975" algn="justLow" defTabSz="914400" rtl="0" eaLnBrk="0" fontAlgn="base" latinLnBrk="0" hangingPunct="0">
              <a:lnSpc>
                <a:spcPct val="100000"/>
              </a:lnSpc>
              <a:spcBef>
                <a:spcPct val="0"/>
              </a:spcBef>
              <a:spcAft>
                <a:spcPct val="0"/>
              </a:spcAft>
              <a:buClrTx/>
              <a:buSzTx/>
              <a:buFontTx/>
              <a:buNone/>
              <a:tabLst/>
            </a:pPr>
            <a:r>
              <a:rPr kumimoji="0" lang="en-US" b="1" i="0" u="sng" strike="noStrike" cap="none" normalizeH="0" baseline="0" dirty="0" smtClean="0">
                <a:ln>
                  <a:noFill/>
                </a:ln>
                <a:solidFill>
                  <a:srgbClr val="000000"/>
                </a:solidFill>
                <a:effectLst/>
                <a:latin typeface="Calibri" pitchFamily="34" charset="0"/>
                <a:ea typeface="Times New Roman" pitchFamily="18" charset="0"/>
                <a:cs typeface="Arial" pitchFamily="34" charset="0"/>
              </a:rPr>
              <a:t>Example: </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LRESULT CALLBACK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WndProc</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HWND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hWnd</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UINT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uMsg</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WPARAM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wParam</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LPARAM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lParam</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switch (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uMsg</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{case WM_COMMAND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switch( LOWORD(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wParam</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{case IDM_TEST : break;</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case IDM_EXIT :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DestroyWindow</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hWnd</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 break;</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}break;</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case WM_DESTROY :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PostQuitMessage</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(0); break;</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default: return(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DefWindowProc</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hWnd</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uMsg</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wParam</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lParam</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 return( 0L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477738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6414</TotalTime>
  <Words>1060</Words>
  <Application>Microsoft Office PowerPoint</Application>
  <PresentationFormat>On-screen Show (4:3)</PresentationFormat>
  <Paragraphs>140</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System A</dc:creator>
  <cp:lastModifiedBy>PC</cp:lastModifiedBy>
  <cp:revision>404</cp:revision>
  <cp:lastPrinted>2015-04-26T19:07:11Z</cp:lastPrinted>
  <dcterms:created xsi:type="dcterms:W3CDTF">2014-03-29T18:50:38Z</dcterms:created>
  <dcterms:modified xsi:type="dcterms:W3CDTF">2018-07-10T05:30:15Z</dcterms:modified>
</cp:coreProperties>
</file>