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772400" cy="1470025"/>
          </a:xfrm>
        </p:spPr>
        <p:txBody>
          <a:bodyPr/>
          <a:lstStyle/>
          <a:p>
            <a:r>
              <a:rPr lang="en-US" dirty="0" smtClean="0"/>
              <a:t>Lecture 8</a:t>
            </a:r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667000"/>
            <a:ext cx="7315200" cy="1752600"/>
          </a:xfrm>
        </p:spPr>
        <p:txBody>
          <a:bodyPr>
            <a:normAutofit fontScale="92500" lnSpcReduction="20000"/>
          </a:bodyPr>
          <a:lstStyle/>
          <a:p>
            <a:r>
              <a:rPr lang="en-US" sz="4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Mobile Equipment Power </a:t>
            </a:r>
            <a:r>
              <a:rPr lang="en-US" sz="4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Requirements</a:t>
            </a:r>
          </a:p>
          <a:p>
            <a:r>
              <a:rPr lang="en-US" sz="4400" b="1" dirty="0"/>
              <a:t>Asst. Lect. Ali Khalid</a:t>
            </a:r>
            <a:endParaRPr lang="ar-IQ" sz="4400" b="1"/>
          </a:p>
          <a:p>
            <a:endParaRPr lang="en-US" sz="4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endParaRPr lang="ar-IQ" sz="4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3086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57200"/>
                <a:ext cx="8229600" cy="5668963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:r>
                  <a:rPr lang="en-US" b="1" i="1" dirty="0"/>
                  <a:t>Example 3:-</a:t>
                </a:r>
                <a:r>
                  <a:rPr lang="en-US" dirty="0"/>
                  <a:t> For a rubber tired tractor with 140  </a:t>
                </a:r>
                <a:r>
                  <a:rPr lang="en-US" dirty="0" err="1"/>
                  <a:t>hp</a:t>
                </a:r>
                <a:r>
                  <a:rPr lang="en-US" dirty="0"/>
                  <a:t> engine and a maximum speed of 3.25 mph in the first gear with total weights 12.4 ton and is operated up a haul road with slope of 2% and rolling resistance </a:t>
                </a:r>
                <a:r>
                  <a:rPr lang="en-US" dirty="0" smtClean="0"/>
                  <a:t>of100 </a:t>
                </a:r>
                <a:r>
                  <a:rPr lang="en-US" dirty="0" err="1"/>
                  <a:t>lb</a:t>
                </a:r>
                <a:r>
                  <a:rPr lang="en-US" dirty="0"/>
                  <a:t>/ ton .What is the pull available.</a:t>
                </a:r>
              </a:p>
              <a:p>
                <a:pPr marL="0" indent="0">
                  <a:buNone/>
                </a:pPr>
                <a:r>
                  <a:rPr lang="en-US" b="1" i="1" dirty="0"/>
                  <a:t>Solution: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 err="1"/>
                  <a:t>Rimpull</a:t>
                </a:r>
                <a:r>
                  <a:rPr lang="en-US" dirty="0"/>
                  <a:t> effort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375</m:t>
                        </m:r>
                        <m:r>
                          <a:rPr lang="en-US" i="1">
                            <a:latin typeface="Cambria Math"/>
                          </a:rPr>
                          <m:t>∗</m:t>
                        </m:r>
                        <m:r>
                          <a:rPr lang="en-US" i="1">
                            <a:latin typeface="Cambria Math"/>
                          </a:rPr>
                          <m:t>h</m:t>
                        </m:r>
                        <m:r>
                          <a:rPr lang="en-US" i="1">
                            <a:latin typeface="Cambria Math"/>
                          </a:rPr>
                          <m:t>𝑝</m:t>
                        </m:r>
                        <m:r>
                          <a:rPr lang="en-US" i="1">
                            <a:latin typeface="Cambria Math"/>
                          </a:rPr>
                          <m:t>∗</m:t>
                        </m:r>
                        <m:r>
                          <a:rPr lang="en-US" i="1">
                            <a:latin typeface="Cambria Math"/>
                          </a:rPr>
                          <m:t>𝑒𝑓𝑓𝑖𝑐𝑖𝑒𝑛𝑐𝑦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𝑠𝑝𝑒𝑒𝑑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375</m:t>
                        </m:r>
                        <m:r>
                          <a:rPr lang="en-US" i="1">
                            <a:latin typeface="Cambria Math"/>
                          </a:rPr>
                          <m:t>∗</m:t>
                        </m:r>
                        <m:r>
                          <a:rPr lang="en-US" i="1">
                            <a:latin typeface="Cambria Math"/>
                          </a:rPr>
                          <m:t>140</m:t>
                        </m:r>
                        <m:r>
                          <a:rPr lang="en-US" i="1">
                            <a:latin typeface="Cambria Math"/>
                          </a:rPr>
                          <m:t>∗</m:t>
                        </m:r>
                        <m:r>
                          <a:rPr lang="en-US" i="1"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85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3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dirty="0"/>
                  <a:t>  </a:t>
                </a:r>
              </a:p>
              <a:p>
                <a:pPr marL="0" indent="0">
                  <a:buNone/>
                </a:pPr>
                <a:r>
                  <a:rPr lang="en-US" dirty="0"/>
                  <a:t>                       = 13731 </a:t>
                </a:r>
                <a:r>
                  <a:rPr lang="en-US" dirty="0" err="1"/>
                  <a:t>lb</a:t>
                </a:r>
                <a:r>
                  <a:rPr lang="en-US" dirty="0"/>
                  <a:t>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 baseline="-25000">
                            <a:latin typeface="Cambria Math"/>
                          </a:rPr>
                          <m:t>𝑅𝑜𝑙𝑙𝑖𝑛𝑔</m:t>
                        </m:r>
                        <m:r>
                          <a:rPr lang="en-US" i="1" baseline="-25000">
                            <a:latin typeface="Cambria Math"/>
                          </a:rPr>
                          <m:t> </m:t>
                        </m:r>
                        <m:r>
                          <a:rPr lang="en-US" i="1" baseline="-25000">
                            <a:latin typeface="Cambria Math"/>
                          </a:rPr>
                          <m:t>𝑟𝑒𝑠𝑖𝑠𝑡𝑎𝑛𝑐𝑒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r>
                  <a:rPr lang="en-US" dirty="0"/>
                  <a:t> = 12.4 * 100 = 1240 </a:t>
                </a:r>
                <a:r>
                  <a:rPr lang="en-US" dirty="0" err="1"/>
                  <a:t>lb</a:t>
                </a:r>
                <a:endParaRPr lang="en-US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baseline="-2500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baseline="-2500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 baseline="-25000">
                            <a:latin typeface="Cambria Math"/>
                          </a:rPr>
                          <m:t>𝑔𝑟𝑎𝑑𝑒</m:t>
                        </m:r>
                      </m:sub>
                    </m:sSub>
                  </m:oMath>
                </a14:m>
                <a:r>
                  <a:rPr lang="en-US" dirty="0"/>
                  <a:t> = 12.4* 20* 2 = 496 </a:t>
                </a:r>
                <a:r>
                  <a:rPr lang="en-US" dirty="0" err="1"/>
                  <a:t>lb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Total resistance = R.R+G.R</a:t>
                </a:r>
              </a:p>
              <a:p>
                <a:pPr marL="0" indent="0">
                  <a:buNone/>
                </a:pPr>
                <a:r>
                  <a:rPr lang="en-US" dirty="0"/>
                  <a:t>                          = 1240+496=1736 </a:t>
                </a:r>
                <a:r>
                  <a:rPr lang="en-US" dirty="0" err="1"/>
                  <a:t>lb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Available </a:t>
                </a:r>
                <a:r>
                  <a:rPr lang="en-US" dirty="0" err="1"/>
                  <a:t>rimpull</a:t>
                </a:r>
                <a:r>
                  <a:rPr lang="en-US" dirty="0"/>
                  <a:t> = 13730 – ( 1240 +496 ) = 11994 </a:t>
                </a:r>
                <a:r>
                  <a:rPr lang="en-US" dirty="0" err="1"/>
                  <a:t>lb</a:t>
                </a:r>
                <a:r>
                  <a:rPr lang="en-US" dirty="0"/>
                  <a:t> </a:t>
                </a:r>
              </a:p>
              <a:p>
                <a:pPr marL="0" indent="0">
                  <a:buNone/>
                </a:pPr>
                <a:r>
                  <a:rPr lang="en-US" dirty="0"/>
                  <a:t>What is the Maximum weight can this equipment works with? </a:t>
                </a:r>
              </a:p>
              <a:p>
                <a:pPr marL="0" indent="0">
                  <a:buNone/>
                </a:pPr>
                <a:r>
                  <a:rPr lang="en-US" dirty="0"/>
                  <a:t>11994 = </a:t>
                </a:r>
                <a:r>
                  <a:rPr lang="en-US" dirty="0" err="1"/>
                  <a:t>W</a:t>
                </a:r>
                <a:r>
                  <a:rPr lang="en-US" baseline="-25000" dirty="0" err="1"/>
                  <a:t>c</a:t>
                </a:r>
                <a:r>
                  <a:rPr lang="en-US" dirty="0"/>
                  <a:t> * 100 + </a:t>
                </a:r>
                <a:r>
                  <a:rPr lang="en-US" dirty="0" err="1"/>
                  <a:t>W</a:t>
                </a:r>
                <a:r>
                  <a:rPr lang="en-US" baseline="-25000" dirty="0" err="1"/>
                  <a:t>c</a:t>
                </a:r>
                <a:r>
                  <a:rPr lang="en-US" dirty="0"/>
                  <a:t> * 20 * 2 </a:t>
                </a:r>
              </a:p>
              <a:p>
                <a:pPr marL="0" indent="0">
                  <a:buNone/>
                </a:pPr>
                <a:r>
                  <a:rPr lang="en-US" dirty="0" err="1"/>
                  <a:t>W</a:t>
                </a:r>
                <a:r>
                  <a:rPr lang="en-US" baseline="-25000" dirty="0" err="1"/>
                  <a:t>capacity</a:t>
                </a:r>
                <a:r>
                  <a:rPr lang="en-US" dirty="0"/>
                  <a:t> = 85.7 tons</a:t>
                </a:r>
              </a:p>
              <a:p>
                <a:pPr marL="0" indent="0">
                  <a:buNone/>
                </a:pPr>
                <a:r>
                  <a:rPr lang="en-US" dirty="0" err="1"/>
                  <a:t>W</a:t>
                </a:r>
                <a:r>
                  <a:rPr lang="en-US" baseline="-25000" dirty="0" err="1"/>
                  <a:t>soil</a:t>
                </a:r>
                <a:r>
                  <a:rPr lang="en-US" dirty="0"/>
                  <a:t> = 85.7- 12.4=73.3 tons</a:t>
                </a:r>
              </a:p>
              <a:p>
                <a:endParaRPr lang="ar-IQ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57200"/>
                <a:ext cx="8229600" cy="5668963"/>
              </a:xfrm>
              <a:blipFill rotWithShape="1">
                <a:blip r:embed="rId2"/>
                <a:stretch>
                  <a:fillRect l="-889" t="-1720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511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en-US" b="1" dirty="0" smtClean="0"/>
              <a:t>Total </a:t>
            </a:r>
            <a:r>
              <a:rPr lang="en-US" b="1" dirty="0"/>
              <a:t>Resistance = Rolling Resistance (R.R) + Grade Resistance (G.R)	</a:t>
            </a:r>
            <a:endParaRPr lang="en-US" dirty="0" smtClean="0"/>
          </a:p>
          <a:p>
            <a:pPr marL="0" indent="0" rtl="1">
              <a:buNone/>
            </a:pPr>
            <a:endParaRPr lang="en-US" dirty="0" smtClean="0"/>
          </a:p>
          <a:p>
            <a:pPr marL="0" lvl="0" indent="0">
              <a:buNone/>
            </a:pPr>
            <a:r>
              <a:rPr lang="en-US" b="1" dirty="0" smtClean="0"/>
              <a:t>Rolling </a:t>
            </a:r>
            <a:r>
              <a:rPr lang="en-US" b="1" dirty="0"/>
              <a:t>Resistance: </a:t>
            </a:r>
            <a:endParaRPr lang="en-US" dirty="0"/>
          </a:p>
          <a:p>
            <a:r>
              <a:rPr lang="en-US" dirty="0"/>
              <a:t>It is the resistance of a level surface to constant velocity motion a cross it. </a:t>
            </a:r>
          </a:p>
          <a:p>
            <a:pPr lvl="0"/>
            <a:r>
              <a:rPr lang="en-US" dirty="0"/>
              <a:t>For equipment which move on </a:t>
            </a:r>
            <a:r>
              <a:rPr lang="en-US" b="1" i="1" dirty="0"/>
              <a:t>rubber tires</a:t>
            </a:r>
            <a:r>
              <a:rPr lang="en-US" dirty="0"/>
              <a:t> the rolling resistance varies with: </a:t>
            </a:r>
          </a:p>
          <a:p>
            <a:pPr lvl="0"/>
            <a:r>
              <a:rPr lang="en-US" dirty="0"/>
              <a:t>The size. </a:t>
            </a:r>
          </a:p>
          <a:p>
            <a:pPr lvl="0"/>
            <a:r>
              <a:rPr lang="en-US" dirty="0"/>
              <a:t>Tread designed of the tires.</a:t>
            </a:r>
          </a:p>
          <a:p>
            <a:pPr lvl="0"/>
            <a:r>
              <a:rPr lang="en-US" dirty="0"/>
              <a:t>Pressure on (Contact area)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79350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 rtl="1">
                  <a:buNone/>
                </a:pPr>
                <a:r>
                  <a:rPr lang="en-US" sz="3000" dirty="0"/>
                  <a:t>For equipment which moves on </a:t>
                </a:r>
                <a:r>
                  <a:rPr lang="en-US" sz="3000" b="1" i="1" dirty="0"/>
                  <a:t>crawler tires </a:t>
                </a:r>
                <a:r>
                  <a:rPr lang="en-US" sz="3000" dirty="0"/>
                  <a:t>such as tractors the resistance</a:t>
                </a:r>
              </a:p>
              <a:p>
                <a:pPr marL="0" indent="0">
                  <a:buNone/>
                </a:pPr>
                <a:r>
                  <a:rPr lang="en-US" sz="3000" dirty="0"/>
                  <a:t>varies primarily with:- </a:t>
                </a:r>
              </a:p>
              <a:p>
                <a:pPr marL="0" indent="0">
                  <a:buNone/>
                </a:pPr>
                <a:r>
                  <a:rPr lang="en-US" sz="3000" dirty="0"/>
                  <a:t>Type and Condition of road surface. </a:t>
                </a:r>
              </a:p>
              <a:p>
                <a:pPr marL="0" indent="0">
                  <a:buNone/>
                </a:pPr>
                <a:r>
                  <a:rPr lang="en-US" sz="3000" b="1" i="1" dirty="0"/>
                  <a:t>The unit of rolling resistance is</a:t>
                </a:r>
                <a:r>
                  <a:rPr lang="en-US" sz="3000" b="1" i="1" dirty="0" smtClean="0"/>
                  <a:t>:    </a:t>
                </a:r>
                <a:r>
                  <a:rPr lang="en-US" sz="3000" b="1" dirty="0" smtClean="0"/>
                  <a:t> </a:t>
                </a:r>
                <a:r>
                  <a:rPr lang="en-US" sz="3000" b="1" dirty="0"/>
                  <a:t>kg /ton or </a:t>
                </a:r>
                <a:r>
                  <a:rPr lang="en-US" sz="3000" b="1" dirty="0" err="1"/>
                  <a:t>lb</a:t>
                </a:r>
                <a:r>
                  <a:rPr lang="en-US" sz="3000" b="1" dirty="0"/>
                  <a:t>/ton</a:t>
                </a:r>
                <a:r>
                  <a:rPr lang="en-US" sz="3000" dirty="0"/>
                  <a:t> </a:t>
                </a:r>
              </a:p>
              <a:p>
                <a:pPr marL="0" indent="0">
                  <a:buNone/>
                </a:pPr>
                <a:r>
                  <a:rPr lang="en-US" sz="3000" dirty="0"/>
                  <a:t>   </a:t>
                </a:r>
                <a:r>
                  <a:rPr lang="en-US" sz="3000" b="1" dirty="0"/>
                  <a:t>R.R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0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3000" b="1">
                            <a:latin typeface="Cambria Math"/>
                          </a:rPr>
                          <m:t>    </m:t>
                        </m:r>
                        <m:r>
                          <a:rPr lang="en-US" sz="3000" b="1" i="1">
                            <a:latin typeface="Cambria Math"/>
                          </a:rPr>
                          <m:t>𝐏</m:t>
                        </m:r>
                        <m:r>
                          <a:rPr lang="en-US" sz="3000" b="1">
                            <a:latin typeface="Cambria Math"/>
                          </a:rPr>
                          <m:t>   </m:t>
                        </m:r>
                      </m:num>
                      <m:den>
                        <m:r>
                          <a:rPr lang="en-US" sz="3000" b="1" i="1">
                            <a:latin typeface="Cambria Math"/>
                          </a:rPr>
                          <m:t>𝐖</m:t>
                        </m:r>
                      </m:den>
                    </m:f>
                  </m:oMath>
                </a14:m>
                <a:endParaRPr lang="en-US" sz="3000" dirty="0"/>
              </a:p>
              <a:p>
                <a:pPr marL="0" indent="0">
                  <a:buNone/>
                </a:pPr>
                <a:r>
                  <a:rPr lang="en-US" sz="2400" dirty="0" smtClean="0"/>
                  <a:t>  </a:t>
                </a:r>
                <a:r>
                  <a:rPr lang="en-US" sz="2400" b="1" dirty="0"/>
                  <a:t>Where</a:t>
                </a:r>
                <a:r>
                  <a:rPr lang="en-US" sz="2400" dirty="0"/>
                  <a:t>:</a:t>
                </a:r>
              </a:p>
              <a:p>
                <a:pPr marL="0" indent="0">
                  <a:buNone/>
                </a:pPr>
                <a:r>
                  <a:rPr lang="en-US" sz="2400" b="1" dirty="0"/>
                  <a:t>R.R</a:t>
                </a:r>
                <a:r>
                  <a:rPr lang="en-US" sz="2400" dirty="0"/>
                  <a:t> = Rolling resistance kg or  </a:t>
                </a:r>
                <a:r>
                  <a:rPr lang="en-US" sz="2400" dirty="0" err="1"/>
                  <a:t>lb</a:t>
                </a:r>
                <a:r>
                  <a:rPr lang="en-US" sz="2400" dirty="0"/>
                  <a:t> / ton </a:t>
                </a:r>
              </a:p>
              <a:p>
                <a:pPr marL="0" indent="0">
                  <a:buNone/>
                </a:pPr>
                <a:r>
                  <a:rPr lang="en-US" sz="2400" b="1" dirty="0"/>
                  <a:t>P</a:t>
                </a:r>
                <a:r>
                  <a:rPr lang="en-US" sz="2400" dirty="0"/>
                  <a:t> = total tension in two cable </a:t>
                </a:r>
                <a:r>
                  <a:rPr lang="en-US" sz="2400" dirty="0" err="1"/>
                  <a:t>lb</a:t>
                </a:r>
                <a:r>
                  <a:rPr lang="en-US" sz="2400" dirty="0"/>
                  <a:t> or kg </a:t>
                </a:r>
              </a:p>
              <a:p>
                <a:pPr marL="0" indent="0">
                  <a:buNone/>
                </a:pPr>
                <a:r>
                  <a:rPr lang="en-US" sz="2400" b="1" dirty="0"/>
                  <a:t>W</a:t>
                </a:r>
                <a:r>
                  <a:rPr lang="en-US" sz="2400" dirty="0"/>
                  <a:t> = gross weight of truck (ton) </a:t>
                </a:r>
              </a:p>
              <a:p>
                <a:pPr marL="0" indent="0">
                  <a:buNone/>
                </a:pPr>
                <a:endParaRPr lang="en-US" sz="2400" dirty="0" smtClean="0"/>
              </a:p>
              <a:p>
                <a:endParaRPr lang="ar-IQ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81" t="-2156" b="-270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768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pPr lvl="0"/>
                <a:r>
                  <a:rPr lang="en-US" b="1" dirty="0"/>
                  <a:t>The effect of grade on required tractive effort: </a:t>
                </a:r>
                <a:r>
                  <a:rPr lang="en-US" dirty="0"/>
                  <a:t>Tractive effort of vehicles is the effort required to keep it moving increase or reduces approximately in proportion to the slope of the road , and this tractive effort is to increase with plus slope or decrease with minus slope , this tractive effort can be calculated from:</a:t>
                </a:r>
              </a:p>
              <a:p>
                <a:r>
                  <a:rPr lang="en-US" b="1" i="1" dirty="0"/>
                  <a:t>Tractive Effort =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𝑾</m:t>
                    </m:r>
                    <m:r>
                      <a:rPr lang="en-US" b="1" i="1">
                        <a:latin typeface="Cambria Math"/>
                      </a:rPr>
                      <m:t> × </m:t>
                    </m:r>
                    <m:r>
                      <a:rPr lang="en-US" b="1" i="1">
                        <a:latin typeface="Cambria Math"/>
                      </a:rPr>
                      <m:t>𝟏𝟎</m:t>
                    </m:r>
                    <m:r>
                      <a:rPr lang="en-US" b="1" i="1">
                        <a:latin typeface="Cambria Math"/>
                      </a:rPr>
                      <m:t> × %</m:t>
                    </m:r>
                    <m:r>
                      <a:rPr lang="en-US" b="1" i="1">
                        <a:latin typeface="Cambria Math"/>
                      </a:rPr>
                      <m:t>𝑮</m:t>
                    </m:r>
                    <m:r>
                      <a:rPr lang="en-US" b="1" i="1">
                        <a:latin typeface="Cambria Math"/>
                      </a:rPr>
                      <m:t>  </m:t>
                    </m:r>
                  </m:oMath>
                </a14:m>
                <a:r>
                  <a:rPr lang="en-US" b="1" i="1" dirty="0"/>
                  <a:t> kg </a:t>
                </a:r>
                <a:endParaRPr lang="en-US" dirty="0"/>
              </a:p>
              <a:p>
                <a:r>
                  <a:rPr lang="en-US" b="1" i="1" dirty="0"/>
                  <a:t>                             =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𝑾</m:t>
                    </m:r>
                    <m:r>
                      <a:rPr lang="en-US" b="1" i="1">
                        <a:latin typeface="Cambria Math"/>
                      </a:rPr>
                      <m:t> × </m:t>
                    </m:r>
                    <m:r>
                      <a:rPr lang="en-US" b="1" i="1">
                        <a:latin typeface="Cambria Math"/>
                      </a:rPr>
                      <m:t>𝟐𝟎</m:t>
                    </m:r>
                    <m:r>
                      <a:rPr lang="en-US" b="1" i="1">
                        <a:latin typeface="Cambria Math"/>
                      </a:rPr>
                      <m:t> × %</m:t>
                    </m:r>
                    <m:r>
                      <a:rPr lang="en-US" b="1" i="1">
                        <a:latin typeface="Cambria Math"/>
                      </a:rPr>
                      <m:t>𝑮</m:t>
                    </m:r>
                    <m:r>
                      <a:rPr lang="en-US" b="1" i="1">
                        <a:latin typeface="Cambria Math"/>
                      </a:rPr>
                      <m:t> </m:t>
                    </m:r>
                  </m:oMath>
                </a14:m>
                <a:r>
                  <a:rPr lang="en-US" b="1" i="1" dirty="0" err="1"/>
                  <a:t>lb</a:t>
                </a:r>
                <a:r>
                  <a:rPr lang="en-US" b="1" i="1" dirty="0"/>
                  <a:t> </a:t>
                </a:r>
                <a:endParaRPr lang="en-US" dirty="0"/>
              </a:p>
              <a:p>
                <a:r>
                  <a:rPr lang="en-US" b="1" i="1" dirty="0"/>
                  <a:t>Where: </a:t>
                </a:r>
                <a:endParaRPr lang="en-US" dirty="0"/>
              </a:p>
              <a:p>
                <a:r>
                  <a:rPr lang="en-US" b="1" dirty="0"/>
                  <a:t>W:</a:t>
                </a:r>
                <a:r>
                  <a:rPr lang="en-US" dirty="0"/>
                  <a:t> gross weight of truck (ton).                     </a:t>
                </a:r>
                <a:r>
                  <a:rPr lang="en-US" b="1" dirty="0"/>
                  <a:t>G:</a:t>
                </a:r>
                <a:r>
                  <a:rPr lang="en-US" dirty="0"/>
                  <a:t> Slope %</a:t>
                </a:r>
              </a:p>
              <a:p>
                <a:endParaRPr lang="ar-IQ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185" t="-2022" r="-519" b="-2695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650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en-US" b="1" dirty="0"/>
                  <a:t>Coefficient of Traction:</a:t>
                </a:r>
                <a:endParaRPr lang="en-US" dirty="0"/>
              </a:p>
              <a:p>
                <a:r>
                  <a:rPr lang="en-US" b="1" dirty="0"/>
                  <a:t> </a:t>
                </a:r>
                <a:r>
                  <a:rPr lang="en-US" dirty="0"/>
                  <a:t>To determine the maximum possible tractive force between the tire or track and the surface just before slippage occurs. </a:t>
                </a:r>
              </a:p>
              <a:p>
                <a:r>
                  <a:rPr lang="en-US" b="1" i="1" dirty="0"/>
                  <a:t>Coefficient of traction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/>
                          </a:rPr>
                          <m:t>𝑻𝒓𝒂𝒄𝒕𝒊𝒗𝒆</m:t>
                        </m:r>
                        <m:r>
                          <a:rPr lang="en-US" b="1" i="1">
                            <a:latin typeface="Cambria Math"/>
                          </a:rPr>
                          <m:t> </m:t>
                        </m:r>
                        <m:r>
                          <a:rPr lang="en-US" b="1" i="1">
                            <a:latin typeface="Cambria Math"/>
                          </a:rPr>
                          <m:t>𝒇𝒐𝒓𝒄𝒆</m:t>
                        </m:r>
                      </m:num>
                      <m:den>
                        <m:eqArr>
                          <m:eqArrPr>
                            <m:ctrlPr>
                              <a:rPr lang="en-US" b="1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b="1" i="1">
                                <a:latin typeface="Cambria Math"/>
                              </a:rPr>
                              <m:t>𝒕𝒐𝒕𝒂𝒍</m:t>
                            </m:r>
                            <m:r>
                              <a:rPr lang="en-US" b="1" i="1">
                                <a:latin typeface="Cambria Math"/>
                              </a:rPr>
                              <m:t> </m:t>
                            </m:r>
                            <m:r>
                              <a:rPr lang="en-US" b="1" i="1">
                                <a:latin typeface="Cambria Math"/>
                              </a:rPr>
                              <m:t>𝒑𝒓𝒆𝒔𝒔𝒖𝒓𝒆</m:t>
                            </m:r>
                            <m:r>
                              <a:rPr lang="en-US" b="1" i="1">
                                <a:latin typeface="Cambria Math"/>
                              </a:rPr>
                              <m:t> </m:t>
                            </m:r>
                            <m:r>
                              <a:rPr lang="en-US" b="1" i="1">
                                <a:latin typeface="Cambria Math"/>
                              </a:rPr>
                              <m:t>𝒃𝒆𝒕𝒘𝒆𝒆𝒏</m:t>
                            </m:r>
                            <m:r>
                              <a:rPr lang="en-US" b="1" i="1">
                                <a:latin typeface="Cambria Math"/>
                              </a:rPr>
                              <m:t> </m:t>
                            </m:r>
                            <m:r>
                              <a:rPr lang="en-US" b="1" i="1">
                                <a:latin typeface="Cambria Math"/>
                              </a:rPr>
                              <m:t>𝒕𝒓𝒂𝒄𝒕𝒊𝒗𝒆</m:t>
                            </m:r>
                            <m:r>
                              <a:rPr lang="en-US" b="1" i="1">
                                <a:latin typeface="Cambria Math"/>
                              </a:rPr>
                              <m:t> </m:t>
                            </m:r>
                            <m:r>
                              <a:rPr lang="en-US" b="1" i="1">
                                <a:latin typeface="Cambria Math"/>
                              </a:rPr>
                              <m:t>𝒂𝒏𝒅</m:t>
                            </m:r>
                            <m:r>
                              <a:rPr lang="en-US" b="1" i="1">
                                <a:latin typeface="Cambria Math"/>
                              </a:rPr>
                              <m:t> </m:t>
                            </m:r>
                            <m:r>
                              <a:rPr lang="en-US" b="1" i="1">
                                <a:latin typeface="Cambria Math"/>
                              </a:rPr>
                              <m:t>𝒓𝒐𝒂𝒅</m:t>
                            </m:r>
                            <m:r>
                              <a:rPr lang="en-US" b="1" i="1">
                                <a:latin typeface="Cambria Math"/>
                              </a:rPr>
                              <m:t> </m:t>
                            </m:r>
                            <m:r>
                              <a:rPr lang="en-US" b="1" i="1">
                                <a:latin typeface="Cambria Math"/>
                              </a:rPr>
                              <m:t>𝒔𝒖𝒓𝒇𝒂𝒄𝒆</m:t>
                            </m:r>
                          </m:e>
                          <m:e>
                            <m:r>
                              <a:rPr lang="en-US" b="1" i="1">
                                <a:latin typeface="Cambria Math"/>
                              </a:rPr>
                              <m:t>𝒐𝒓</m:t>
                            </m:r>
                            <m:r>
                              <a:rPr lang="en-US" b="1" i="1">
                                <a:latin typeface="Cambria Math"/>
                              </a:rPr>
                              <m:t> (</m:t>
                            </m:r>
                            <m:r>
                              <a:rPr lang="en-US" b="1" i="1">
                                <a:latin typeface="Cambria Math"/>
                              </a:rPr>
                              <m:t>𝒆𝒇𝒇𝒆𝒄𝒕𝒊𝒗𝒆</m:t>
                            </m:r>
                            <m:r>
                              <a:rPr lang="en-US" b="1" i="1">
                                <a:latin typeface="Cambria Math"/>
                              </a:rPr>
                              <m:t> </m:t>
                            </m:r>
                            <m:r>
                              <a:rPr lang="en-US" b="1" i="1">
                                <a:latin typeface="Cambria Math"/>
                              </a:rPr>
                              <m:t>𝒗𝒆𝒉𝒊𝒄𝒍𝒆</m:t>
                            </m:r>
                            <m:r>
                              <a:rPr lang="en-US" b="1" i="1">
                                <a:latin typeface="Cambria Math"/>
                              </a:rPr>
                              <m:t> </m:t>
                            </m:r>
                            <m:r>
                              <a:rPr lang="en-US" b="1" i="1">
                                <a:latin typeface="Cambria Math"/>
                              </a:rPr>
                              <m:t>𝒘𝒆𝒊𝒈𝒉𝒕</m:t>
                            </m:r>
                            <m:r>
                              <a:rPr lang="en-US" b="1" i="1">
                                <a:latin typeface="Cambria Math"/>
                              </a:rPr>
                              <m:t>)</m:t>
                            </m:r>
                          </m:e>
                        </m:eqArr>
                      </m:den>
                    </m:f>
                  </m:oMath>
                </a14:m>
                <a:endParaRPr lang="en-US" dirty="0"/>
              </a:p>
              <a:p>
                <a:pPr lvl="0"/>
                <a:r>
                  <a:rPr lang="en-US" dirty="0"/>
                  <a:t>     For track type               Use total tractor weight </a:t>
                </a:r>
              </a:p>
              <a:p>
                <a:pPr lvl="0"/>
                <a:r>
                  <a:rPr lang="en-US" dirty="0"/>
                  <a:t>     4- Wheel tractor           40% of vehicle gross weight </a:t>
                </a:r>
              </a:p>
              <a:p>
                <a:pPr lvl="0"/>
                <a:r>
                  <a:rPr lang="en-US" dirty="0"/>
                  <a:t>     2- Wheel tractor           50% of vehicle gross weigh </a:t>
                </a:r>
              </a:p>
              <a:p>
                <a:endParaRPr lang="ar-IQ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185" t="-2022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358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en-US" b="1" dirty="0"/>
                  <a:t>The effect of altitude on the performance of internal combustion engines</a:t>
                </a:r>
                <a:r>
                  <a:rPr lang="en-US" dirty="0"/>
                  <a:t>:</a:t>
                </a:r>
              </a:p>
              <a:p>
                <a:r>
                  <a:rPr lang="en-US" dirty="0"/>
                  <a:t>An internal combustion engine operates by combining oxygen from the air with the fuel. The density of the air is reduced because of altitude, so the quantity of oxygen in a given volume of air will be less than for the same volume of air at sea level. </a:t>
                </a:r>
              </a:p>
              <a:p>
                <a:r>
                  <a:rPr lang="en-US" dirty="0"/>
                  <a:t>This can calculate from:- </a:t>
                </a:r>
              </a:p>
              <a:p>
                <a:r>
                  <a:rPr lang="en-US" b="1" dirty="0"/>
                  <a:t>Loss due altitude = 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𝐡𝐩</m:t>
                    </m:r>
                    <m:r>
                      <a:rPr lang="en-US" b="1">
                        <a:latin typeface="Cambria Math"/>
                      </a:rPr>
                      <m:t>× </m:t>
                    </m:r>
                    <m:r>
                      <a:rPr lang="en-US" b="1" i="1">
                        <a:latin typeface="Cambria Math"/>
                      </a:rPr>
                      <m:t>𝟎</m:t>
                    </m:r>
                    <m:r>
                      <a:rPr lang="en-US" b="1">
                        <a:latin typeface="Cambria Math"/>
                      </a:rPr>
                      <m:t>.</m:t>
                    </m:r>
                    <m:r>
                      <a:rPr lang="en-US" b="1" i="1">
                        <a:latin typeface="Cambria Math"/>
                      </a:rPr>
                      <m:t>𝟎𝟑</m:t>
                    </m:r>
                    <m:r>
                      <a:rPr lang="en-US" b="1">
                        <a:latin typeface="Cambria Math"/>
                      </a:rPr>
                      <m:t> × </m:t>
                    </m:r>
                    <m:f>
                      <m:fPr>
                        <m:ctrlPr>
                          <a:rPr lang="en-US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/>
                          </a:rPr>
                          <m:t>𝑯</m:t>
                        </m:r>
                        <m:r>
                          <a:rPr lang="en-US" b="1" i="1">
                            <a:latin typeface="Cambria Math"/>
                          </a:rPr>
                          <m:t>−</m:t>
                        </m:r>
                        <m:r>
                          <a:rPr lang="en-US" b="1" i="1">
                            <a:latin typeface="Cambria Math"/>
                          </a:rPr>
                          <m:t>𝟑𝟎𝟎</m:t>
                        </m:r>
                      </m:num>
                      <m:den>
                        <m:r>
                          <a:rPr lang="en-US" b="1" i="1">
                            <a:latin typeface="Cambria Math"/>
                          </a:rPr>
                          <m:t>𝟑𝟎𝟎</m:t>
                        </m:r>
                      </m:den>
                    </m:f>
                    <m:r>
                      <a:rPr lang="en-US" b="1" i="1">
                        <a:latin typeface="Cambria Math"/>
                      </a:rPr>
                      <m:t> </m:t>
                    </m:r>
                    <m:r>
                      <a:rPr lang="en-US" b="1" i="1">
                        <a:latin typeface="Cambria Math"/>
                      </a:rPr>
                      <m:t>𝒎</m:t>
                    </m:r>
                  </m:oMath>
                </a14:m>
                <a:r>
                  <a:rPr lang="en-US" b="1" dirty="0"/>
                  <a:t> </a:t>
                </a:r>
                <a:endParaRPr lang="en-US" dirty="0"/>
              </a:p>
              <a:p>
                <a:r>
                  <a:rPr lang="en-US" dirty="0"/>
                  <a:t>                            </a:t>
                </a:r>
                <a:r>
                  <a:rPr lang="en-US" b="1" dirty="0"/>
                  <a:t>=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/>
                      </a:rPr>
                      <m:t>𝐡𝐩</m:t>
                    </m:r>
                    <m:r>
                      <a:rPr lang="en-US" b="1">
                        <a:latin typeface="Cambria Math"/>
                      </a:rPr>
                      <m:t>× </m:t>
                    </m:r>
                    <m:r>
                      <a:rPr lang="en-US" b="1" i="1">
                        <a:latin typeface="Cambria Math"/>
                      </a:rPr>
                      <m:t>𝟎</m:t>
                    </m:r>
                    <m:r>
                      <a:rPr lang="en-US" b="1">
                        <a:latin typeface="Cambria Math"/>
                      </a:rPr>
                      <m:t>.</m:t>
                    </m:r>
                    <m:r>
                      <a:rPr lang="en-US" b="1" i="1">
                        <a:latin typeface="Cambria Math"/>
                      </a:rPr>
                      <m:t>𝟎𝟑</m:t>
                    </m:r>
                    <m:r>
                      <a:rPr lang="en-US" b="1">
                        <a:latin typeface="Cambria Math"/>
                      </a:rPr>
                      <m:t> × </m:t>
                    </m:r>
                    <m:f>
                      <m:fPr>
                        <m:ctrlPr>
                          <a:rPr lang="en-US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/>
                          </a:rPr>
                          <m:t>𝑯</m:t>
                        </m:r>
                        <m:r>
                          <a:rPr lang="en-US" b="1" i="1">
                            <a:latin typeface="Cambria Math"/>
                          </a:rPr>
                          <m:t>−</m:t>
                        </m:r>
                        <m:r>
                          <a:rPr lang="en-US" b="1" i="1">
                            <a:latin typeface="Cambria Math"/>
                          </a:rPr>
                          <m:t>𝟏𝟎𝟎𝟎</m:t>
                        </m:r>
                      </m:num>
                      <m:den>
                        <m:r>
                          <a:rPr lang="en-US" b="1" i="1">
                            <a:latin typeface="Cambria Math"/>
                          </a:rPr>
                          <m:t>𝟏𝟎𝟎𝟎</m:t>
                        </m:r>
                      </m:den>
                    </m:f>
                    <m:r>
                      <a:rPr lang="en-US" b="1" i="1">
                        <a:latin typeface="Cambria Math"/>
                      </a:rPr>
                      <m:t> </m:t>
                    </m:r>
                    <m:r>
                      <a:rPr lang="en-US" b="1" i="1">
                        <a:latin typeface="Cambria Math"/>
                      </a:rPr>
                      <m:t>𝒇𝒕</m:t>
                    </m:r>
                  </m:oMath>
                </a14:m>
                <a:endParaRPr lang="en-US" dirty="0"/>
              </a:p>
              <a:p>
                <a:endParaRPr lang="ar-IQ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185" t="-2695" r="-2000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247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en-US" b="1" dirty="0"/>
                  <a:t>Combined effect of pressure and temperature on the performance of internal combustion engine: </a:t>
                </a: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/>
                            </a:rPr>
                            <m:t>𝑯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</a:rPr>
                            <m:t>𝒄</m:t>
                          </m:r>
                        </m:sub>
                      </m:sSub>
                      <m:r>
                        <a:rPr lang="en-US" b="1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/>
                            </a:rPr>
                            <m:t>𝑯</m:t>
                          </m:r>
                        </m:e>
                        <m:sub>
                          <m:r>
                            <a:rPr lang="en-US" b="1" i="1">
                              <a:latin typeface="Cambria Math"/>
                            </a:rPr>
                            <m:t>𝒐</m:t>
                          </m:r>
                        </m:sub>
                      </m:sSub>
                      <m:f>
                        <m:fPr>
                          <m:ctrlPr>
                            <a:rPr lang="en-US" b="1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𝑷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/>
                                </a:rPr>
                                <m:t>𝒔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/>
                                </a:rPr>
                                <m:t>𝒐</m:t>
                              </m:r>
                            </m:sub>
                          </m:sSub>
                        </m:den>
                      </m:f>
                      <m:r>
                        <a:rPr lang="en-US" b="1" i="1">
                          <a:latin typeface="Cambria Math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en-US" b="1" i="1"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1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1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latin typeface="Cambria Math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b="1" i="1">
                                      <a:latin typeface="Cambria Math"/>
                                    </a:rPr>
                                    <m:t>𝒐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1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latin typeface="Cambria Math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b="1" i="1">
                                      <a:latin typeface="Cambria Math"/>
                                    </a:rPr>
                                    <m:t>𝒔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b="1" dirty="0"/>
                  <a:t>Where:- </a:t>
                </a:r>
                <a:endParaRPr lang="en-US" dirty="0"/>
              </a:p>
              <a:p>
                <a:r>
                  <a:rPr lang="en-US" b="1" dirty="0" err="1"/>
                  <a:t>H</a:t>
                </a:r>
                <a:r>
                  <a:rPr lang="en-US" b="1" baseline="-25000" dirty="0" err="1"/>
                  <a:t>c</a:t>
                </a:r>
                <a:r>
                  <a:rPr lang="en-US" dirty="0"/>
                  <a:t> </a:t>
                </a:r>
                <a:r>
                  <a:rPr lang="en-US" b="1" dirty="0"/>
                  <a:t>:</a:t>
                </a:r>
                <a:r>
                  <a:rPr lang="en-US" dirty="0"/>
                  <a:t> corrected </a:t>
                </a:r>
                <a:r>
                  <a:rPr lang="en-US" dirty="0" err="1"/>
                  <a:t>hp</a:t>
                </a:r>
                <a:r>
                  <a:rPr lang="en-US" dirty="0"/>
                  <a:t> for standard conditions.</a:t>
                </a:r>
              </a:p>
              <a:p>
                <a:r>
                  <a:rPr lang="en-US" b="1" dirty="0"/>
                  <a:t>H</a:t>
                </a:r>
                <a:r>
                  <a:rPr lang="en-US" b="1" baseline="-25000" dirty="0"/>
                  <a:t>o</a:t>
                </a:r>
                <a:r>
                  <a:rPr lang="en-US" dirty="0"/>
                  <a:t> </a:t>
                </a:r>
                <a:r>
                  <a:rPr lang="en-US" b="1" dirty="0"/>
                  <a:t>:</a:t>
                </a:r>
                <a:r>
                  <a:rPr lang="en-US" dirty="0"/>
                  <a:t> observed </a:t>
                </a:r>
                <a:r>
                  <a:rPr lang="en-US" dirty="0" err="1"/>
                  <a:t>hp</a:t>
                </a:r>
                <a:r>
                  <a:rPr lang="en-US" dirty="0"/>
                  <a:t> as determined from test.</a:t>
                </a:r>
              </a:p>
              <a:p>
                <a:r>
                  <a:rPr lang="en-US" b="1" dirty="0"/>
                  <a:t>P</a:t>
                </a:r>
                <a:r>
                  <a:rPr lang="en-US" b="1" baseline="-25000" dirty="0"/>
                  <a:t>s</a:t>
                </a:r>
                <a:r>
                  <a:rPr lang="en-US" b="1" dirty="0"/>
                  <a:t> :</a:t>
                </a:r>
                <a:r>
                  <a:rPr lang="en-US" dirty="0"/>
                  <a:t> standard pressure = 29.92        in. Hg</a:t>
                </a:r>
              </a:p>
              <a:p>
                <a:r>
                  <a:rPr lang="en-US" dirty="0"/>
                  <a:t>                                    = 760       mm. Hg</a:t>
                </a:r>
              </a:p>
              <a:p>
                <a:endParaRPr lang="ar-IQ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704" t="-3504" b="-2965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047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US" b="1" dirty="0"/>
                  <a:t>Rim pull:- 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Is the tractive force between the rubber tires of driving wheels and the surface on which they travel. </a:t>
                </a:r>
              </a:p>
              <a:p>
                <a:pPr marL="0" indent="0">
                  <a:buNone/>
                </a:pPr>
                <a:r>
                  <a:rPr lang="en-US" dirty="0"/>
                  <a:t>It may be determined from the formulas:-</a:t>
                </a:r>
              </a:p>
              <a:p>
                <a:pPr marL="0" indent="0">
                  <a:buNone/>
                </a:pPr>
                <a:r>
                  <a:rPr lang="en-US" b="1" dirty="0" err="1"/>
                  <a:t>Rimpull</a:t>
                </a:r>
                <a:r>
                  <a:rPr lang="en-US" b="1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/>
                          </a:rPr>
                          <m:t>𝟑𝟕𝟓</m:t>
                        </m:r>
                        <m:r>
                          <a:rPr lang="en-US" b="1" i="1">
                            <a:latin typeface="Cambria Math"/>
                          </a:rPr>
                          <m:t>×</m:t>
                        </m:r>
                        <m:r>
                          <a:rPr lang="en-US" b="1" i="1">
                            <a:latin typeface="Cambria Math"/>
                          </a:rPr>
                          <m:t>𝒉𝒑</m:t>
                        </m:r>
                        <m:r>
                          <a:rPr lang="en-US" b="1" i="1">
                            <a:latin typeface="Cambria Math"/>
                          </a:rPr>
                          <m:t>×</m:t>
                        </m:r>
                        <m:r>
                          <a:rPr lang="en-US" b="1" i="1">
                            <a:latin typeface="Cambria Math"/>
                          </a:rPr>
                          <m:t>𝒆𝒇𝒇𝒊𝒄𝒊𝒆𝒏𝒚</m:t>
                        </m:r>
                        <m:r>
                          <a:rPr lang="en-US" b="1" i="1">
                            <a:latin typeface="Cambria Math"/>
                          </a:rPr>
                          <m:t> </m:t>
                        </m:r>
                      </m:num>
                      <m:den>
                        <m:r>
                          <a:rPr lang="en-US" b="1" i="1">
                            <a:latin typeface="Cambria Math"/>
                          </a:rPr>
                          <m:t>𝒔𝒑𝒆𝒆𝒅</m:t>
                        </m:r>
                        <m:r>
                          <a:rPr lang="en-US" b="1" i="1">
                            <a:latin typeface="Cambria Math"/>
                          </a:rPr>
                          <m:t> , </m:t>
                        </m:r>
                        <m:r>
                          <a:rPr lang="en-US" b="1" i="1">
                            <a:latin typeface="Cambria Math"/>
                          </a:rPr>
                          <m:t>𝒎𝒑𝒉</m:t>
                        </m:r>
                      </m:den>
                    </m:f>
                  </m:oMath>
                </a14:m>
                <a:r>
                  <a:rPr lang="en-US" b="1" dirty="0"/>
                  <a:t>    </a:t>
                </a:r>
                <a:r>
                  <a:rPr lang="en-US" b="1" dirty="0" err="1"/>
                  <a:t>lb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b="1" dirty="0"/>
                  <a:t>            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>
                            <a:latin typeface="Cambria Math"/>
                          </a:rPr>
                          <m:t>𝟐𝟕𝟐</m:t>
                        </m:r>
                        <m:r>
                          <a:rPr lang="en-US" b="1" i="1">
                            <a:latin typeface="Cambria Math"/>
                          </a:rPr>
                          <m:t>.</m:t>
                        </m:r>
                        <m:r>
                          <a:rPr lang="en-US" b="1" i="1">
                            <a:latin typeface="Cambria Math"/>
                          </a:rPr>
                          <m:t>𝟐</m:t>
                        </m:r>
                        <m:r>
                          <a:rPr lang="en-US" b="1" i="1">
                            <a:latin typeface="Cambria Math"/>
                          </a:rPr>
                          <m:t>×</m:t>
                        </m:r>
                        <m:r>
                          <a:rPr lang="en-US" b="1" i="1">
                            <a:latin typeface="Cambria Math"/>
                          </a:rPr>
                          <m:t>𝒉𝒑</m:t>
                        </m:r>
                        <m:r>
                          <a:rPr lang="en-US" b="1" i="1">
                            <a:latin typeface="Cambria Math"/>
                          </a:rPr>
                          <m:t>×</m:t>
                        </m:r>
                        <m:r>
                          <a:rPr lang="en-US" b="1" i="1">
                            <a:latin typeface="Cambria Math"/>
                          </a:rPr>
                          <m:t>𝒆𝒇𝒇𝒊𝒄𝒆𝒏𝒄𝒚</m:t>
                        </m:r>
                      </m:num>
                      <m:den>
                        <m:r>
                          <a:rPr lang="en-US" b="1" i="1">
                            <a:latin typeface="Cambria Math"/>
                          </a:rPr>
                          <m:t>𝒔𝒑𝒆𝒆𝒅</m:t>
                        </m:r>
                        <m:r>
                          <a:rPr lang="en-US" b="1" i="1">
                            <a:latin typeface="Cambria Math"/>
                          </a:rPr>
                          <m:t> </m:t>
                        </m:r>
                        <m:r>
                          <a:rPr lang="en-US" b="1" i="1">
                            <a:latin typeface="Cambria Math"/>
                          </a:rPr>
                          <m:t>𝒌𝒎</m:t>
                        </m:r>
                        <m:r>
                          <a:rPr lang="en-US" b="1" i="1">
                            <a:latin typeface="Cambria Math"/>
                          </a:rPr>
                          <m:t>/</m:t>
                        </m:r>
                        <m:r>
                          <a:rPr lang="en-US" b="1" i="1">
                            <a:latin typeface="Cambria Math"/>
                          </a:rPr>
                          <m:t>𝒉𝒓</m:t>
                        </m:r>
                        <m:r>
                          <a:rPr lang="en-US" b="1" i="1">
                            <a:latin typeface="Cambria Math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b="1" dirty="0"/>
                  <a:t>   kg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i="1" dirty="0"/>
                  <a:t>The efficiency of most tractors and trucks will range from </a:t>
                </a:r>
                <a:r>
                  <a:rPr lang="en-US" b="1" i="1" dirty="0"/>
                  <a:t>80 to 85 percent.</a:t>
                </a:r>
                <a:r>
                  <a:rPr lang="en-US" i="1" dirty="0"/>
                  <a:t> </a:t>
                </a:r>
                <a:endParaRPr lang="en-US" dirty="0"/>
              </a:p>
              <a:p>
                <a:endParaRPr lang="ar-IQ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704" t="-2695" r="-2593" b="-2022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162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b="1" i="1" dirty="0"/>
              <a:t>Example 2:</a:t>
            </a:r>
            <a:r>
              <a:rPr lang="en-US" i="1" dirty="0"/>
              <a:t>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A tractor whose weight is 15 tons has a drawbar pull of 5684 </a:t>
            </a:r>
            <a:r>
              <a:rPr lang="en-US" dirty="0" err="1"/>
              <a:t>lb</a:t>
            </a:r>
            <a:r>
              <a:rPr lang="en-US" dirty="0"/>
              <a:t> in the sixth gear when operate on a level road having a rolling resistance of 110  </a:t>
            </a:r>
            <a:r>
              <a:rPr lang="en-US" dirty="0" err="1"/>
              <a:t>lb</a:t>
            </a:r>
            <a:r>
              <a:rPr lang="en-US" dirty="0"/>
              <a:t> / ton . If the tractor is operated on a level road having a rolling resistance of 180 </a:t>
            </a:r>
            <a:r>
              <a:rPr lang="en-US" dirty="0" err="1"/>
              <a:t>lb</a:t>
            </a:r>
            <a:r>
              <a:rPr lang="en-US" dirty="0"/>
              <a:t> / ton. What is the effect on drawbar pull will be?</a:t>
            </a:r>
          </a:p>
          <a:p>
            <a:pPr marL="0" indent="0">
              <a:buNone/>
            </a:pPr>
            <a:r>
              <a:rPr lang="en-US" b="1" i="1" dirty="0"/>
              <a:t>Solution: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P = W * R.R</a:t>
            </a:r>
          </a:p>
          <a:p>
            <a:pPr marL="0" indent="0">
              <a:buNone/>
            </a:pPr>
            <a:r>
              <a:rPr lang="en-US" dirty="0"/>
              <a:t>P= 15 (180 – 110) = 1050 </a:t>
            </a:r>
            <a:r>
              <a:rPr lang="en-US" dirty="0" err="1"/>
              <a:t>lb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Drawbar pull effective = 5684 – 1050 = 4634 </a:t>
            </a:r>
            <a:r>
              <a:rPr lang="en-US" dirty="0" err="1"/>
              <a:t>lb</a:t>
            </a:r>
            <a:r>
              <a:rPr lang="en-US" dirty="0"/>
              <a:t> 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63552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773</Words>
  <Application>Microsoft Office PowerPoint</Application>
  <PresentationFormat>On-screen Show (4:3)</PresentationFormat>
  <Paragraphs>68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Lecture 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</dc:title>
  <dc:creator>Ali Khalid</dc:creator>
  <cp:lastModifiedBy>Ali Khalid</cp:lastModifiedBy>
  <cp:revision>54</cp:revision>
  <dcterms:created xsi:type="dcterms:W3CDTF">2006-08-16T00:00:00Z</dcterms:created>
  <dcterms:modified xsi:type="dcterms:W3CDTF">2018-01-06T18:01:41Z</dcterms:modified>
</cp:coreProperties>
</file>