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1470025"/>
          </a:xfrm>
        </p:spPr>
        <p:txBody>
          <a:bodyPr/>
          <a:lstStyle/>
          <a:p>
            <a:r>
              <a:rPr lang="en-US" dirty="0" smtClean="0"/>
              <a:t>Lecture 7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667000"/>
            <a:ext cx="7315200" cy="1752600"/>
          </a:xfrm>
        </p:spPr>
        <p:txBody>
          <a:bodyPr>
            <a:normAutofit fontScale="92500" lnSpcReduction="20000"/>
          </a:bodyPr>
          <a:lstStyle/>
          <a:p>
            <a:r>
              <a:rPr lang="en-US" sz="4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Construction Planning, Equipment and </a:t>
            </a:r>
            <a:r>
              <a:rPr lang="en-US" sz="4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Methods</a:t>
            </a:r>
          </a:p>
          <a:p>
            <a:r>
              <a:rPr lang="en-US" sz="4400" b="1" dirty="0"/>
              <a:t>Asst. Lect. Ali Khalid</a:t>
            </a:r>
            <a:endParaRPr lang="ar-IQ" sz="4400" b="1"/>
          </a:p>
          <a:p>
            <a:endParaRPr lang="en-US" sz="44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83086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u="sng" dirty="0"/>
              <a:t>Equipment Economics: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 </a:t>
            </a:r>
            <a:endParaRPr lang="en-US" dirty="0"/>
          </a:p>
          <a:p>
            <a:pPr marL="0" lvl="0" indent="0">
              <a:buNone/>
            </a:pPr>
            <a:r>
              <a:rPr lang="en-US" dirty="0"/>
              <a:t>Factors affecting the selection of construction equipment:</a:t>
            </a:r>
          </a:p>
          <a:p>
            <a:pPr lvl="0"/>
            <a:r>
              <a:rPr lang="en-US" b="1" dirty="0"/>
              <a:t>Standard Equipment: </a:t>
            </a:r>
            <a:endParaRPr lang="en-US" dirty="0"/>
          </a:p>
          <a:p>
            <a:pPr lvl="0"/>
            <a:r>
              <a:rPr lang="en-US" dirty="0"/>
              <a:t>It is Common equipment such as Lorry.</a:t>
            </a:r>
          </a:p>
          <a:p>
            <a:pPr lvl="0"/>
            <a:r>
              <a:rPr lang="en-US" dirty="0"/>
              <a:t>Can be used economically on more than one project.</a:t>
            </a:r>
          </a:p>
          <a:p>
            <a:pPr lvl="0"/>
            <a:r>
              <a:rPr lang="en-US" dirty="0"/>
              <a:t>Owner of it can easily dispose it.</a:t>
            </a:r>
          </a:p>
          <a:p>
            <a:pPr lvl="0"/>
            <a:r>
              <a:rPr lang="en-US" dirty="0"/>
              <a:t>Repairs parts can be obtained quickly and economically.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lvl="0"/>
            <a:r>
              <a:rPr lang="en-US" b="1" dirty="0"/>
              <a:t>Special </a:t>
            </a:r>
            <a:r>
              <a:rPr lang="en-US" b="1" dirty="0" err="1" smtClean="0"/>
              <a:t>Equipment</a:t>
            </a:r>
            <a:r>
              <a:rPr lang="en-US" dirty="0" err="1"/>
              <a:t>Manufactured</a:t>
            </a:r>
            <a:r>
              <a:rPr lang="en-US" dirty="0"/>
              <a:t> for specific project to perform special activity such as tunnel excavator.</a:t>
            </a:r>
          </a:p>
          <a:p>
            <a:pPr lvl="0"/>
            <a:r>
              <a:rPr lang="en-US" dirty="0"/>
              <a:t>It is not suitable or economical for use on another project.</a:t>
            </a:r>
          </a:p>
          <a:p>
            <a:pPr lvl="0"/>
            <a:r>
              <a:rPr lang="en-US" dirty="0"/>
              <a:t>Repairs parts must be obtained from its manufactured.</a:t>
            </a:r>
          </a:p>
          <a:p>
            <a:pPr lvl="0"/>
            <a:r>
              <a:rPr lang="en-US" dirty="0"/>
              <a:t>Owner can dispose it after finishing of his work.</a:t>
            </a:r>
          </a:p>
          <a:p>
            <a:pPr marL="0" lvl="0" indent="0">
              <a:buNone/>
            </a:pPr>
            <a:r>
              <a:rPr lang="en-US" b="1" dirty="0" smtClean="0"/>
              <a:t>:</a:t>
            </a:r>
            <a:r>
              <a:rPr lang="en-US" dirty="0" smtClean="0"/>
              <a:t> </a:t>
            </a:r>
            <a:endParaRPr lang="en-US" dirty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60714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b="1" dirty="0"/>
              <a:t>Rent and Lease Considerations:</a:t>
            </a:r>
            <a:endParaRPr lang="en-US" dirty="0"/>
          </a:p>
          <a:p>
            <a:pPr marL="0" indent="0" algn="just">
              <a:buNone/>
            </a:pPr>
            <a:r>
              <a:rPr lang="en-US" dirty="0"/>
              <a:t>Three basic methods are used for to use on a project: </a:t>
            </a:r>
          </a:p>
          <a:p>
            <a:pPr marL="0" lvl="0" indent="0">
              <a:buNone/>
            </a:pPr>
            <a:r>
              <a:rPr lang="en-US" b="1" dirty="0"/>
              <a:t>Buy (direct ownership).</a:t>
            </a:r>
            <a:endParaRPr lang="en-US" dirty="0"/>
          </a:p>
          <a:p>
            <a:r>
              <a:rPr lang="en-US" b="1" dirty="0"/>
              <a:t>Rent.</a:t>
            </a:r>
            <a:endParaRPr lang="en-US" dirty="0"/>
          </a:p>
          <a:p>
            <a:r>
              <a:rPr lang="en-US" b="1" dirty="0"/>
              <a:t>Lease </a:t>
            </a:r>
            <a:endParaRPr lang="en-US" dirty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40413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lvl="1" indent="0">
              <a:buNone/>
            </a:pPr>
            <a:r>
              <a:rPr lang="en-US" b="1" dirty="0"/>
              <a:t>Ownership</a:t>
            </a:r>
            <a:r>
              <a:rPr lang="en-US" dirty="0"/>
              <a:t>:</a:t>
            </a:r>
            <a:endParaRPr lang="en-US" sz="1800" dirty="0"/>
          </a:p>
          <a:p>
            <a:pPr marL="0" indent="0">
              <a:buNone/>
            </a:pPr>
            <a:r>
              <a:rPr lang="en-US" b="1" i="1" u="dotDotDash" dirty="0"/>
              <a:t>Advantages</a:t>
            </a:r>
            <a:r>
              <a:rPr lang="en-US" b="1" u="dotDotDash" dirty="0"/>
              <a:t>: </a:t>
            </a:r>
            <a:endParaRPr lang="en-US" sz="2000" dirty="0"/>
          </a:p>
          <a:p>
            <a:pPr lvl="0"/>
            <a:r>
              <a:rPr lang="en-US" dirty="0"/>
              <a:t>It is economical.</a:t>
            </a:r>
            <a:endParaRPr lang="en-US" sz="2000" dirty="0"/>
          </a:p>
          <a:p>
            <a:pPr lvl="0"/>
            <a:r>
              <a:rPr lang="en-US" dirty="0"/>
              <a:t>It is available for use when needed.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b="1" i="1" u="dotDotDash" dirty="0"/>
              <a:t>Disadvantages:</a:t>
            </a:r>
            <a:r>
              <a:rPr lang="en-US" i="1" u="dotDotDash" dirty="0"/>
              <a:t> </a:t>
            </a:r>
            <a:endParaRPr lang="en-US" sz="2000" dirty="0"/>
          </a:p>
          <a:p>
            <a:pPr lvl="0"/>
            <a:r>
              <a:rPr lang="en-US" dirty="0"/>
              <a:t>Requires a substantial investment of money that may be needed for other purpose.</a:t>
            </a:r>
            <a:endParaRPr lang="en-US" sz="2000" dirty="0"/>
          </a:p>
          <a:p>
            <a:pPr lvl="0"/>
            <a:r>
              <a:rPr lang="en-US" dirty="0"/>
              <a:t>The ownership of equipment continues using the equipment beyond its economic life.</a:t>
            </a:r>
            <a:endParaRPr lang="en-US" sz="2000" dirty="0"/>
          </a:p>
          <a:p>
            <a:endParaRPr lang="en-US" sz="2000" dirty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89954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The rental of a machine is a short-term alternative to direct equipment owner­ship. </a:t>
            </a:r>
          </a:p>
          <a:p>
            <a:pPr marL="0" indent="0">
              <a:buNone/>
            </a:pPr>
            <a:r>
              <a:rPr lang="en-US" b="1" i="1" u="dotDotDash" dirty="0"/>
              <a:t>Advantages</a:t>
            </a:r>
            <a:r>
              <a:rPr lang="en-US" b="1" u="dotDotDash" dirty="0"/>
              <a:t>: </a:t>
            </a:r>
            <a:endParaRPr lang="en-US" dirty="0"/>
          </a:p>
          <a:p>
            <a:pPr lvl="0"/>
            <a:r>
              <a:rPr lang="en-US" dirty="0"/>
              <a:t>The company can choose the machine that is exactly suited for the job. </a:t>
            </a:r>
          </a:p>
          <a:p>
            <a:pPr lvl="0"/>
            <a:r>
              <a:rPr lang="en-US" dirty="0"/>
              <a:t>Construction companies often use rentals as a way to test a machine prior to a purchase decision.</a:t>
            </a:r>
          </a:p>
          <a:p>
            <a:pPr marL="0" indent="0">
              <a:buNone/>
            </a:pPr>
            <a:r>
              <a:rPr lang="en-US" b="1" i="1" u="dotDotDash" dirty="0"/>
              <a:t>Disadvantages:</a:t>
            </a:r>
            <a:r>
              <a:rPr lang="en-US" i="1" u="dotDotDash" dirty="0"/>
              <a:t> </a:t>
            </a:r>
            <a:endParaRPr lang="en-US" dirty="0"/>
          </a:p>
          <a:p>
            <a:r>
              <a:rPr lang="en-US" dirty="0"/>
              <a:t>Rental companies have only a limited number of machines and during the peak work season all types of machines are not always available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9919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/>
              <a:t>) Lease:</a:t>
            </a:r>
            <a:endParaRPr lang="en-US" dirty="0"/>
          </a:p>
          <a:p>
            <a:pPr marL="0" indent="0">
              <a:buNone/>
            </a:pPr>
            <a:r>
              <a:rPr lang="en-US" b="1" i="1" u="dotDotDash" dirty="0"/>
              <a:t>Advantages</a:t>
            </a:r>
            <a:r>
              <a:rPr lang="en-US" b="1" u="dotDotDash" dirty="0"/>
              <a:t>: </a:t>
            </a:r>
            <a:endParaRPr lang="en-US" dirty="0"/>
          </a:p>
          <a:p>
            <a:pPr lvl="0"/>
            <a:r>
              <a:rPr lang="en-US" dirty="0"/>
              <a:t>A lease is a long-term duration for several months to 18 months of use. </a:t>
            </a:r>
          </a:p>
          <a:p>
            <a:pPr lvl="0"/>
            <a:r>
              <a:rPr lang="en-US" dirty="0"/>
              <a:t>It provides an alterna­tive to direct ownership.</a:t>
            </a:r>
          </a:p>
          <a:p>
            <a:pPr marL="0" indent="0">
              <a:buNone/>
            </a:pPr>
            <a:r>
              <a:rPr lang="en-US" b="1" i="1" u="dotDotDash" dirty="0"/>
              <a:t>Disadvantages:</a:t>
            </a:r>
            <a:r>
              <a:rPr lang="en-US" i="1" u="dotDotDash" dirty="0"/>
              <a:t> </a:t>
            </a:r>
            <a:endParaRPr lang="en-US" dirty="0"/>
          </a:p>
          <a:p>
            <a:pPr lvl="0"/>
            <a:r>
              <a:rPr lang="en-US" dirty="0"/>
              <a:t>A lease pays for the use of a machine during the most reliable years of a machine’s service life.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11587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210</Words>
  <Application>Microsoft Office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Lecture 7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</dc:title>
  <dc:creator>Ali Khalid</dc:creator>
  <cp:lastModifiedBy>Ali Khalid</cp:lastModifiedBy>
  <cp:revision>46</cp:revision>
  <dcterms:created xsi:type="dcterms:W3CDTF">2006-08-16T00:00:00Z</dcterms:created>
  <dcterms:modified xsi:type="dcterms:W3CDTF">2018-01-06T18:01:33Z</dcterms:modified>
</cp:coreProperties>
</file>