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smtClean="0"/>
              <a:t>Lecture 6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67000"/>
            <a:ext cx="73152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sz="55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ELEMENTS OF OPERATING </a:t>
            </a:r>
            <a:r>
              <a:rPr lang="en-US" sz="55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COST</a:t>
            </a:r>
          </a:p>
          <a:p>
            <a:r>
              <a:rPr lang="en-US" sz="6000" b="1" dirty="0"/>
              <a:t>Asst. Lect. Ali Khalid</a:t>
            </a:r>
            <a:endParaRPr lang="ar-IQ" sz="6000" b="1"/>
          </a:p>
          <a:p>
            <a:endParaRPr lang="en-US" sz="55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308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ELEMENTS OF OPERATING COST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Fuel cost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Lubricants, Filter, and Grease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Repairs cost.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b="1" dirty="0"/>
              <a:t>Maintenance cost.</a:t>
            </a:r>
            <a:endParaRPr lang="en-US" dirty="0"/>
          </a:p>
          <a:p>
            <a:pPr lvl="0"/>
            <a:r>
              <a:rPr lang="en-US" b="1" dirty="0"/>
              <a:t>Fuel Cost:</a:t>
            </a:r>
            <a:endParaRPr lang="en-US" dirty="0"/>
          </a:p>
          <a:p>
            <a:r>
              <a:rPr lang="en-US" u="sng" dirty="0"/>
              <a:t>When operating under standard conditions:</a:t>
            </a:r>
            <a:endParaRPr lang="en-US" dirty="0"/>
          </a:p>
          <a:p>
            <a:pPr lvl="0"/>
            <a:r>
              <a:rPr lang="en-US" dirty="0"/>
              <a:t>Gasoline (Benzene) engine consumes approximately 0.06 gal (</a:t>
            </a:r>
            <a:r>
              <a:rPr lang="en-US" b="1" dirty="0"/>
              <a:t>0.23 litters</a:t>
            </a:r>
            <a:r>
              <a:rPr lang="en-US" dirty="0"/>
              <a:t>) of fuel per flywheel horsepower hour (</a:t>
            </a:r>
            <a:r>
              <a:rPr lang="en-US" dirty="0" err="1"/>
              <a:t>fwhp-hr</a:t>
            </a:r>
            <a:r>
              <a:rPr lang="en-US" dirty="0"/>
              <a:t>) </a:t>
            </a:r>
          </a:p>
          <a:p>
            <a:pPr lvl="0"/>
            <a:r>
              <a:rPr lang="en-US" dirty="0"/>
              <a:t>A diesel engine consumes approximately 0.04 gal (</a:t>
            </a:r>
            <a:r>
              <a:rPr lang="en-US" b="1" dirty="0"/>
              <a:t>0.15 litters</a:t>
            </a:r>
            <a:r>
              <a:rPr lang="en-US" dirty="0"/>
              <a:t>) per </a:t>
            </a:r>
            <a:r>
              <a:rPr lang="en-US" dirty="0" err="1"/>
              <a:t>fwhp-hr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58108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𝑓𝑢𝑒𝑙</m:t>
                        </m:r>
                      </m:num>
                      <m:den>
                        <m:r>
                          <a:rPr lang="en-US" sz="2000" i="1">
                            <a:latin typeface="Cambria Math"/>
                          </a:rPr>
                          <m:t>h</m:t>
                        </m:r>
                        <m:r>
                          <a:rPr lang="en-US" sz="2000" i="1">
                            <a:latin typeface="Cambria Math"/>
                          </a:rPr>
                          <m:t>𝑟</m:t>
                        </m:r>
                      </m:den>
                    </m:f>
                    <m:r>
                      <a:rPr lang="en-US" sz="2000" i="1">
                        <a:latin typeface="Cambria Math"/>
                      </a:rPr>
                      <m:t>=</m:t>
                    </m:r>
                    <m:r>
                      <a:rPr lang="en-US" sz="2000" i="1">
                        <a:latin typeface="Cambria Math"/>
                      </a:rPr>
                      <m:t>𝑜𝑝𝑒𝑟𝑎𝑡𝑖𝑛𝑔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𝑓𝑎𝑐𝑡𝑜𝑟</m:t>
                    </m:r>
                    <m:r>
                      <a:rPr lang="en-US" sz="2000" i="1">
                        <a:latin typeface="Cambria Math"/>
                      </a:rPr>
                      <m:t> ×</m:t>
                    </m:r>
                    <m:r>
                      <a:rPr lang="en-US" sz="2000" i="1">
                        <a:latin typeface="Cambria Math"/>
                      </a:rPr>
                      <m:t>h</m:t>
                    </m:r>
                    <m:r>
                      <a:rPr lang="en-US" sz="2000" i="1">
                        <a:latin typeface="Cambria Math"/>
                      </a:rPr>
                      <m:t>𝑜𝑢𝑟𝑠𝑒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𝑝𝑜𝑤𝑒𝑟</m:t>
                    </m:r>
                    <m:r>
                      <a:rPr lang="en-US" sz="2000" i="1">
                        <a:latin typeface="Cambria Math"/>
                      </a:rPr>
                      <m:t>×</m:t>
                    </m:r>
                    <m:r>
                      <a:rPr lang="en-US" sz="2000" i="1">
                        <a:latin typeface="Cambria Math"/>
                      </a:rPr>
                      <m:t>𝑓𝑢𝑒𝑙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𝑓𝑎𝑐𝑡𝑜𝑟</m:t>
                    </m:r>
                  </m:oMath>
                </a14:m>
                <a:endParaRPr lang="en-US" sz="2000" dirty="0"/>
              </a:p>
              <a:p>
                <a:pPr lvl="0"/>
                <a:r>
                  <a:rPr lang="en-US" sz="2400" b="1" dirty="0"/>
                  <a:t>Lubricants, Filter, and Grease</a:t>
                </a:r>
                <a:endParaRPr lang="en-US" sz="2400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1428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D:\0 00 تحت اليد\Qauntity Survey\بعد نصف السنة\Image (26)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315" t="53483" r="26616" b="30787"/>
          <a:stretch/>
        </p:blipFill>
        <p:spPr bwMode="auto">
          <a:xfrm>
            <a:off x="762000" y="2971800"/>
            <a:ext cx="7315200" cy="29254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542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𝑄𝑢𝑎𝑛𝑡𝑖𝑡𝑦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𝑐𝑜𝑛𝑠𝑢𝑚𝑚𝑒𝑑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𝑙𝑖𝑡𝑡𝑒𝑟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𝑝𝑒𝑟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𝑜𝑢𝑟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  <m:r>
                          <a:rPr lang="ar-IQ" sz="2400">
                            <a:latin typeface="Cambria Math"/>
                          </a:rPr>
                          <m:t>×</m:t>
                        </m:r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  <m:r>
                          <a:rPr lang="en-US" sz="2400">
                            <a:latin typeface="Cambria Math"/>
                          </a:rPr>
                          <m:t>×</m:t>
                        </m:r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0027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89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en-US" sz="2400" dirty="0">
                  <a:effectLst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𝑄𝑢𝑎𝑛𝑡𝑖𝑡𝑦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𝑐𝑜𝑛𝑠𝑢𝑚𝑚𝑒𝑑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𝑙𝑖𝑡𝑡𝑒𝑟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𝑝𝑒𝑟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𝑜𝑢𝑟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  <m:r>
                          <a:rPr lang="ar-IQ" sz="2400">
                            <a:latin typeface="Cambria Math"/>
                          </a:rPr>
                          <m:t>×</m:t>
                        </m:r>
                        <m:r>
                          <a:rPr lang="en-US" sz="2400" i="1">
                            <a:latin typeface="Cambria Math"/>
                          </a:rPr>
                          <m:t>𝑓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370</m:t>
                        </m:r>
                        <m:r>
                          <a:rPr lang="en-US" sz="2400" i="1">
                            <a:latin typeface="Cambria Math"/>
                          </a:rPr>
                          <m:t>.</m:t>
                        </m:r>
                        <m:r>
                          <a:rPr lang="en-US" sz="2400" i="1">
                            <a:latin typeface="Cambria Math"/>
                          </a:rPr>
                          <m:t>37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en-US" sz="2400" dirty="0">
                  <a:effectLst/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𝑜𝑝𝑒𝑟𝑎𝑡𝑖𝑛𝑔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  <m:r>
                      <a:rPr lang="en-US" sz="2400" i="1">
                        <a:latin typeface="Cambria Math"/>
                      </a:rPr>
                      <m:t>𝑓𝑎𝑐𝑡𝑜𝑟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𝑛𝑢𝑚𝑏𝑒𝑟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𝑜𝑓</m:t>
                        </m:r>
                        <m:r>
                          <a:rPr lang="en-US" sz="2400" i="1">
                            <a:latin typeface="Cambria Math"/>
                          </a:rPr>
                          <m:t> 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./</m:t>
                        </m:r>
                        <m:r>
                          <a:rPr lang="en-US" sz="2400" i="1">
                            <a:latin typeface="Cambria Math"/>
                          </a:rPr>
                          <m:t>h</m:t>
                        </m:r>
                        <m:r>
                          <a:rPr lang="en-US" sz="2400" i="1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60</m:t>
                        </m:r>
                      </m:den>
                    </m:f>
                  </m:oMath>
                </a14:m>
                <a:endParaRPr lang="en-US" sz="2400" dirty="0">
                  <a:effectLst/>
                </a:endParaRPr>
              </a:p>
              <a:p>
                <a:pPr marL="0" indent="0">
                  <a:buNone/>
                </a:pPr>
                <a:r>
                  <a:rPr lang="en-US" sz="2400" b="1" dirty="0"/>
                  <a:t>Where</a:t>
                </a:r>
                <a:r>
                  <a:rPr lang="en-US" sz="2400" dirty="0"/>
                  <a:t>:</a:t>
                </a:r>
              </a:p>
              <a:p>
                <a:pPr marL="0" indent="0">
                  <a:buNone/>
                </a:pPr>
                <a:r>
                  <a:rPr lang="en-US" sz="2400" b="1" dirty="0" err="1"/>
                  <a:t>hp</a:t>
                </a:r>
                <a:r>
                  <a:rPr lang="en-US" sz="2400" b="1" dirty="0"/>
                  <a:t> = rated horsepower of the engine </a:t>
                </a:r>
                <a:endParaRPr lang="en-US" sz="2400" dirty="0"/>
              </a:p>
              <a:p>
                <a:pPr marL="0" indent="0">
                  <a:buNone/>
                </a:pPr>
                <a:r>
                  <a:rPr lang="en-US" sz="2400" b="1" i="1" dirty="0"/>
                  <a:t>c</a:t>
                </a:r>
                <a:r>
                  <a:rPr lang="en-US" sz="2400" b="1" dirty="0"/>
                  <a:t> = capacity of the crankcase in gallons /</a:t>
                </a:r>
                <a:r>
                  <a:rPr lang="en-US" b="1" dirty="0"/>
                  <a:t> </a:t>
                </a:r>
                <a:endParaRPr lang="en-US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92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b="1" dirty="0"/>
                  <a:t>.</a:t>
                </a:r>
                <a:r>
                  <a:rPr lang="en-US" sz="3100" b="1" dirty="0"/>
                  <a:t>Repairs cost:</a:t>
                </a:r>
                <a:endParaRPr lang="en-US" sz="3100" dirty="0"/>
              </a:p>
              <a:p>
                <a14:m>
                  <m:oMath xmlns:m="http://schemas.openxmlformats.org/officeDocument/2006/math">
                    <m:r>
                      <a:rPr lang="en-US" sz="3100" b="1" i="1">
                        <a:latin typeface="Cambria Math"/>
                      </a:rPr>
                      <m:t>𝒉𝒐𝒖𝒓𝒍𝒚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𝒓𝒆𝒑𝒂𝒊𝒓</m:t>
                    </m:r>
                    <m:r>
                      <a:rPr lang="en-US" sz="3100" b="1" i="1">
                        <a:latin typeface="Cambria Math"/>
                      </a:rPr>
                      <m:t>⁄</m:t>
                    </m:r>
                    <m:r>
                      <a:rPr lang="en-US" sz="3100" b="1" i="1">
                        <a:latin typeface="Cambria Math"/>
                      </a:rPr>
                      <m:t>𝒚𝒆𝒂𝒓</m:t>
                    </m:r>
                    <m:r>
                      <a:rPr lang="en-US" sz="3100" b="1" i="1">
                        <a:latin typeface="Cambria Math"/>
                      </a:rPr>
                      <m:t>⁄</m:t>
                    </m:r>
                    <m:r>
                      <a:rPr lang="en-US" sz="3100" b="1" i="1">
                        <a:latin typeface="Cambria Math"/>
                      </a:rPr>
                      <m:t>𝒉𝒓</m:t>
                    </m:r>
                    <m:r>
                      <a:rPr lang="en-US" sz="3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100" b="1" i="1">
                            <a:latin typeface="Cambria Math"/>
                          </a:rPr>
                          <m:t>𝒍𝒊𝒇𝒆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𝒕𝒊𝒎𝒆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𝒓𝒆𝒑𝒂𝒊𝒓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𝒄𝒐𝒔𝒕</m:t>
                        </m:r>
                      </m:num>
                      <m:den>
                        <m:r>
                          <a:rPr lang="en-US" sz="3100" b="1" i="1">
                            <a:latin typeface="Cambria Math"/>
                          </a:rPr>
                          <m:t>(</m:t>
                        </m:r>
                        <m:r>
                          <a:rPr lang="en-US" sz="3100" b="1" i="1">
                            <a:latin typeface="Cambria Math"/>
                          </a:rPr>
                          <m:t>𝒉𝒐𝒖𝒓𝒔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𝒐𝒇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𝒐𝒑𝒆𝒓𝒂𝒕𝒊𝒏𝒈</m:t>
                        </m:r>
                        <m:r>
                          <a:rPr lang="en-US" sz="3100" b="1" i="1">
                            <a:latin typeface="Cambria Math"/>
                          </a:rPr>
                          <m:t>⁄</m:t>
                        </m:r>
                        <m:r>
                          <a:rPr lang="en-US" sz="3100" b="1" i="1">
                            <a:latin typeface="Cambria Math"/>
                          </a:rPr>
                          <m:t>𝒚𝒆𝒂𝒓</m:t>
                        </m:r>
                        <m:r>
                          <a:rPr lang="en-US" sz="3100" b="1" i="1">
                            <a:latin typeface="Cambria Math"/>
                          </a:rPr>
                          <m:t>)×</m:t>
                        </m:r>
                        <m:r>
                          <a:rPr lang="en-US" sz="3100" b="1" i="1">
                            <a:latin typeface="Cambria Math"/>
                          </a:rPr>
                          <m:t>𝑵</m:t>
                        </m:r>
                      </m:den>
                    </m:f>
                  </m:oMath>
                </a14:m>
                <a:endParaRPr lang="en-US" sz="3100" dirty="0"/>
              </a:p>
              <a:p>
                <a:pPr marL="0" indent="0">
                  <a:buNone/>
                </a:pPr>
                <a:endParaRPr lang="en-US" sz="3100" dirty="0"/>
              </a:p>
              <a:p>
                <a14:m>
                  <m:oMath xmlns:m="http://schemas.openxmlformats.org/officeDocument/2006/math">
                    <m:r>
                      <a:rPr lang="en-US" sz="3100" b="1" i="1">
                        <a:latin typeface="Cambria Math"/>
                      </a:rPr>
                      <m:t>𝒉𝒐𝒖𝒓𝒍𝒚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𝒓𝒆𝒑𝒂𝒊𝒓</m:t>
                    </m:r>
                    <m:r>
                      <a:rPr lang="en-US" sz="3100" b="1" i="1">
                        <a:latin typeface="Cambria Math"/>
                      </a:rPr>
                      <m:t>⁄</m:t>
                    </m:r>
                    <m:r>
                      <a:rPr lang="en-US" sz="3100" b="1" i="1">
                        <a:latin typeface="Cambria Math"/>
                      </a:rPr>
                      <m:t>𝒚𝒆𝒂</m:t>
                    </m:r>
                    <m:sSub>
                      <m:sSubPr>
                        <m:ctrlPr>
                          <a:rPr lang="en-US" sz="31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100" b="1" i="1">
                            <a:latin typeface="Cambria Math"/>
                          </a:rPr>
                          <m:t>𝒓</m:t>
                        </m:r>
                      </m:e>
                      <m:sub>
                        <m:r>
                          <a:rPr lang="en-US" sz="3100" b="1" i="1">
                            <a:latin typeface="Cambria Math"/>
                          </a:rPr>
                          <m:t>𝒎</m:t>
                        </m:r>
                      </m:sub>
                    </m:sSub>
                    <m:r>
                      <a:rPr lang="en-US" sz="3100" b="1" i="1">
                        <a:latin typeface="Cambria Math"/>
                      </a:rPr>
                      <m:t>⁄</m:t>
                    </m:r>
                    <m:r>
                      <a:rPr lang="en-US" sz="3100" b="1" i="1">
                        <a:latin typeface="Cambria Math"/>
                      </a:rPr>
                      <m:t>𝒉𝒓</m:t>
                    </m:r>
                    <m:r>
                      <a:rPr lang="en-US" sz="3100" b="1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3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100" b="1" i="1">
                            <a:latin typeface="Cambria Math"/>
                          </a:rPr>
                          <m:t>𝒎</m:t>
                        </m:r>
                      </m:num>
                      <m:den>
                        <m:r>
                          <a:rPr lang="en-US" sz="3100" b="1" i="1">
                            <a:latin typeface="Cambria Math"/>
                          </a:rPr>
                          <m:t>𝑵</m:t>
                        </m:r>
                      </m:den>
                    </m:f>
                    <m:r>
                      <a:rPr lang="en-US" sz="3100" b="1" i="1">
                        <a:latin typeface="Cambria Math"/>
                      </a:rPr>
                      <m:t>×</m:t>
                    </m:r>
                    <m:f>
                      <m:fPr>
                        <m:ctrlPr>
                          <a:rPr lang="en-US" sz="3100" b="1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3100" b="1" i="1">
                            <a:latin typeface="Cambria Math"/>
                          </a:rPr>
                          <m:t>𝒍𝒊𝒇𝒆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𝒕𝒊𝒎𝒆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𝒓𝒆𝒑𝒂𝒊𝒓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𝒄𝒐𝒔𝒕</m:t>
                        </m:r>
                      </m:num>
                      <m:den>
                        <m:r>
                          <a:rPr lang="en-US" sz="3100" b="1" i="1">
                            <a:latin typeface="Cambria Math"/>
                          </a:rPr>
                          <m:t>(</m:t>
                        </m:r>
                        <m:r>
                          <a:rPr lang="en-US" sz="3100" b="1" i="1">
                            <a:latin typeface="Cambria Math"/>
                          </a:rPr>
                          <m:t>𝒉𝒐𝒖𝒓𝒔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𝒐𝒇</m:t>
                        </m:r>
                        <m:r>
                          <a:rPr lang="en-US" sz="3100" b="1" i="1">
                            <a:latin typeface="Cambria Math"/>
                          </a:rPr>
                          <m:t> </m:t>
                        </m:r>
                        <m:r>
                          <a:rPr lang="en-US" sz="3100" b="1" i="1">
                            <a:latin typeface="Cambria Math"/>
                          </a:rPr>
                          <m:t>𝒐𝒑𝒆𝒓𝒂𝒕𝒊𝒏𝒈</m:t>
                        </m:r>
                        <m:r>
                          <a:rPr lang="en-US" sz="3100" b="1" i="1">
                            <a:latin typeface="Cambria Math"/>
                          </a:rPr>
                          <m:t>⁄</m:t>
                        </m:r>
                        <m:r>
                          <a:rPr lang="en-US" sz="3100" b="1" i="1">
                            <a:latin typeface="Cambria Math"/>
                          </a:rPr>
                          <m:t>𝒚𝒆𝒂𝒓</m:t>
                        </m:r>
                        <m:r>
                          <a:rPr lang="en-US" sz="3100" b="1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3100" dirty="0"/>
              </a:p>
              <a:p>
                <a:pPr marL="0" indent="0">
                  <a:buNone/>
                </a:pPr>
                <a:endParaRPr lang="en-US" sz="3100" dirty="0"/>
              </a:p>
              <a:p>
                <a14:m>
                  <m:oMath xmlns:m="http://schemas.openxmlformats.org/officeDocument/2006/math">
                    <m:r>
                      <a:rPr lang="en-US" sz="3100" b="1" i="1">
                        <a:latin typeface="Cambria Math"/>
                      </a:rPr>
                      <m:t>𝒍𝒊𝒇𝒆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𝒕𝒊𝒎𝒆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𝒓𝒆𝒑𝒂𝒊𝒓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𝒄𝒐𝒔𝒕</m:t>
                    </m:r>
                    <m:r>
                      <a:rPr lang="en-US" sz="3100" b="1" i="1">
                        <a:latin typeface="Cambria Math"/>
                      </a:rPr>
                      <m:t>=</m:t>
                    </m:r>
                    <m:r>
                      <a:rPr lang="en-US" sz="3100" b="1" i="1">
                        <a:latin typeface="Cambria Math"/>
                      </a:rPr>
                      <m:t>𝒂𝒔𝒔𝒖𝒎𝒆𝒅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𝒑𝒆𝒓𝒔𝒆𝒏𝒕𝒂𝒈𝒆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𝒐𝒇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𝒓𝒆𝒑𝒂𝒊𝒓</m:t>
                    </m:r>
                    <m:r>
                      <a:rPr lang="en-US" sz="3100" b="1" i="1">
                        <a:latin typeface="Cambria Math"/>
                      </a:rPr>
                      <m:t>×</m:t>
                    </m:r>
                    <m:r>
                      <a:rPr lang="en-US" sz="3100" b="1" i="1">
                        <a:latin typeface="Cambria Math"/>
                      </a:rPr>
                      <m:t>𝒐𝒓𝒊𝒈𝒊𝒏𝒂𝒍</m:t>
                    </m:r>
                    <m:r>
                      <a:rPr lang="en-US" sz="3100" b="1" i="1">
                        <a:latin typeface="Cambria Math"/>
                      </a:rPr>
                      <m:t> </m:t>
                    </m:r>
                    <m:r>
                      <a:rPr lang="en-US" sz="3100" b="1" i="1">
                        <a:latin typeface="Cambria Math"/>
                      </a:rPr>
                      <m:t>𝒄𝒐𝒔𝒕</m:t>
                    </m:r>
                  </m:oMath>
                </a14:m>
                <a:endParaRPr lang="en-US" sz="3100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 t="-242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682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Determine the probable cost per </a:t>
            </a:r>
            <a:r>
              <a:rPr lang="en-US" dirty="0" err="1"/>
              <a:t>houre</a:t>
            </a:r>
            <a:r>
              <a:rPr lang="en-US" dirty="0"/>
              <a:t> of owning and operating a 15- cu-</a:t>
            </a:r>
            <a:r>
              <a:rPr lang="en-US" dirty="0" err="1"/>
              <a:t>yd</a:t>
            </a:r>
            <a:r>
              <a:rPr lang="en-US" dirty="0"/>
              <a:t> heaped capacity bottom dump wagon with six rubber </a:t>
            </a:r>
            <a:r>
              <a:rPr lang="en-US" dirty="0" err="1"/>
              <a:t>tires.the</a:t>
            </a:r>
            <a:r>
              <a:rPr lang="en-US" dirty="0"/>
              <a:t> following information will apply:</a:t>
            </a:r>
          </a:p>
          <a:p>
            <a:pPr marL="0" indent="0">
              <a:buNone/>
            </a:pPr>
            <a:r>
              <a:rPr lang="en-US" dirty="0"/>
              <a:t>Engine  200 </a:t>
            </a:r>
            <a:r>
              <a:rPr lang="en-US" dirty="0" err="1"/>
              <a:t>hp</a:t>
            </a:r>
            <a:r>
              <a:rPr lang="en-US" dirty="0"/>
              <a:t>, diesel            crankcase capacity (11 gal)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hr</a:t>
            </a:r>
            <a:r>
              <a:rPr lang="en-US" dirty="0"/>
              <a:t> between oil change 80</a:t>
            </a:r>
          </a:p>
          <a:p>
            <a:pPr marL="0" indent="0">
              <a:buNone/>
            </a:pPr>
            <a:r>
              <a:rPr lang="en-US" dirty="0" err="1"/>
              <a:t>Opreating</a:t>
            </a:r>
            <a:r>
              <a:rPr lang="en-US" dirty="0"/>
              <a:t> factor 67%    </a:t>
            </a:r>
            <a:r>
              <a:rPr lang="en-US" dirty="0" err="1"/>
              <a:t>usefel</a:t>
            </a:r>
            <a:r>
              <a:rPr lang="en-US" dirty="0"/>
              <a:t> life 5 years      </a:t>
            </a:r>
            <a:r>
              <a:rPr lang="en-US" dirty="0" err="1"/>
              <a:t>hr</a:t>
            </a:r>
            <a:r>
              <a:rPr lang="en-US" dirty="0"/>
              <a:t> used/year 2000</a:t>
            </a:r>
          </a:p>
          <a:p>
            <a:pPr marL="0" indent="0">
              <a:buNone/>
            </a:pPr>
            <a:r>
              <a:rPr lang="en-US" dirty="0"/>
              <a:t>Maintenance and repairs   50% of depreciation           life of tires 5000 </a:t>
            </a:r>
            <a:r>
              <a:rPr lang="en-US" dirty="0" err="1"/>
              <a:t>hr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repairs of tires 15% of depreciation  of tires   </a:t>
            </a:r>
          </a:p>
          <a:p>
            <a:pPr marL="0" indent="0">
              <a:buNone/>
            </a:pPr>
            <a:r>
              <a:rPr lang="en-US" dirty="0" err="1"/>
              <a:t>Invesment</a:t>
            </a:r>
            <a:r>
              <a:rPr lang="en-US" dirty="0"/>
              <a:t> rate 12%  Insurance rate 8%   taxes rate 15%</a:t>
            </a:r>
          </a:p>
          <a:p>
            <a:pPr marL="0" indent="0">
              <a:buNone/>
            </a:pPr>
            <a:r>
              <a:rPr lang="en-US" dirty="0"/>
              <a:t>Cost of fuel 1.25 $/gal     cost of lubricating oil  3$/gal  </a:t>
            </a:r>
          </a:p>
          <a:p>
            <a:pPr marL="0" indent="0">
              <a:buNone/>
            </a:pPr>
            <a:r>
              <a:rPr lang="en-US" dirty="0" err="1"/>
              <a:t>Purshase</a:t>
            </a:r>
            <a:r>
              <a:rPr lang="en-US" dirty="0"/>
              <a:t> price 26355$        tires price 6560$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12880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229600" cy="5745163"/>
              </a:xfrm>
            </p:spPr>
            <p:txBody>
              <a:bodyPr/>
              <a:lstStyle/>
              <a:p>
                <a:pPr marL="0" lvl="0" indent="0">
                  <a:buNone/>
                </a:pPr>
                <a:r>
                  <a:rPr lang="en-US" i="1" dirty="0"/>
                  <a:t>Depreciation cost:</a:t>
                </a:r>
                <a:endParaRPr lang="en-US" dirty="0"/>
              </a:p>
              <a:p>
                <a:pPr marL="0" lvl="0" indent="0">
                  <a:buNone/>
                </a:pPr>
                <a:r>
                  <a:rPr lang="en-US" i="1" dirty="0"/>
                  <a:t>For engine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Price for </a:t>
                </a:r>
                <a:r>
                  <a:rPr lang="en-US" i="1" dirty="0" err="1"/>
                  <a:t>engin</a:t>
                </a:r>
                <a:r>
                  <a:rPr lang="en-US" i="1" dirty="0"/>
                  <a:t>=26355-6560=19795$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 err="1"/>
                  <a:t>D</a:t>
                </a:r>
                <a:r>
                  <a:rPr lang="en-US" i="1" baseline="-25000" dirty="0" err="1"/>
                  <a:t>n</a:t>
                </a:r>
                <a:r>
                  <a:rPr lang="en-US" i="1" baseline="-25000" dirty="0"/>
                  <a:t> </a:t>
                </a:r>
                <a:r>
                  <a:rPr lang="en-US" i="1" dirty="0"/>
                  <a:t>of engine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𝑃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19795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3959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$</m:t>
                    </m:r>
                  </m:oMath>
                </a14:m>
                <a:r>
                  <a:rPr lang="en-US" i="1" dirty="0"/>
                  <a:t> /year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Hourly </a:t>
                </a:r>
                <a:r>
                  <a:rPr lang="en-US" i="1" dirty="0" err="1"/>
                  <a:t>D</a:t>
                </a:r>
                <a:r>
                  <a:rPr lang="en-US" i="1" baseline="-25000" dirty="0" err="1"/>
                  <a:t>n</a:t>
                </a:r>
                <a:r>
                  <a:rPr lang="en-US" i="1" baseline="-25000" dirty="0"/>
                  <a:t> </a:t>
                </a:r>
                <a:r>
                  <a:rPr lang="en-US" i="1" dirty="0"/>
                  <a:t>of engine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3959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2000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9795</m:t>
                    </m:r>
                  </m:oMath>
                </a14:m>
                <a:r>
                  <a:rPr lang="en-US" i="1" dirty="0"/>
                  <a:t> $/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Hourly </a:t>
                </a:r>
                <a:r>
                  <a:rPr lang="en-US" i="1" dirty="0" err="1"/>
                  <a:t>D</a:t>
                </a:r>
                <a:r>
                  <a:rPr lang="en-US" i="1" baseline="-25000" dirty="0" err="1"/>
                  <a:t>n</a:t>
                </a:r>
                <a:r>
                  <a:rPr lang="en-US" i="1" baseline="-25000" dirty="0"/>
                  <a:t> </a:t>
                </a:r>
                <a:r>
                  <a:rPr lang="en-US" i="1" dirty="0"/>
                  <a:t>of tires =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𝑃</m:t>
                        </m:r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6560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5000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312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$</m:t>
                    </m:r>
                  </m:oMath>
                </a14:m>
                <a:r>
                  <a:rPr lang="en-US" i="1" dirty="0"/>
                  <a:t> 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Total hourly </a:t>
                </a:r>
                <a:r>
                  <a:rPr lang="en-US" i="1" dirty="0" err="1"/>
                  <a:t>D</a:t>
                </a:r>
                <a:r>
                  <a:rPr lang="en-US" i="1" baseline="-25000" dirty="0" err="1"/>
                  <a:t>n</a:t>
                </a:r>
                <a:r>
                  <a:rPr lang="en-US" i="1" baseline="-25000" dirty="0"/>
                  <a:t> </a:t>
                </a:r>
                <a:r>
                  <a:rPr lang="en-US" i="1" dirty="0"/>
                  <a:t>=1.9795+1.312=3.291 $/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229600" cy="5745163"/>
              </a:xfrm>
              <a:blipFill rotWithShape="1">
                <a:blip r:embed="rId2"/>
                <a:stretch>
                  <a:fillRect l="-1852" t="-1380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723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8600"/>
                <a:ext cx="8229600" cy="5897563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ṕ=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26355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5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1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×</m:t>
                        </m:r>
                        <m:r>
                          <a:rPr lang="en-US" i="1">
                            <a:latin typeface="Cambria Math"/>
                          </a:rPr>
                          <m:t>5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15813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$</m:t>
                    </m:r>
                  </m:oMath>
                </a14:m>
                <a:r>
                  <a:rPr lang="en-US" i="1" dirty="0"/>
                  <a:t> /year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 err="1"/>
                  <a:t>Invesment</a:t>
                </a:r>
                <a:r>
                  <a:rPr lang="en-US" i="1" dirty="0"/>
                  <a:t> cost =15813 *0.12=1897.56 $/year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 Insurance cost = 15813 *0.08=1265 $/year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          taxes cost= 15813 *0.15=2371.95 $/year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/>
                            </a:rPr>
                            <m:t>5534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51</m:t>
                          </m:r>
                          <m:r>
                            <a:rPr lang="en-US" i="1">
                              <a:latin typeface="Cambria Math"/>
                            </a:rPr>
                            <m:t> $/</m:t>
                          </m:r>
                          <m:r>
                            <a:rPr lang="en-US" i="1">
                              <a:latin typeface="Cambria Math"/>
                            </a:rPr>
                            <m:t>𝑦𝑒𝑎𝑟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                                                          hourly cost=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5534</m:t>
                        </m:r>
                        <m:r>
                          <a:rPr lang="en-US" i="1">
                            <a:latin typeface="Cambria Math"/>
                          </a:rPr>
                          <m:t>.</m:t>
                        </m:r>
                        <m:r>
                          <a:rPr lang="en-US" i="1">
                            <a:latin typeface="Cambria Math"/>
                          </a:rPr>
                          <m:t>51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2000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767</m:t>
                    </m:r>
                  </m:oMath>
                </a14:m>
                <a:r>
                  <a:rPr lang="en-US" i="1" dirty="0"/>
                  <a:t>  $/</a:t>
                </a:r>
                <a:r>
                  <a:rPr lang="en-US" i="1" dirty="0" err="1"/>
                  <a:t>hr</a:t>
                </a:r>
                <a:r>
                  <a:rPr lang="en-US" i="1" dirty="0"/>
                  <a:t>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Total owning cost=3.291+2.767=6.058 $/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8600"/>
                <a:ext cx="8229600" cy="5897563"/>
              </a:xfrm>
              <a:blipFill rotWithShape="1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039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229600" cy="574516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b="1" i="1" dirty="0"/>
                  <a:t>Operating Cost: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Fuel cost=</a:t>
                </a:r>
                <a:r>
                  <a:rPr lang="en-US" i="1" dirty="0" err="1"/>
                  <a:t>O.f</a:t>
                </a:r>
                <a:r>
                  <a:rPr lang="en-US" i="1" dirty="0"/>
                  <a:t>*</a:t>
                </a:r>
                <a:r>
                  <a:rPr lang="en-US" i="1" dirty="0" err="1"/>
                  <a:t>hp</a:t>
                </a:r>
                <a:r>
                  <a:rPr lang="en-US" i="1" dirty="0"/>
                  <a:t>*fuel factor*cost of gal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                  =0.67*200*0.04*1.25=6.7 $ 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sz="2800" i="1" dirty="0"/>
                  <a:t>Lubricating oil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𝑞</m:t>
                    </m:r>
                    <m:r>
                      <a:rPr lang="en-US" sz="2800" i="1">
                        <a:latin typeface="Cambria Math"/>
                      </a:rPr>
                      <m:t>)=(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200</m:t>
                        </m:r>
                        <m:r>
                          <a:rPr lang="en-US" sz="2800" i="1">
                            <a:latin typeface="Cambria Math"/>
                          </a:rPr>
                          <m:t>×</m:t>
                        </m:r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67</m:t>
                        </m:r>
                        <m:r>
                          <a:rPr lang="en-US" sz="2800" i="1">
                            <a:latin typeface="Cambria Math"/>
                          </a:rPr>
                          <m:t>×</m:t>
                        </m:r>
                        <m:r>
                          <a:rPr lang="en-US" sz="2800" i="1">
                            <a:latin typeface="Cambria Math"/>
                          </a:rPr>
                          <m:t>0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006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7</m:t>
                        </m:r>
                        <m:r>
                          <a:rPr lang="en-US" sz="2800" i="1">
                            <a:latin typeface="Cambria Math"/>
                          </a:rPr>
                          <m:t>.</m:t>
                        </m:r>
                        <m:r>
                          <a:rPr lang="en-US" sz="2800" i="1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800" i="1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80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)×</m:t>
                    </m:r>
                    <m:r>
                      <a:rPr lang="en-US" sz="2800" i="1">
                        <a:latin typeface="Cambria Math"/>
                      </a:rPr>
                      <m:t>3</m:t>
                    </m:r>
                  </m:oMath>
                </a14:m>
                <a:r>
                  <a:rPr lang="en-US" sz="2800" i="1" dirty="0"/>
                  <a:t> =0.738 $/</a:t>
                </a:r>
                <a:r>
                  <a:rPr lang="en-US" sz="2800" i="1" dirty="0" err="1"/>
                  <a:t>hr</a:t>
                </a:r>
                <a:endParaRPr lang="en-US" sz="2800" dirty="0"/>
              </a:p>
              <a:p>
                <a:pPr marL="0" indent="0">
                  <a:buNone/>
                </a:pPr>
                <a:r>
                  <a:rPr lang="en-US" i="1" dirty="0"/>
                  <a:t>Maintenance and repairs cost: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For engine=3959*0.5=1979.5/2000=0.989 $/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For tires=1.312*0.15=0.196 $/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Total </a:t>
                </a:r>
                <a:r>
                  <a:rPr lang="en-US" i="1" dirty="0" err="1"/>
                  <a:t>opreating</a:t>
                </a:r>
                <a:r>
                  <a:rPr lang="en-US" i="1" dirty="0"/>
                  <a:t> cost=6.7+0.738+0.989+0.196=8.62 $/</a:t>
                </a:r>
                <a:r>
                  <a:rPr lang="en-US" i="1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Total cost of engine/</a:t>
                </a:r>
                <a:r>
                  <a:rPr lang="en-US" i="1" dirty="0" err="1"/>
                  <a:t>hr</a:t>
                </a:r>
                <a:r>
                  <a:rPr lang="en-US" i="1" dirty="0"/>
                  <a:t>=owning </a:t>
                </a:r>
                <a:r>
                  <a:rPr lang="en-US" i="1" dirty="0" err="1"/>
                  <a:t>cost+opreating</a:t>
                </a:r>
                <a:r>
                  <a:rPr lang="en-US" i="1" dirty="0"/>
                  <a:t> cost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                               = 6.058+8.62=14.68 $/</a:t>
                </a:r>
                <a:r>
                  <a:rPr lang="en-US" dirty="0" err="1"/>
                  <a:t>hr</a:t>
                </a:r>
                <a:endParaRPr lang="en-US" dirty="0"/>
              </a:p>
              <a:p>
                <a:pPr marL="0" indent="0">
                  <a:buNone/>
                </a:pP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229600" cy="5745163"/>
              </a:xfrm>
              <a:blipFill rotWithShape="1">
                <a:blip r:embed="rId2"/>
                <a:stretch>
                  <a:fillRect l="-1704" t="-2123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542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540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Lecture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</dc:title>
  <dc:creator>Ali Khalid</dc:creator>
  <cp:lastModifiedBy>Ali Khalid</cp:lastModifiedBy>
  <cp:revision>43</cp:revision>
  <dcterms:created xsi:type="dcterms:W3CDTF">2006-08-16T00:00:00Z</dcterms:created>
  <dcterms:modified xsi:type="dcterms:W3CDTF">2018-01-06T18:01:24Z</dcterms:modified>
</cp:coreProperties>
</file>