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6" d="100"/>
          <a:sy n="66" d="100"/>
        </p:scale>
        <p:origin x="-1506" y="-114"/>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1/6/2018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1/6/2018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1/6/2018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1/6/2018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1/6/2018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1/6/2018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1/6/2018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1/6/2018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1/6/2018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1/6/2018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1/6/2018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1/6/2018</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62000" y="381000"/>
            <a:ext cx="7772400" cy="1470025"/>
          </a:xfrm>
        </p:spPr>
        <p:txBody>
          <a:bodyPr/>
          <a:lstStyle/>
          <a:p>
            <a:r>
              <a:rPr lang="en-US" dirty="0" smtClean="0"/>
              <a:t>Lecture 5</a:t>
            </a:r>
            <a:endParaRPr lang="ar-IQ" dirty="0"/>
          </a:p>
        </p:txBody>
      </p:sp>
      <p:sp>
        <p:nvSpPr>
          <p:cNvPr id="3" name="Subtitle 2"/>
          <p:cNvSpPr>
            <a:spLocks noGrp="1"/>
          </p:cNvSpPr>
          <p:nvPr>
            <p:ph type="subTitle" idx="1"/>
          </p:nvPr>
        </p:nvSpPr>
        <p:spPr>
          <a:xfrm>
            <a:off x="914400" y="2667000"/>
            <a:ext cx="7315200" cy="1752600"/>
          </a:xfrm>
        </p:spPr>
        <p:txBody>
          <a:bodyPr>
            <a:normAutofit fontScale="70000" lnSpcReduction="20000"/>
          </a:bodyPr>
          <a:lstStyle/>
          <a:p>
            <a:r>
              <a:rPr lang="en-US" sz="5500" dirty="0">
                <a:solidFill>
                  <a:schemeClr val="tx1"/>
                </a:solidFill>
                <a:latin typeface="+mj-lt"/>
                <a:ea typeface="+mj-ea"/>
                <a:cs typeface="+mj-cs"/>
              </a:rPr>
              <a:t>Estimation of Steel </a:t>
            </a:r>
            <a:r>
              <a:rPr lang="en-US" sz="5500" dirty="0" smtClean="0">
                <a:solidFill>
                  <a:schemeClr val="tx1"/>
                </a:solidFill>
                <a:latin typeface="+mj-lt"/>
                <a:ea typeface="+mj-ea"/>
                <a:cs typeface="+mj-cs"/>
              </a:rPr>
              <a:t>Reinforcement</a:t>
            </a:r>
          </a:p>
          <a:p>
            <a:r>
              <a:rPr lang="en-US" sz="6000" b="1" dirty="0"/>
              <a:t>Asst. Lect. Ali Khalid</a:t>
            </a:r>
            <a:endParaRPr lang="ar-IQ" sz="6000" b="1"/>
          </a:p>
          <a:p>
            <a:endParaRPr lang="en-US" sz="5500" dirty="0">
              <a:solidFill>
                <a:schemeClr val="tx1"/>
              </a:solidFill>
              <a:latin typeface="+mj-lt"/>
              <a:ea typeface="+mj-ea"/>
              <a:cs typeface="+mj-cs"/>
            </a:endParaRPr>
          </a:p>
          <a:p>
            <a:endParaRPr lang="ar-IQ" dirty="0"/>
          </a:p>
        </p:txBody>
      </p:sp>
    </p:spTree>
    <p:extLst>
      <p:ext uri="{BB962C8B-B14F-4D97-AF65-F5344CB8AC3E}">
        <p14:creationId xmlns:p14="http://schemas.microsoft.com/office/powerpoint/2010/main" val="283086077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Estimation of Steel Reinforcement</a:t>
            </a:r>
          </a:p>
        </p:txBody>
      </p:sp>
      <p:sp>
        <p:nvSpPr>
          <p:cNvPr id="3" name="Content Placeholder 2"/>
          <p:cNvSpPr>
            <a:spLocks noGrp="1"/>
          </p:cNvSpPr>
          <p:nvPr>
            <p:ph idx="1"/>
          </p:nvPr>
        </p:nvSpPr>
        <p:spPr/>
        <p:txBody>
          <a:bodyPr>
            <a:normAutofit fontScale="92500"/>
          </a:bodyPr>
          <a:lstStyle/>
          <a:p>
            <a:r>
              <a:rPr lang="en-US" dirty="0"/>
              <a:t>Before establishing the works for reinforced concrete projects, engineering firms and contractors must estimate the required weight for different bar sizes as depicted in the structural design drawings. The shop drawings for such projects should also include the bars schedule.</a:t>
            </a:r>
          </a:p>
          <a:p>
            <a:r>
              <a:rPr lang="en-US" dirty="0"/>
              <a:t>The following data is necessary for the estimation of the required steel reinforcement:</a:t>
            </a:r>
          </a:p>
          <a:p>
            <a:endParaRPr lang="ar-IQ" dirty="0"/>
          </a:p>
        </p:txBody>
      </p:sp>
    </p:spTree>
    <p:extLst>
      <p:ext uri="{BB962C8B-B14F-4D97-AF65-F5344CB8AC3E}">
        <p14:creationId xmlns:p14="http://schemas.microsoft.com/office/powerpoint/2010/main" val="412205806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Estimation of Steel Reinforcement</a:t>
            </a:r>
            <a:br>
              <a:rPr lang="en-US" dirty="0"/>
            </a:br>
            <a:endParaRPr lang="ar-IQ" dirty="0"/>
          </a:p>
        </p:txBody>
      </p:sp>
      <p:sp>
        <p:nvSpPr>
          <p:cNvPr id="3" name="Content Placeholder 2"/>
          <p:cNvSpPr>
            <a:spLocks noGrp="1"/>
          </p:cNvSpPr>
          <p:nvPr>
            <p:ph idx="1"/>
          </p:nvPr>
        </p:nvSpPr>
        <p:spPr/>
        <p:txBody>
          <a:bodyPr>
            <a:normAutofit/>
          </a:bodyPr>
          <a:lstStyle/>
          <a:p>
            <a:pPr marL="0" indent="0">
              <a:buNone/>
            </a:pPr>
            <a:r>
              <a:rPr lang="en-US" sz="2400" b="1" u="sng" dirty="0"/>
              <a:t>(</a:t>
            </a:r>
            <a:r>
              <a:rPr lang="en-US" sz="2400" b="1" u="sng" dirty="0" err="1"/>
              <a:t>i</a:t>
            </a:r>
            <a:r>
              <a:rPr lang="en-US" sz="2400" b="1" u="sng" dirty="0"/>
              <a:t>): Bars Weight per meter:</a:t>
            </a:r>
            <a:endParaRPr lang="en-US" sz="2400" dirty="0"/>
          </a:p>
          <a:p>
            <a:pPr marL="0" indent="0" algn="just">
              <a:buNone/>
            </a:pPr>
            <a:r>
              <a:rPr lang="en-US" sz="2400" dirty="0" smtClean="0"/>
              <a:t>     This </a:t>
            </a:r>
            <a:r>
              <a:rPr lang="en-US" sz="2400" dirty="0"/>
              <a:t>depends on the manufacturing standard, however, the </a:t>
            </a:r>
            <a:r>
              <a:rPr lang="en-US" sz="2400" dirty="0" smtClean="0"/>
              <a:t>following represents </a:t>
            </a:r>
            <a:r>
              <a:rPr lang="en-US" sz="2400" dirty="0"/>
              <a:t>the types available in local (Iraqi) </a:t>
            </a:r>
            <a:r>
              <a:rPr lang="en-US" sz="2400" dirty="0" smtClean="0"/>
              <a:t>markets</a:t>
            </a:r>
          </a:p>
          <a:p>
            <a:pPr marL="0" indent="0" algn="just">
              <a:buNone/>
            </a:pPr>
            <a:endParaRPr lang="ar-IQ" sz="2400" dirty="0"/>
          </a:p>
        </p:txBody>
      </p:sp>
      <p:graphicFrame>
        <p:nvGraphicFramePr>
          <p:cNvPr id="6" name="Table 5"/>
          <p:cNvGraphicFramePr>
            <a:graphicFrameLocks noGrp="1"/>
          </p:cNvGraphicFramePr>
          <p:nvPr>
            <p:extLst>
              <p:ext uri="{D42A27DB-BD31-4B8C-83A1-F6EECF244321}">
                <p14:modId xmlns:p14="http://schemas.microsoft.com/office/powerpoint/2010/main" val="1987844689"/>
              </p:ext>
            </p:extLst>
          </p:nvPr>
        </p:nvGraphicFramePr>
        <p:xfrm>
          <a:off x="1752600" y="3124200"/>
          <a:ext cx="5476875" cy="2638425"/>
        </p:xfrm>
        <a:graphic>
          <a:graphicData uri="http://schemas.openxmlformats.org/drawingml/2006/table">
            <a:tbl>
              <a:tblPr>
                <a:tableStyleId>{5C22544A-7EE6-4342-B048-85BDC9FD1C3A}</a:tableStyleId>
              </a:tblPr>
              <a:tblGrid>
                <a:gridCol w="1733550"/>
                <a:gridCol w="1495425"/>
                <a:gridCol w="2247900"/>
              </a:tblGrid>
              <a:tr h="582930">
                <a:tc>
                  <a:txBody>
                    <a:bodyPr/>
                    <a:lstStyle/>
                    <a:p>
                      <a:pPr algn="ctr">
                        <a:lnSpc>
                          <a:spcPct val="150000"/>
                        </a:lnSpc>
                        <a:spcAft>
                          <a:spcPts val="1000"/>
                        </a:spcAft>
                      </a:pPr>
                      <a:r>
                        <a:rPr lang="en-US" sz="1400" dirty="0">
                          <a:effectLst/>
                        </a:rPr>
                        <a:t>Bar Nominal Diameter (mm)</a:t>
                      </a:r>
                      <a:endParaRPr lang="en-US" sz="1100" dirty="0">
                        <a:effectLst/>
                        <a:latin typeface="Calibri"/>
                        <a:ea typeface="Calibri"/>
                        <a:cs typeface="Arial"/>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50000"/>
                        </a:lnSpc>
                        <a:spcAft>
                          <a:spcPts val="1000"/>
                        </a:spcAft>
                      </a:pPr>
                      <a:r>
                        <a:rPr lang="en-US" sz="1400" dirty="0">
                          <a:effectLst/>
                        </a:rPr>
                        <a:t>Kg/m</a:t>
                      </a:r>
                      <a:endParaRPr lang="en-US" sz="1100" dirty="0">
                        <a:effectLst/>
                        <a:latin typeface="Calibri"/>
                        <a:ea typeface="Calibri"/>
                        <a:cs typeface="Arial"/>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50000"/>
                        </a:lnSpc>
                        <a:spcAft>
                          <a:spcPts val="1000"/>
                        </a:spcAft>
                      </a:pPr>
                      <a:r>
                        <a:rPr lang="en-US" sz="1400" dirty="0">
                          <a:effectLst/>
                        </a:rPr>
                        <a:t>No. of standard 12m bars per ton.</a:t>
                      </a:r>
                      <a:r>
                        <a:rPr lang="en-US" sz="1400" baseline="30000" dirty="0">
                          <a:effectLst/>
                        </a:rPr>
                        <a:t>(*)</a:t>
                      </a:r>
                      <a:endParaRPr lang="en-US" sz="1100" dirty="0">
                        <a:effectLst/>
                        <a:latin typeface="Calibri"/>
                        <a:ea typeface="Calibri"/>
                        <a:cs typeface="Arial"/>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52730">
                <a:tc>
                  <a:txBody>
                    <a:bodyPr/>
                    <a:lstStyle/>
                    <a:p>
                      <a:pPr algn="ctr">
                        <a:lnSpc>
                          <a:spcPct val="150000"/>
                        </a:lnSpc>
                        <a:spcAft>
                          <a:spcPts val="1000"/>
                        </a:spcAft>
                      </a:pPr>
                      <a:r>
                        <a:rPr lang="en-US" sz="1400">
                          <a:effectLst/>
                        </a:rPr>
                        <a:t>6</a:t>
                      </a:r>
                      <a:endParaRPr lang="en-US" sz="1100">
                        <a:effectLst/>
                        <a:latin typeface="Calibri"/>
                        <a:ea typeface="Calibri"/>
                        <a:cs typeface="Arial"/>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50000"/>
                        </a:lnSpc>
                        <a:spcAft>
                          <a:spcPts val="1000"/>
                        </a:spcAft>
                      </a:pPr>
                      <a:r>
                        <a:rPr lang="en-US" sz="1400" dirty="0">
                          <a:effectLst/>
                        </a:rPr>
                        <a:t>0.222</a:t>
                      </a:r>
                      <a:endParaRPr lang="en-US" sz="1100" dirty="0">
                        <a:effectLst/>
                        <a:latin typeface="Calibri"/>
                        <a:ea typeface="Calibri"/>
                        <a:cs typeface="Arial"/>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50000"/>
                        </a:lnSpc>
                        <a:spcAft>
                          <a:spcPts val="1000"/>
                        </a:spcAft>
                      </a:pPr>
                      <a:r>
                        <a:rPr lang="en-US" sz="1400">
                          <a:effectLst/>
                        </a:rPr>
                        <a:t>375</a:t>
                      </a:r>
                      <a:endParaRPr lang="en-US" sz="1100">
                        <a:effectLst/>
                        <a:latin typeface="Calibri"/>
                        <a:ea typeface="Calibri"/>
                        <a:cs typeface="Arial"/>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81000">
                <a:tc>
                  <a:txBody>
                    <a:bodyPr/>
                    <a:lstStyle/>
                    <a:p>
                      <a:pPr algn="ctr">
                        <a:lnSpc>
                          <a:spcPct val="150000"/>
                        </a:lnSpc>
                        <a:spcAft>
                          <a:spcPts val="1000"/>
                        </a:spcAft>
                      </a:pPr>
                      <a:r>
                        <a:rPr lang="en-US" sz="1400">
                          <a:effectLst/>
                        </a:rPr>
                        <a:t>8</a:t>
                      </a:r>
                      <a:endParaRPr lang="en-US" sz="1100">
                        <a:effectLst/>
                        <a:latin typeface="Calibri"/>
                        <a:ea typeface="Calibri"/>
                        <a:cs typeface="Arial"/>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50000"/>
                        </a:lnSpc>
                        <a:spcAft>
                          <a:spcPts val="1000"/>
                        </a:spcAft>
                      </a:pPr>
                      <a:r>
                        <a:rPr lang="en-US" sz="1400" dirty="0">
                          <a:effectLst/>
                        </a:rPr>
                        <a:t>0.395</a:t>
                      </a:r>
                      <a:endParaRPr lang="en-US" sz="1100" dirty="0">
                        <a:effectLst/>
                        <a:latin typeface="Calibri"/>
                        <a:ea typeface="Calibri"/>
                        <a:cs typeface="Arial"/>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50000"/>
                        </a:lnSpc>
                        <a:spcAft>
                          <a:spcPts val="1000"/>
                        </a:spcAft>
                      </a:pPr>
                      <a:r>
                        <a:rPr lang="en-US" sz="1400" dirty="0">
                          <a:effectLst/>
                        </a:rPr>
                        <a:t>211</a:t>
                      </a:r>
                      <a:endParaRPr lang="en-US" sz="1100" dirty="0">
                        <a:effectLst/>
                        <a:latin typeface="Calibri"/>
                        <a:ea typeface="Calibri"/>
                        <a:cs typeface="Arial"/>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33375">
                <a:tc>
                  <a:txBody>
                    <a:bodyPr/>
                    <a:lstStyle/>
                    <a:p>
                      <a:pPr algn="ctr">
                        <a:lnSpc>
                          <a:spcPct val="150000"/>
                        </a:lnSpc>
                        <a:spcAft>
                          <a:spcPts val="1000"/>
                        </a:spcAft>
                      </a:pPr>
                      <a:r>
                        <a:rPr lang="en-US" sz="1400">
                          <a:effectLst/>
                        </a:rPr>
                        <a:t>10</a:t>
                      </a:r>
                      <a:endParaRPr lang="en-US" sz="1100">
                        <a:effectLst/>
                        <a:latin typeface="Calibri"/>
                        <a:ea typeface="Calibri"/>
                        <a:cs typeface="Arial"/>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50000"/>
                        </a:lnSpc>
                        <a:spcAft>
                          <a:spcPts val="1000"/>
                        </a:spcAft>
                      </a:pPr>
                      <a:r>
                        <a:rPr lang="en-US" sz="1400">
                          <a:effectLst/>
                        </a:rPr>
                        <a:t>0.617</a:t>
                      </a:r>
                      <a:endParaRPr lang="en-US" sz="1100">
                        <a:effectLst/>
                        <a:latin typeface="Calibri"/>
                        <a:ea typeface="Calibri"/>
                        <a:cs typeface="Arial"/>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50000"/>
                        </a:lnSpc>
                        <a:spcAft>
                          <a:spcPts val="1000"/>
                        </a:spcAft>
                      </a:pPr>
                      <a:r>
                        <a:rPr lang="en-US" sz="1400" dirty="0">
                          <a:effectLst/>
                        </a:rPr>
                        <a:t>135</a:t>
                      </a:r>
                      <a:endParaRPr lang="en-US" sz="1100" dirty="0">
                        <a:effectLst/>
                        <a:latin typeface="Calibri"/>
                        <a:ea typeface="Calibri"/>
                        <a:cs typeface="Arial"/>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47650">
                <a:tc>
                  <a:txBody>
                    <a:bodyPr/>
                    <a:lstStyle/>
                    <a:p>
                      <a:pPr algn="ctr">
                        <a:lnSpc>
                          <a:spcPct val="150000"/>
                        </a:lnSpc>
                        <a:spcAft>
                          <a:spcPts val="1000"/>
                        </a:spcAft>
                      </a:pPr>
                      <a:r>
                        <a:rPr lang="en-US" sz="1400">
                          <a:effectLst/>
                        </a:rPr>
                        <a:t>12</a:t>
                      </a:r>
                      <a:endParaRPr lang="en-US" sz="1100">
                        <a:effectLst/>
                        <a:latin typeface="Calibri"/>
                        <a:ea typeface="Calibri"/>
                        <a:cs typeface="Arial"/>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50000"/>
                        </a:lnSpc>
                        <a:spcAft>
                          <a:spcPts val="1000"/>
                        </a:spcAft>
                      </a:pPr>
                      <a:r>
                        <a:rPr lang="en-US" sz="1400">
                          <a:effectLst/>
                        </a:rPr>
                        <a:t>0.888</a:t>
                      </a:r>
                      <a:endParaRPr lang="en-US" sz="1100">
                        <a:effectLst/>
                        <a:latin typeface="Calibri"/>
                        <a:ea typeface="Calibri"/>
                        <a:cs typeface="Arial"/>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50000"/>
                        </a:lnSpc>
                        <a:spcAft>
                          <a:spcPts val="1000"/>
                        </a:spcAft>
                      </a:pPr>
                      <a:r>
                        <a:rPr lang="en-US" sz="1400" dirty="0">
                          <a:effectLst/>
                        </a:rPr>
                        <a:t>94</a:t>
                      </a:r>
                      <a:endParaRPr lang="en-US" sz="1100" dirty="0">
                        <a:effectLst/>
                        <a:latin typeface="Calibri"/>
                        <a:ea typeface="Calibri"/>
                        <a:cs typeface="Arial"/>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01625">
                <a:tc>
                  <a:txBody>
                    <a:bodyPr/>
                    <a:lstStyle/>
                    <a:p>
                      <a:pPr algn="ctr">
                        <a:lnSpc>
                          <a:spcPct val="150000"/>
                        </a:lnSpc>
                        <a:spcAft>
                          <a:spcPts val="1000"/>
                        </a:spcAft>
                      </a:pPr>
                      <a:r>
                        <a:rPr lang="en-US" sz="1400">
                          <a:effectLst/>
                        </a:rPr>
                        <a:t>16</a:t>
                      </a:r>
                      <a:endParaRPr lang="en-US" sz="1100">
                        <a:effectLst/>
                        <a:latin typeface="Calibri"/>
                        <a:ea typeface="Calibri"/>
                        <a:cs typeface="Arial"/>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50000"/>
                        </a:lnSpc>
                        <a:spcAft>
                          <a:spcPts val="1000"/>
                        </a:spcAft>
                      </a:pPr>
                      <a:r>
                        <a:rPr lang="en-US" sz="1400">
                          <a:effectLst/>
                        </a:rPr>
                        <a:t>1.580</a:t>
                      </a:r>
                      <a:endParaRPr lang="en-US" sz="1100">
                        <a:effectLst/>
                        <a:latin typeface="Calibri"/>
                        <a:ea typeface="Calibri"/>
                        <a:cs typeface="Arial"/>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50000"/>
                        </a:lnSpc>
                        <a:spcAft>
                          <a:spcPts val="1000"/>
                        </a:spcAft>
                      </a:pPr>
                      <a:r>
                        <a:rPr lang="en-US" sz="1400" dirty="0">
                          <a:effectLst/>
                        </a:rPr>
                        <a:t>53</a:t>
                      </a:r>
                      <a:endParaRPr lang="en-US" sz="1100" dirty="0">
                        <a:effectLst/>
                        <a:latin typeface="Calibri"/>
                        <a:ea typeface="Calibri"/>
                        <a:cs typeface="Arial"/>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23850">
                <a:tc>
                  <a:txBody>
                    <a:bodyPr/>
                    <a:lstStyle/>
                    <a:p>
                      <a:pPr algn="ctr">
                        <a:lnSpc>
                          <a:spcPct val="150000"/>
                        </a:lnSpc>
                        <a:spcAft>
                          <a:spcPts val="1000"/>
                        </a:spcAft>
                      </a:pPr>
                      <a:r>
                        <a:rPr lang="en-US" sz="1400">
                          <a:effectLst/>
                        </a:rPr>
                        <a:t>20</a:t>
                      </a:r>
                      <a:r>
                        <a:rPr lang="en-US" sz="1400" baseline="30000">
                          <a:effectLst/>
                        </a:rPr>
                        <a:t>(**)</a:t>
                      </a:r>
                      <a:endParaRPr lang="en-US" sz="1100">
                        <a:effectLst/>
                        <a:latin typeface="Calibri"/>
                        <a:ea typeface="Calibri"/>
                        <a:cs typeface="Arial"/>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50000"/>
                        </a:lnSpc>
                        <a:spcAft>
                          <a:spcPts val="1000"/>
                        </a:spcAft>
                      </a:pPr>
                      <a:r>
                        <a:rPr lang="en-US" sz="1400">
                          <a:effectLst/>
                        </a:rPr>
                        <a:t>2.470</a:t>
                      </a:r>
                      <a:endParaRPr lang="en-US" sz="1100">
                        <a:effectLst/>
                        <a:latin typeface="Calibri"/>
                        <a:ea typeface="Calibri"/>
                        <a:cs typeface="Arial"/>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50000"/>
                        </a:lnSpc>
                        <a:spcAft>
                          <a:spcPts val="1000"/>
                        </a:spcAft>
                      </a:pPr>
                      <a:r>
                        <a:rPr lang="en-US" sz="1400" dirty="0">
                          <a:effectLst/>
                        </a:rPr>
                        <a:t>34</a:t>
                      </a:r>
                      <a:endParaRPr lang="en-US" sz="1100" dirty="0">
                        <a:effectLst/>
                        <a:latin typeface="Calibri"/>
                        <a:ea typeface="Calibri"/>
                        <a:cs typeface="Arial"/>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389553078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228600"/>
            <a:ext cx="8229600" cy="5897563"/>
          </a:xfrm>
        </p:spPr>
        <p:txBody>
          <a:bodyPr>
            <a:normAutofit/>
          </a:bodyPr>
          <a:lstStyle/>
          <a:p>
            <a:pPr marL="0" indent="0">
              <a:buNone/>
            </a:pPr>
            <a:r>
              <a:rPr lang="en-US" sz="2400" b="1" u="sng" dirty="0"/>
              <a:t>(ii): Standard Bar Hooks:</a:t>
            </a:r>
            <a:endParaRPr lang="en-US" sz="2400" dirty="0"/>
          </a:p>
          <a:p>
            <a:pPr marL="0" indent="0">
              <a:buNone/>
            </a:pPr>
            <a:r>
              <a:rPr lang="en-US" sz="2400" dirty="0" smtClean="0"/>
              <a:t>     According </a:t>
            </a:r>
            <a:r>
              <a:rPr lang="en-US" sz="2400" dirty="0"/>
              <a:t>to ACI-318-14, the standard bar hooks are as shown in Fig. (1) below. The minimum outside diameter of bend for the standard hooks are also given in the following table. The hooked ends are only required when there is insufficient distance for the required development length</a:t>
            </a:r>
            <a:endParaRPr lang="ar-IQ" sz="2400" dirty="0"/>
          </a:p>
        </p:txBody>
      </p:sp>
      <p:pic>
        <p:nvPicPr>
          <p:cNvPr id="4" name="Picture 3" descr="https://encrypted-tbn0.gstatic.com/images?q=tbn:ANd9GcTyWMjyxlI12aj4TMphEnGIOA9jP6icDJwRra_wH9causXtkV8z1w"/>
          <p:cNvPicPr/>
          <p:nvPr/>
        </p:nvPicPr>
        <p:blipFill>
          <a:blip r:embed="rId2">
            <a:extLst>
              <a:ext uri="{BEBA8EAE-BF5A-486C-A8C5-ECC9F3942E4B}">
                <a14:imgProps xmlns:a14="http://schemas.microsoft.com/office/drawing/2010/main">
                  <a14:imgLayer r:embed="rId3">
                    <a14:imgEffect>
                      <a14:sharpenSoften amount="50000"/>
                    </a14:imgEffect>
                  </a14:imgLayer>
                </a14:imgProps>
              </a:ext>
              <a:ext uri="{28A0092B-C50C-407E-A947-70E740481C1C}">
                <a14:useLocalDpi xmlns:a14="http://schemas.microsoft.com/office/drawing/2010/main" val="0"/>
              </a:ext>
            </a:extLst>
          </a:blip>
          <a:srcRect/>
          <a:stretch>
            <a:fillRect/>
          </a:stretch>
        </p:blipFill>
        <p:spPr bwMode="auto">
          <a:xfrm>
            <a:off x="1752600" y="2590800"/>
            <a:ext cx="4905375" cy="3429000"/>
          </a:xfrm>
          <a:prstGeom prst="rect">
            <a:avLst/>
          </a:prstGeom>
          <a:noFill/>
          <a:ln>
            <a:noFill/>
          </a:ln>
        </p:spPr>
      </p:pic>
    </p:spTree>
    <p:extLst>
      <p:ext uri="{BB962C8B-B14F-4D97-AF65-F5344CB8AC3E}">
        <p14:creationId xmlns:p14="http://schemas.microsoft.com/office/powerpoint/2010/main" val="229324928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04800"/>
            <a:ext cx="8229600" cy="5821363"/>
          </a:xfrm>
        </p:spPr>
        <p:txBody>
          <a:bodyPr/>
          <a:lstStyle/>
          <a:p>
            <a:r>
              <a:rPr lang="en-US" b="1" dirty="0"/>
              <a:t>Minimum outside diameter of bend for standard hook (2r)</a:t>
            </a:r>
            <a:endParaRPr lang="en-US" dirty="0"/>
          </a:p>
          <a:p>
            <a:endParaRPr lang="ar-IQ" dirty="0"/>
          </a:p>
        </p:txBody>
      </p:sp>
      <mc:AlternateContent xmlns:mc="http://schemas.openxmlformats.org/markup-compatibility/2006" xmlns:a14="http://schemas.microsoft.com/office/drawing/2010/main">
        <mc:Choice Requires="a14">
          <p:graphicFrame>
            <p:nvGraphicFramePr>
              <p:cNvPr id="4" name="Table 3"/>
              <p:cNvGraphicFramePr>
                <a:graphicFrameLocks noGrp="1"/>
              </p:cNvGraphicFramePr>
              <p:nvPr>
                <p:extLst>
                  <p:ext uri="{D42A27DB-BD31-4B8C-83A1-F6EECF244321}">
                    <p14:modId xmlns:p14="http://schemas.microsoft.com/office/powerpoint/2010/main" val="345058493"/>
                  </p:ext>
                </p:extLst>
              </p:nvPr>
            </p:nvGraphicFramePr>
            <p:xfrm>
              <a:off x="304800" y="1371597"/>
              <a:ext cx="8382000" cy="4191002"/>
            </p:xfrm>
            <a:graphic>
              <a:graphicData uri="http://schemas.openxmlformats.org/drawingml/2006/table">
                <a:tbl>
                  <a:tblPr firstRow="1" firstCol="1" bandRow="1">
                    <a:tableStyleId>{5C22544A-7EE6-4342-B048-85BDC9FD1C3A}</a:tableStyleId>
                  </a:tblPr>
                  <a:tblGrid>
                    <a:gridCol w="4250028"/>
                    <a:gridCol w="4131972"/>
                  </a:tblGrid>
                  <a:tr h="760874">
                    <a:tc>
                      <a:txBody>
                        <a:bodyPr/>
                        <a:lstStyle/>
                        <a:p>
                          <a:pPr algn="ctr">
                            <a:lnSpc>
                              <a:spcPct val="150000"/>
                            </a:lnSpc>
                            <a:spcAft>
                              <a:spcPts val="1000"/>
                            </a:spcAft>
                          </a:pPr>
                          <a:r>
                            <a:rPr lang="en-US" sz="1600">
                              <a:effectLst/>
                            </a:rPr>
                            <a:t>Bar diameter (</a:t>
                          </a:r>
                          <a14:m>
                            <m:oMath xmlns:m="http://schemas.openxmlformats.org/officeDocument/2006/math">
                              <m:sSub>
                                <m:sSubPr>
                                  <m:ctrlPr>
                                    <a:rPr lang="en-US" sz="1600" i="1">
                                      <a:effectLst/>
                                      <a:latin typeface="Cambria Math"/>
                                    </a:rPr>
                                  </m:ctrlPr>
                                </m:sSubPr>
                                <m:e>
                                  <m:r>
                                    <a:rPr lang="en-US" sz="1600">
                                      <a:effectLst/>
                                      <a:latin typeface="Cambria Math"/>
                                    </a:rPr>
                                    <m:t>𝒅</m:t>
                                  </m:r>
                                </m:e>
                                <m:sub>
                                  <m:r>
                                    <a:rPr lang="en-US" sz="1600">
                                      <a:effectLst/>
                                      <a:latin typeface="Cambria Math"/>
                                    </a:rPr>
                                    <m:t>𝒃</m:t>
                                  </m:r>
                                </m:sub>
                              </m:sSub>
                              <m:r>
                                <a:rPr lang="en-US" sz="1600">
                                  <a:effectLst/>
                                  <a:latin typeface="Cambria Math"/>
                                </a:rPr>
                                <m:t>)</m:t>
                              </m:r>
                            </m:oMath>
                          </a14:m>
                          <a:endParaRPr lang="en-US" sz="1100">
                            <a:effectLst/>
                            <a:latin typeface="Calibri"/>
                            <a:ea typeface="Calibri"/>
                            <a:cs typeface="Arial"/>
                          </a:endParaRPr>
                        </a:p>
                      </a:txBody>
                      <a:tcPr marL="68580" marR="68580" marT="0" marB="0" anchor="ctr"/>
                    </a:tc>
                    <a:tc>
                      <a:txBody>
                        <a:bodyPr/>
                        <a:lstStyle/>
                        <a:p>
                          <a:pPr algn="ctr">
                            <a:lnSpc>
                              <a:spcPct val="150000"/>
                            </a:lnSpc>
                            <a:spcAft>
                              <a:spcPts val="1000"/>
                            </a:spcAft>
                          </a:pPr>
                          <a:r>
                            <a:rPr lang="en-US" sz="1600">
                              <a:effectLst/>
                            </a:rPr>
                            <a:t>Outside diameter (2r)</a:t>
                          </a:r>
                          <a:endParaRPr lang="en-US" sz="1100">
                            <a:effectLst/>
                            <a:latin typeface="Calibri"/>
                            <a:ea typeface="Calibri"/>
                            <a:cs typeface="Arial"/>
                          </a:endParaRPr>
                        </a:p>
                      </a:txBody>
                      <a:tcPr marL="68580" marR="68580" marT="0" marB="0" anchor="ctr"/>
                    </a:tc>
                  </a:tr>
                  <a:tr h="1143376">
                    <a:tc>
                      <a:txBody>
                        <a:bodyPr/>
                        <a:lstStyle/>
                        <a:p>
                          <a:pPr algn="ctr">
                            <a:lnSpc>
                              <a:spcPct val="150000"/>
                            </a:lnSpc>
                            <a:spcAft>
                              <a:spcPts val="1000"/>
                            </a:spcAft>
                          </a:pPr>
                          <a:r>
                            <a:rPr lang="en-US" sz="1600">
                              <a:effectLst/>
                            </a:rPr>
                            <a:t>10 mm – 25 mm</a:t>
                          </a:r>
                          <a:endParaRPr lang="en-US" sz="1100">
                            <a:effectLst/>
                            <a:latin typeface="Calibri"/>
                            <a:ea typeface="Calibri"/>
                            <a:cs typeface="Arial"/>
                          </a:endParaRPr>
                        </a:p>
                      </a:txBody>
                      <a:tcPr marL="68580" marR="68580" marT="0" marB="0" anchor="ctr"/>
                    </a:tc>
                    <a:tc>
                      <a:txBody>
                        <a:bodyPr/>
                        <a:lstStyle/>
                        <a:p>
                          <a:pPr algn="ctr">
                            <a:lnSpc>
                              <a:spcPct val="150000"/>
                            </a:lnSpc>
                            <a:spcAft>
                              <a:spcPts val="1000"/>
                            </a:spcAft>
                          </a:pPr>
                          <a14:m>
                            <m:oMathPara xmlns:m="http://schemas.openxmlformats.org/officeDocument/2006/math">
                              <m:oMathParaPr>
                                <m:jc m:val="centerGroup"/>
                              </m:oMathParaPr>
                              <m:oMath xmlns:m="http://schemas.openxmlformats.org/officeDocument/2006/math">
                                <m:r>
                                  <a:rPr lang="en-US" sz="1600">
                                    <a:effectLst/>
                                    <a:latin typeface="Cambria Math"/>
                                  </a:rPr>
                                  <m:t>8</m:t>
                                </m:r>
                                <m:r>
                                  <a:rPr lang="en-US" sz="1600">
                                    <a:effectLst/>
                                    <a:latin typeface="Cambria Math"/>
                                  </a:rPr>
                                  <m:t> </m:t>
                                </m:r>
                                <m:sSub>
                                  <m:sSubPr>
                                    <m:ctrlPr>
                                      <a:rPr lang="en-US" sz="1600" i="1">
                                        <a:effectLst/>
                                        <a:latin typeface="Cambria Math"/>
                                      </a:rPr>
                                    </m:ctrlPr>
                                  </m:sSubPr>
                                  <m:e>
                                    <m:r>
                                      <a:rPr lang="en-US" sz="1600">
                                        <a:effectLst/>
                                        <a:latin typeface="Cambria Math"/>
                                      </a:rPr>
                                      <m:t>𝑑</m:t>
                                    </m:r>
                                  </m:e>
                                  <m:sub>
                                    <m:r>
                                      <a:rPr lang="en-US" sz="1600">
                                        <a:effectLst/>
                                        <a:latin typeface="Cambria Math"/>
                                      </a:rPr>
                                      <m:t>𝑏</m:t>
                                    </m:r>
                                  </m:sub>
                                </m:sSub>
                              </m:oMath>
                            </m:oMathPara>
                          </a14:m>
                          <a:endParaRPr lang="en-US" sz="1100" dirty="0">
                            <a:effectLst/>
                            <a:latin typeface="Calibri"/>
                            <a:ea typeface="Calibri"/>
                            <a:cs typeface="Arial"/>
                          </a:endParaRPr>
                        </a:p>
                      </a:txBody>
                      <a:tcPr marL="68580" marR="68580" marT="0" marB="0" anchor="ctr"/>
                    </a:tc>
                  </a:tr>
                  <a:tr h="1143376">
                    <a:tc>
                      <a:txBody>
                        <a:bodyPr/>
                        <a:lstStyle/>
                        <a:p>
                          <a:pPr algn="ctr">
                            <a:lnSpc>
                              <a:spcPct val="150000"/>
                            </a:lnSpc>
                            <a:spcAft>
                              <a:spcPts val="1000"/>
                            </a:spcAft>
                          </a:pPr>
                          <a:r>
                            <a:rPr lang="en-US" sz="1600">
                              <a:effectLst/>
                            </a:rPr>
                            <a:t>29 mm -32 mm</a:t>
                          </a:r>
                          <a:endParaRPr lang="en-US" sz="1100">
                            <a:effectLst/>
                            <a:latin typeface="Calibri"/>
                            <a:ea typeface="Calibri"/>
                            <a:cs typeface="Arial"/>
                          </a:endParaRPr>
                        </a:p>
                      </a:txBody>
                      <a:tcPr marL="68580" marR="68580" marT="0" marB="0" anchor="ctr"/>
                    </a:tc>
                    <a:tc>
                      <a:txBody>
                        <a:bodyPr/>
                        <a:lstStyle/>
                        <a:p>
                          <a:pPr algn="ctr">
                            <a:lnSpc>
                              <a:spcPct val="150000"/>
                            </a:lnSpc>
                            <a:spcAft>
                              <a:spcPts val="1000"/>
                            </a:spcAft>
                          </a:pPr>
                          <a14:m>
                            <m:oMathPara xmlns:m="http://schemas.openxmlformats.org/officeDocument/2006/math">
                              <m:oMathParaPr>
                                <m:jc m:val="centerGroup"/>
                              </m:oMathParaPr>
                              <m:oMath xmlns:m="http://schemas.openxmlformats.org/officeDocument/2006/math">
                                <m:r>
                                  <a:rPr lang="en-US" sz="1600">
                                    <a:effectLst/>
                                    <a:latin typeface="Cambria Math"/>
                                  </a:rPr>
                                  <m:t>10</m:t>
                                </m:r>
                                <m:r>
                                  <a:rPr lang="en-US" sz="1600">
                                    <a:effectLst/>
                                    <a:latin typeface="Cambria Math"/>
                                  </a:rPr>
                                  <m:t> </m:t>
                                </m:r>
                                <m:sSub>
                                  <m:sSubPr>
                                    <m:ctrlPr>
                                      <a:rPr lang="en-US" sz="1600" i="1">
                                        <a:effectLst/>
                                        <a:latin typeface="Cambria Math"/>
                                      </a:rPr>
                                    </m:ctrlPr>
                                  </m:sSubPr>
                                  <m:e>
                                    <m:r>
                                      <a:rPr lang="en-US" sz="1600">
                                        <a:effectLst/>
                                        <a:latin typeface="Cambria Math"/>
                                      </a:rPr>
                                      <m:t>𝑑</m:t>
                                    </m:r>
                                  </m:e>
                                  <m:sub>
                                    <m:r>
                                      <a:rPr lang="en-US" sz="1600">
                                        <a:effectLst/>
                                        <a:latin typeface="Cambria Math"/>
                                      </a:rPr>
                                      <m:t>𝑏</m:t>
                                    </m:r>
                                  </m:sub>
                                </m:sSub>
                              </m:oMath>
                            </m:oMathPara>
                          </a14:m>
                          <a:endParaRPr lang="en-US" sz="1100">
                            <a:effectLst/>
                            <a:latin typeface="Calibri"/>
                            <a:ea typeface="Calibri"/>
                            <a:cs typeface="Arial"/>
                          </a:endParaRPr>
                        </a:p>
                      </a:txBody>
                      <a:tcPr marL="68580" marR="68580" marT="0" marB="0" anchor="ctr"/>
                    </a:tc>
                  </a:tr>
                  <a:tr h="1143376">
                    <a:tc>
                      <a:txBody>
                        <a:bodyPr/>
                        <a:lstStyle/>
                        <a:p>
                          <a:pPr algn="ctr">
                            <a:lnSpc>
                              <a:spcPct val="150000"/>
                            </a:lnSpc>
                            <a:spcAft>
                              <a:spcPts val="1000"/>
                            </a:spcAft>
                          </a:pPr>
                          <a14:m>
                            <m:oMathPara xmlns:m="http://schemas.openxmlformats.org/officeDocument/2006/math">
                              <m:oMathParaPr>
                                <m:jc m:val="centerGroup"/>
                              </m:oMathParaPr>
                              <m:oMath xmlns:m="http://schemas.openxmlformats.org/officeDocument/2006/math">
                                <m:r>
                                  <a:rPr lang="en-US" sz="1600">
                                    <a:effectLst/>
                                    <a:latin typeface="Cambria Math"/>
                                  </a:rPr>
                                  <m:t>&gt;</m:t>
                                </m:r>
                                <m:r>
                                  <a:rPr lang="en-US" sz="1600">
                                    <a:effectLst/>
                                    <a:latin typeface="Cambria Math"/>
                                  </a:rPr>
                                  <m:t>32</m:t>
                                </m:r>
                                <m:r>
                                  <a:rPr lang="en-US" sz="1600">
                                    <a:effectLst/>
                                    <a:latin typeface="Cambria Math"/>
                                  </a:rPr>
                                  <m:t> </m:t>
                                </m:r>
                                <m:r>
                                  <a:rPr lang="en-US" sz="1600">
                                    <a:effectLst/>
                                    <a:latin typeface="Cambria Math"/>
                                  </a:rPr>
                                  <m:t>𝑚𝑚</m:t>
                                </m:r>
                              </m:oMath>
                            </m:oMathPara>
                          </a14:m>
                          <a:endParaRPr lang="en-US" sz="1100">
                            <a:effectLst/>
                            <a:latin typeface="Calibri"/>
                            <a:ea typeface="Calibri"/>
                            <a:cs typeface="Arial"/>
                          </a:endParaRPr>
                        </a:p>
                      </a:txBody>
                      <a:tcPr marL="68580" marR="68580" marT="0" marB="0" anchor="ctr"/>
                    </a:tc>
                    <a:tc>
                      <a:txBody>
                        <a:bodyPr/>
                        <a:lstStyle/>
                        <a:p>
                          <a:pPr algn="ctr">
                            <a:lnSpc>
                              <a:spcPct val="150000"/>
                            </a:lnSpc>
                            <a:spcAft>
                              <a:spcPts val="1000"/>
                            </a:spcAft>
                          </a:pPr>
                          <a14:m>
                            <m:oMathPara xmlns:m="http://schemas.openxmlformats.org/officeDocument/2006/math">
                              <m:oMathParaPr>
                                <m:jc m:val="centerGroup"/>
                              </m:oMathParaPr>
                              <m:oMath xmlns:m="http://schemas.openxmlformats.org/officeDocument/2006/math">
                                <m:r>
                                  <a:rPr lang="en-US" sz="1600">
                                    <a:effectLst/>
                                    <a:latin typeface="Cambria Math"/>
                                  </a:rPr>
                                  <m:t>12</m:t>
                                </m:r>
                                <m:r>
                                  <a:rPr lang="en-US" sz="1600">
                                    <a:effectLst/>
                                    <a:latin typeface="Cambria Math"/>
                                  </a:rPr>
                                  <m:t> </m:t>
                                </m:r>
                                <m:sSub>
                                  <m:sSubPr>
                                    <m:ctrlPr>
                                      <a:rPr lang="en-US" sz="1600" i="1">
                                        <a:effectLst/>
                                        <a:latin typeface="Cambria Math"/>
                                      </a:rPr>
                                    </m:ctrlPr>
                                  </m:sSubPr>
                                  <m:e>
                                    <m:r>
                                      <a:rPr lang="en-US" sz="1600">
                                        <a:effectLst/>
                                        <a:latin typeface="Cambria Math"/>
                                      </a:rPr>
                                      <m:t>𝑑</m:t>
                                    </m:r>
                                  </m:e>
                                  <m:sub>
                                    <m:r>
                                      <a:rPr lang="en-US" sz="1600">
                                        <a:effectLst/>
                                        <a:latin typeface="Cambria Math"/>
                                      </a:rPr>
                                      <m:t>𝑏</m:t>
                                    </m:r>
                                  </m:sub>
                                </m:sSub>
                              </m:oMath>
                            </m:oMathPara>
                          </a14:m>
                          <a:endParaRPr lang="en-US" sz="1100" dirty="0">
                            <a:effectLst/>
                            <a:latin typeface="Calibri"/>
                            <a:ea typeface="Calibri"/>
                            <a:cs typeface="Arial"/>
                          </a:endParaRPr>
                        </a:p>
                      </a:txBody>
                      <a:tcPr marL="68580" marR="68580" marT="0" marB="0" anchor="ctr"/>
                    </a:tc>
                  </a:tr>
                </a:tbl>
              </a:graphicData>
            </a:graphic>
          </p:graphicFrame>
        </mc:Choice>
        <mc:Fallback xmlns="">
          <p:graphicFrame>
            <p:nvGraphicFramePr>
              <p:cNvPr id="4" name="Table 3"/>
              <p:cNvGraphicFramePr>
                <a:graphicFrameLocks noGrp="1"/>
              </p:cNvGraphicFramePr>
              <p:nvPr>
                <p:extLst>
                  <p:ext uri="{D42A27DB-BD31-4B8C-83A1-F6EECF244321}">
                    <p14:modId xmlns:p14="http://schemas.microsoft.com/office/powerpoint/2010/main" val="345058493"/>
                  </p:ext>
                </p:extLst>
              </p:nvPr>
            </p:nvGraphicFramePr>
            <p:xfrm>
              <a:off x="304800" y="1371597"/>
              <a:ext cx="8382000" cy="4191002"/>
            </p:xfrm>
            <a:graphic>
              <a:graphicData uri="http://schemas.openxmlformats.org/drawingml/2006/table">
                <a:tbl>
                  <a:tblPr firstRow="1" firstCol="1" bandRow="1">
                    <a:tableStyleId>{5C22544A-7EE6-4342-B048-85BDC9FD1C3A}</a:tableStyleId>
                  </a:tblPr>
                  <a:tblGrid>
                    <a:gridCol w="4250028"/>
                    <a:gridCol w="4131972"/>
                  </a:tblGrid>
                  <a:tr h="760874">
                    <a:tc>
                      <a:txBody>
                        <a:bodyPr/>
                        <a:lstStyle/>
                        <a:p>
                          <a:endParaRPr lang="ar-IQ"/>
                        </a:p>
                      </a:txBody>
                      <a:tcPr marL="68580" marR="68580" marT="0" marB="0" anchor="ctr">
                        <a:blipFill rotWithShape="1">
                          <a:blip r:embed="rId2"/>
                          <a:stretch>
                            <a:fillRect r="-97274" b="-450400"/>
                          </a:stretch>
                        </a:blipFill>
                      </a:tcPr>
                    </a:tc>
                    <a:tc>
                      <a:txBody>
                        <a:bodyPr/>
                        <a:lstStyle/>
                        <a:p>
                          <a:pPr algn="ctr">
                            <a:lnSpc>
                              <a:spcPct val="150000"/>
                            </a:lnSpc>
                            <a:spcAft>
                              <a:spcPts val="1000"/>
                            </a:spcAft>
                          </a:pPr>
                          <a:r>
                            <a:rPr lang="en-US" sz="1600">
                              <a:effectLst/>
                            </a:rPr>
                            <a:t>Outside diameter (2r)</a:t>
                          </a:r>
                          <a:endParaRPr lang="en-US" sz="1100">
                            <a:effectLst/>
                            <a:latin typeface="Calibri"/>
                            <a:ea typeface="Calibri"/>
                            <a:cs typeface="Arial"/>
                          </a:endParaRPr>
                        </a:p>
                      </a:txBody>
                      <a:tcPr marL="68580" marR="68580" marT="0" marB="0" anchor="ctr"/>
                    </a:tc>
                  </a:tr>
                  <a:tr h="1143376">
                    <a:tc>
                      <a:txBody>
                        <a:bodyPr/>
                        <a:lstStyle/>
                        <a:p>
                          <a:pPr algn="ctr">
                            <a:lnSpc>
                              <a:spcPct val="150000"/>
                            </a:lnSpc>
                            <a:spcAft>
                              <a:spcPts val="1000"/>
                            </a:spcAft>
                          </a:pPr>
                          <a:r>
                            <a:rPr lang="en-US" sz="1600">
                              <a:effectLst/>
                            </a:rPr>
                            <a:t>10 mm – 25 mm</a:t>
                          </a:r>
                          <a:endParaRPr lang="en-US" sz="1100">
                            <a:effectLst/>
                            <a:latin typeface="Calibri"/>
                            <a:ea typeface="Calibri"/>
                            <a:cs typeface="Arial"/>
                          </a:endParaRPr>
                        </a:p>
                      </a:txBody>
                      <a:tcPr marL="68580" marR="68580" marT="0" marB="0" anchor="ctr"/>
                    </a:tc>
                    <a:tc>
                      <a:txBody>
                        <a:bodyPr/>
                        <a:lstStyle/>
                        <a:p>
                          <a:endParaRPr lang="ar-IQ"/>
                        </a:p>
                      </a:txBody>
                      <a:tcPr marL="68580" marR="68580" marT="0" marB="0" anchor="ctr">
                        <a:blipFill rotWithShape="1">
                          <a:blip r:embed="rId2"/>
                          <a:stretch>
                            <a:fillRect l="-102802" t="-66845" b="-201070"/>
                          </a:stretch>
                        </a:blipFill>
                      </a:tcPr>
                    </a:tc>
                  </a:tr>
                  <a:tr h="1143376">
                    <a:tc>
                      <a:txBody>
                        <a:bodyPr/>
                        <a:lstStyle/>
                        <a:p>
                          <a:pPr algn="ctr">
                            <a:lnSpc>
                              <a:spcPct val="150000"/>
                            </a:lnSpc>
                            <a:spcAft>
                              <a:spcPts val="1000"/>
                            </a:spcAft>
                          </a:pPr>
                          <a:r>
                            <a:rPr lang="en-US" sz="1600">
                              <a:effectLst/>
                            </a:rPr>
                            <a:t>29 mm -32 mm</a:t>
                          </a:r>
                          <a:endParaRPr lang="en-US" sz="1100">
                            <a:effectLst/>
                            <a:latin typeface="Calibri"/>
                            <a:ea typeface="Calibri"/>
                            <a:cs typeface="Arial"/>
                          </a:endParaRPr>
                        </a:p>
                      </a:txBody>
                      <a:tcPr marL="68580" marR="68580" marT="0" marB="0" anchor="ctr"/>
                    </a:tc>
                    <a:tc>
                      <a:txBody>
                        <a:bodyPr/>
                        <a:lstStyle/>
                        <a:p>
                          <a:endParaRPr lang="ar-IQ"/>
                        </a:p>
                      </a:txBody>
                      <a:tcPr marL="68580" marR="68580" marT="0" marB="0" anchor="ctr">
                        <a:blipFill rotWithShape="1">
                          <a:blip r:embed="rId2"/>
                          <a:stretch>
                            <a:fillRect l="-102802" t="-165957" b="-100000"/>
                          </a:stretch>
                        </a:blipFill>
                      </a:tcPr>
                    </a:tc>
                  </a:tr>
                  <a:tr h="1143376">
                    <a:tc>
                      <a:txBody>
                        <a:bodyPr/>
                        <a:lstStyle/>
                        <a:p>
                          <a:endParaRPr lang="ar-IQ"/>
                        </a:p>
                      </a:txBody>
                      <a:tcPr marL="68580" marR="68580" marT="0" marB="0" anchor="ctr">
                        <a:blipFill rotWithShape="1">
                          <a:blip r:embed="rId2"/>
                          <a:stretch>
                            <a:fillRect t="-267380" r="-97274" b="-535"/>
                          </a:stretch>
                        </a:blipFill>
                      </a:tcPr>
                    </a:tc>
                    <a:tc>
                      <a:txBody>
                        <a:bodyPr/>
                        <a:lstStyle/>
                        <a:p>
                          <a:endParaRPr lang="ar-IQ"/>
                        </a:p>
                      </a:txBody>
                      <a:tcPr marL="68580" marR="68580" marT="0" marB="0" anchor="ctr">
                        <a:blipFill rotWithShape="1">
                          <a:blip r:embed="rId2"/>
                          <a:stretch>
                            <a:fillRect l="-102802" t="-267380" b="-535"/>
                          </a:stretch>
                        </a:blipFill>
                      </a:tcPr>
                    </a:tc>
                  </a:tr>
                </a:tbl>
              </a:graphicData>
            </a:graphic>
          </p:graphicFrame>
        </mc:Fallback>
      </mc:AlternateContent>
    </p:spTree>
    <p:extLst>
      <p:ext uri="{BB962C8B-B14F-4D97-AF65-F5344CB8AC3E}">
        <p14:creationId xmlns:p14="http://schemas.microsoft.com/office/powerpoint/2010/main" val="253096747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04800"/>
            <a:ext cx="8229600" cy="5821363"/>
          </a:xfrm>
        </p:spPr>
        <p:txBody>
          <a:bodyPr/>
          <a:lstStyle/>
          <a:p>
            <a:pPr marL="0" indent="0">
              <a:buNone/>
            </a:pPr>
            <a:r>
              <a:rPr lang="en-US" sz="2400" b="1" i="1" dirty="0"/>
              <a:t>Example </a:t>
            </a:r>
            <a:r>
              <a:rPr lang="en-US" sz="2400" b="1" i="1" dirty="0" smtClean="0"/>
              <a:t>:</a:t>
            </a:r>
            <a:endParaRPr lang="en-US" sz="2400" dirty="0"/>
          </a:p>
          <a:p>
            <a:pPr marL="0" indent="0" algn="just">
              <a:buNone/>
            </a:pPr>
            <a:r>
              <a:rPr lang="en-US" sz="2400" dirty="0"/>
              <a:t>For the </a:t>
            </a:r>
            <a:r>
              <a:rPr lang="en-US" sz="2400" b="1" u="sng" dirty="0"/>
              <a:t>model</a:t>
            </a:r>
            <a:r>
              <a:rPr lang="en-US" sz="2400" dirty="0"/>
              <a:t> beam shown in Fig. (3), prepare the bars schedule and estimate the total weight of steel reinforcement. Assume a concrete cover of 25mm all around the stirrups.</a:t>
            </a:r>
          </a:p>
          <a:p>
            <a:pPr marL="0" indent="0">
              <a:buNone/>
            </a:pPr>
            <a:r>
              <a:rPr lang="en-US" sz="2400" b="1" i="1" dirty="0"/>
              <a:t>Solution</a:t>
            </a:r>
            <a:r>
              <a:rPr lang="en-US" sz="2400" b="1" i="1" dirty="0" smtClean="0"/>
              <a:t>:</a:t>
            </a:r>
          </a:p>
          <a:p>
            <a:pPr marL="0" indent="0">
              <a:buNone/>
            </a:pPr>
            <a:endParaRPr lang="en-US" dirty="0"/>
          </a:p>
          <a:p>
            <a:endParaRPr lang="ar-IQ"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98714" y="2362200"/>
            <a:ext cx="7620000" cy="39243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53847664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228600" y="228601"/>
            <a:ext cx="8458199" cy="62484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885540674"/>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87</TotalTime>
  <Words>296</Words>
  <Application>Microsoft Office PowerPoint</Application>
  <PresentationFormat>On-screen Show (4:3)</PresentationFormat>
  <Paragraphs>44</Paragraphs>
  <Slides>7</Slides>
  <Notes>0</Notes>
  <HiddenSlides>0</HiddenSlides>
  <MMClips>0</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Office Theme</vt:lpstr>
      <vt:lpstr>Lecture 5</vt:lpstr>
      <vt:lpstr>Estimation of Steel Reinforcement</vt:lpstr>
      <vt:lpstr>Estimation of Steel Reinforcement </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Lecture 1</dc:title>
  <dc:creator>Ali Khalid</dc:creator>
  <cp:lastModifiedBy>Ali Khalid</cp:lastModifiedBy>
  <cp:revision>37</cp:revision>
  <dcterms:created xsi:type="dcterms:W3CDTF">2006-08-16T00:00:00Z</dcterms:created>
  <dcterms:modified xsi:type="dcterms:W3CDTF">2018-01-06T18:01:15Z</dcterms:modified>
</cp:coreProperties>
</file>