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81000"/>
            <a:ext cx="7772400" cy="1470025"/>
          </a:xfrm>
        </p:spPr>
        <p:txBody>
          <a:bodyPr/>
          <a:lstStyle/>
          <a:p>
            <a:r>
              <a:rPr lang="en-US" dirty="0" smtClean="0"/>
              <a:t>Lecture 4</a:t>
            </a:r>
            <a:endParaRPr lang="ar-IQ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667000"/>
            <a:ext cx="7315200" cy="1752600"/>
          </a:xfrm>
        </p:spPr>
        <p:txBody>
          <a:bodyPr>
            <a:normAutofit/>
          </a:bodyPr>
          <a:lstStyle/>
          <a:p>
            <a:r>
              <a:rPr lang="en-US" sz="55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Estimation of Earthwork</a:t>
            </a:r>
          </a:p>
          <a:p>
            <a:r>
              <a:rPr lang="en-US" b="1" dirty="0"/>
              <a:t>Asst. Lect. Ali Khalid</a:t>
            </a:r>
            <a:endParaRPr lang="ar-IQ" b="1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83086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73763"/>
          </a:xfrm>
        </p:spPr>
        <p:txBody>
          <a:bodyPr>
            <a:noAutofit/>
          </a:bodyPr>
          <a:lstStyle/>
          <a:p>
            <a:r>
              <a:rPr lang="en-US" sz="2400" dirty="0"/>
              <a:t>Volume:</a:t>
            </a:r>
          </a:p>
          <a:p>
            <a:pPr marL="0" indent="0">
              <a:buNone/>
            </a:pPr>
            <a:r>
              <a:rPr lang="en-US" sz="2400" dirty="0" smtClean="0"/>
              <a:t>average </a:t>
            </a:r>
            <a:r>
              <a:rPr lang="en-US" sz="2400" dirty="0"/>
              <a:t>End Area Volume Calculation (Trapezoidal Method)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∑</a:t>
            </a:r>
            <a:r>
              <a:rPr lang="en-US" sz="2400" dirty="0"/>
              <a:t>V =[L1×((A1+A2))/2  ] +[L2×((A2+A3))/2] +…..+ Ln-1* (An-1+An)/2 </a:t>
            </a:r>
          </a:p>
          <a:p>
            <a:pPr marL="0" indent="0">
              <a:buNone/>
            </a:pPr>
            <a:r>
              <a:rPr lang="en-US" sz="2400" dirty="0" smtClean="0"/>
              <a:t>If </a:t>
            </a:r>
            <a:r>
              <a:rPr lang="en-US" sz="2400" dirty="0"/>
              <a:t>one end area has a value of zero, the earthwork volume can be considered a pyramid and the correct formula would be: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If </a:t>
            </a:r>
            <a:r>
              <a:rPr lang="en-US" sz="2400" dirty="0"/>
              <a:t>there are a series of areas A1, A2, A3,….An at regular interval L,</a:t>
            </a:r>
          </a:p>
          <a:p>
            <a:pPr marL="0" indent="0">
              <a:buNone/>
            </a:pPr>
            <a:r>
              <a:rPr lang="en-US" sz="2400" dirty="0"/>
              <a:t>V=L/2[(A1+An) + 2(A2+A3+⋯..+An-1)]</a:t>
            </a:r>
          </a:p>
          <a:p>
            <a:endParaRPr lang="ar-IQ" sz="2400" dirty="0"/>
          </a:p>
        </p:txBody>
      </p:sp>
      <p:pic>
        <p:nvPicPr>
          <p:cNvPr id="4" name="Picture 3" descr="V = \frac{{A_1 + A_2}}{{2}}L\,\!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" y="1066800"/>
            <a:ext cx="1651635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V = \frac{{AL}}{{3}}\,\!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" y="3762375"/>
            <a:ext cx="840740" cy="485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84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8600"/>
                <a:ext cx="8229600" cy="58975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b="1" dirty="0" err="1"/>
                  <a:t>Prismoidal</a:t>
                </a:r>
                <a:r>
                  <a:rPr lang="en-US" sz="2400" b="1" dirty="0"/>
                  <a:t> Formula:</a:t>
                </a:r>
              </a:p>
              <a:p>
                <a:pPr marL="0" indent="0" algn="just">
                  <a:buNone/>
                </a:pPr>
                <a:r>
                  <a:rPr lang="en-US" sz="2400" dirty="0" smtClean="0"/>
                  <a:t>      </a:t>
                </a:r>
                <a:r>
                  <a:rPr lang="en-US" sz="2400" dirty="0" err="1" smtClean="0"/>
                  <a:t>Prismoidal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formula is accurate in finding the volume of prisms, pyramids, wedges, and </a:t>
                </a:r>
                <a:r>
                  <a:rPr lang="en-US" sz="2400" dirty="0" err="1"/>
                  <a:t>prismoids</a:t>
                </a:r>
                <a:r>
                  <a:rPr lang="en-US" sz="2400" dirty="0"/>
                  <a:t> having irregular end sections. The estimation of earthwork gives nearly an accurate volume.</a:t>
                </a:r>
              </a:p>
              <a:p>
                <a:pPr marL="0" indent="0">
                  <a:buNone/>
                </a:pPr>
                <a:r>
                  <a:rPr lang="en-US" sz="2400" dirty="0"/>
                  <a:t>The formula given is</a:t>
                </a:r>
              </a:p>
              <a:p>
                <a:pPr marL="0" indent="0">
                  <a:buNone/>
                </a:pPr>
                <a:r>
                  <a:rPr lang="en-US" sz="2400" dirty="0" err="1"/>
                  <a:t>Vp</a:t>
                </a:r>
                <a:r>
                  <a:rPr lang="en-US" sz="2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>
                            <a:latin typeface="Cambria Math"/>
                          </a:rPr>
                          <m:t>𝑙</m:t>
                        </m:r>
                      </m:num>
                      <m:den>
                        <m:r>
                          <a:rPr lang="en-US" sz="240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en-US" sz="2400">
                        <a:latin typeface="Cambria Math"/>
                      </a:rPr>
                      <m:t>[</m:t>
                    </m:r>
                    <m:r>
                      <a:rPr lang="en-US" sz="2400">
                        <a:latin typeface="Cambria Math"/>
                      </a:rPr>
                      <m:t>𝐴</m:t>
                    </m:r>
                    <m:r>
                      <a:rPr lang="en-US" sz="2400">
                        <a:latin typeface="Cambria Math"/>
                      </a:rPr>
                      <m:t>1</m:t>
                    </m:r>
                    <m:r>
                      <a:rPr lang="en-US" sz="2400">
                        <a:latin typeface="Cambria Math"/>
                      </a:rPr>
                      <m:t>+</m:t>
                    </m:r>
                    <m:r>
                      <a:rPr lang="en-US" sz="2400">
                        <a:latin typeface="Cambria Math"/>
                      </a:rPr>
                      <m:t>𝐴𝑛</m:t>
                    </m:r>
                    <m:r>
                      <a:rPr lang="en-US" sz="2400">
                        <a:latin typeface="Cambria Math"/>
                      </a:rPr>
                      <m:t>+ </m:t>
                    </m:r>
                    <m:r>
                      <a:rPr lang="en-US" sz="2400">
                        <a:latin typeface="Cambria Math"/>
                      </a:rPr>
                      <m:t>4</m:t>
                    </m:r>
                    <m:r>
                      <a:rPr lang="en-US" sz="2400">
                        <a:latin typeface="Cambria Math"/>
                      </a:rPr>
                      <m:t>(∑</m:t>
                    </m:r>
                    <m:r>
                      <a:rPr lang="en-US" sz="2400">
                        <a:latin typeface="Cambria Math"/>
                      </a:rPr>
                      <m:t>𝐴</m:t>
                    </m:r>
                    <m:r>
                      <a:rPr lang="en-US" sz="2400">
                        <a:latin typeface="Cambria Math"/>
                      </a:rPr>
                      <m:t> </m:t>
                    </m:r>
                    <m:r>
                      <a:rPr lang="en-US" sz="2400">
                        <a:latin typeface="Cambria Math"/>
                      </a:rPr>
                      <m:t>𝐸𝑣𝑒𝑛</m:t>
                    </m:r>
                    <m:r>
                      <a:rPr lang="en-US" sz="2400">
                        <a:latin typeface="Cambria Math"/>
                      </a:rPr>
                      <m:t>) +</m:t>
                    </m:r>
                    <m:r>
                      <a:rPr lang="en-US" sz="2400">
                        <a:latin typeface="Cambria Math"/>
                      </a:rPr>
                      <m:t>2</m:t>
                    </m:r>
                    <m:r>
                      <a:rPr lang="en-US" sz="2400">
                        <a:latin typeface="Cambria Math"/>
                      </a:rPr>
                      <m:t>(∑</m:t>
                    </m:r>
                    <m:r>
                      <a:rPr lang="en-US" sz="2400">
                        <a:latin typeface="Cambria Math"/>
                      </a:rPr>
                      <m:t>𝐴</m:t>
                    </m:r>
                    <m:r>
                      <a:rPr lang="en-US" sz="2400">
                        <a:latin typeface="Cambria Math"/>
                      </a:rPr>
                      <m:t> </m:t>
                    </m:r>
                    <m:r>
                      <a:rPr lang="en-US" sz="2400">
                        <a:latin typeface="Cambria Math"/>
                      </a:rPr>
                      <m:t>𝑜𝑑𝑑</m:t>
                    </m:r>
                    <m:r>
                      <a:rPr lang="en-US" sz="2400">
                        <a:latin typeface="Cambria Math"/>
                      </a:rPr>
                      <m:t>)]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Three sections (One in middle)</a:t>
                </a:r>
              </a:p>
              <a:p>
                <a:pPr marL="0" indent="0">
                  <a:buNone/>
                </a:pPr>
                <a:r>
                  <a:rPr lang="en-US" sz="2400" dirty="0" err="1"/>
                  <a:t>Vp</a:t>
                </a:r>
                <a:r>
                  <a:rPr lang="en-US" sz="2400" dirty="0"/>
                  <a:t>= Volume given by the </a:t>
                </a:r>
                <a:r>
                  <a:rPr lang="en-US" sz="2400" dirty="0" err="1"/>
                  <a:t>prismoidal</a:t>
                </a:r>
                <a:r>
                  <a:rPr lang="en-US" sz="2400" dirty="0"/>
                  <a:t> formula</a:t>
                </a:r>
              </a:p>
              <a:p>
                <a:pPr marL="0" indent="0">
                  <a:buNone/>
                </a:pPr>
                <a:r>
                  <a:rPr lang="en-US" sz="2400" dirty="0"/>
                  <a:t>Am= Area of a plane surface midway between the two cross sections.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=</m:t>
                      </m:r>
                      <m:r>
                        <a:rPr lang="en-US" sz="2400">
                          <a:latin typeface="Cambria Math"/>
                        </a:rPr>
                        <m:t>𝑏</m:t>
                      </m:r>
                      <m:sSub>
                        <m:sSubPr>
                          <m:ctrlPr>
                            <a:rPr lang="en-US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>
                              <a:latin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US" sz="240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2400">
                          <a:latin typeface="Cambria Math"/>
                        </a:rPr>
                        <m:t>+</m:t>
                      </m:r>
                      <m:r>
                        <a:rPr lang="en-US" sz="2400">
                          <a:latin typeface="Cambria Math"/>
                        </a:rPr>
                        <m:t>𝑆</m:t>
                      </m:r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>
                                  <a:latin typeface="Cambria Math"/>
                                </a:rPr>
                                <m:t>𝑑𝑚</m:t>
                              </m:r>
                            </m:e>
                          </m:d>
                        </m:e>
                        <m:sup>
                          <m:r>
                            <a:rPr lang="en-US" sz="240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8600"/>
                <a:ext cx="8229600" cy="5897563"/>
              </a:xfrm>
              <a:blipFill rotWithShape="1">
                <a:blip r:embed="rId2"/>
                <a:stretch>
                  <a:fillRect l="-1111" t="-827" r="-1111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2858"/>
            <a:ext cx="8229600" cy="576330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Ex:/ Estimate </a:t>
            </a:r>
            <a:r>
              <a:rPr lang="en-US" sz="2400" dirty="0"/>
              <a:t>the volume of earthwork for a road of 10.0 m top width as shown in figure (1) below along a distance of 200 m.</a:t>
            </a:r>
          </a:p>
          <a:p>
            <a:pPr marL="0" indent="0">
              <a:buNone/>
            </a:pPr>
            <a:r>
              <a:rPr lang="en-US" sz="2400" dirty="0"/>
              <a:t>The N.G.L and the required finished road level is shown in figure (2).</a:t>
            </a:r>
          </a:p>
          <a:p>
            <a:endParaRPr lang="ar-IQ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1050"/>
            <a:ext cx="7391400" cy="434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96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600" dirty="0"/>
              <a:t>Computing of areas and volumes is an important part of the office work involved in surveying. For the computation of the volume of earthwork, the sectional area of the cross-section which are taken to the longitudinal section during profile leveling are first calculated.</a:t>
            </a:r>
          </a:p>
          <a:p>
            <a:pPr marL="0" indent="0" algn="just">
              <a:buNone/>
            </a:pPr>
            <a:r>
              <a:rPr lang="en-US" sz="2600" dirty="0"/>
              <a:t>After calculating the cross- sectional areas, the volume of earthwork is calculated by:</a:t>
            </a:r>
          </a:p>
          <a:p>
            <a:pPr marL="0" lvl="0" indent="0">
              <a:buNone/>
            </a:pPr>
            <a:r>
              <a:rPr lang="en-US" sz="2600" dirty="0" smtClean="0"/>
              <a:t>1. The </a:t>
            </a:r>
            <a:r>
              <a:rPr lang="en-US" sz="2600" dirty="0"/>
              <a:t>Trapezoidal Rule.</a:t>
            </a:r>
          </a:p>
          <a:p>
            <a:pPr marL="0" lvl="0" indent="0">
              <a:buNone/>
            </a:pPr>
            <a:r>
              <a:rPr lang="en-US" sz="2600" dirty="0" smtClean="0"/>
              <a:t>2. The </a:t>
            </a:r>
            <a:r>
              <a:rPr lang="en-US" sz="2600" dirty="0" err="1"/>
              <a:t>Prismoidal</a:t>
            </a:r>
            <a:r>
              <a:rPr lang="en-US" sz="2600" dirty="0"/>
              <a:t> Rule.</a:t>
            </a:r>
          </a:p>
          <a:p>
            <a:pPr marL="0" indent="0">
              <a:buNone/>
            </a:pPr>
            <a:r>
              <a:rPr lang="en-US" sz="2600" dirty="0"/>
              <a:t>This is essential for roads and canals projects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098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600" b="1" u="sng" dirty="0"/>
                  <a:t>Calculation of Cross Sectional Area</a:t>
                </a:r>
                <a:endParaRPr lang="en-US" sz="2600" dirty="0"/>
              </a:p>
              <a:p>
                <a:pPr marL="0" lvl="0" indent="0">
                  <a:buNone/>
                </a:pPr>
                <a:r>
                  <a:rPr lang="en-US" sz="2600" b="1" dirty="0" smtClean="0"/>
                  <a:t>1. Regular </a:t>
                </a:r>
                <a:r>
                  <a:rPr lang="en-US" sz="2600" b="1" dirty="0"/>
                  <a:t>Trapezoidal </a:t>
                </a:r>
                <a:endParaRPr lang="en-US" sz="2600" b="1" dirty="0" smtClean="0"/>
              </a:p>
              <a:p>
                <a:pPr marL="0" lvl="0" indent="0">
                  <a:buNone/>
                </a:pPr>
                <a:endParaRPr lang="en-US" sz="2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1" i="1">
                          <a:latin typeface="Cambria Math"/>
                        </a:rPr>
                        <m:t>𝑨𝒓𝒆𝒂</m:t>
                      </m:r>
                      <m:r>
                        <a:rPr lang="en-US" sz="2600" b="1" i="1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600" b="1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600" b="1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6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b="1" i="1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sz="2600" b="1" i="1"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sz="2600" b="1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6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b="1" i="1">
                                      <a:latin typeface="Cambria Math"/>
                                    </a:rPr>
                                    <m:t>𝒃</m:t>
                                  </m:r>
                                </m:e>
                                <m:sub>
                                  <m:r>
                                    <a:rPr lang="en-US" sz="2600" b="1" i="1">
                                      <a:latin typeface="Cambria Math"/>
                                    </a:rPr>
                                    <m:t>𝟐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sz="2600" b="1" i="1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600" b="1">
                          <a:latin typeface="Cambria Math"/>
                        </a:rPr>
                        <m:t>×</m:t>
                      </m:r>
                      <m:r>
                        <a:rPr lang="en-US" sz="2600" b="1" i="1">
                          <a:latin typeface="Cambria Math"/>
                        </a:rPr>
                        <m:t>𝒉</m:t>
                      </m:r>
                    </m:oMath>
                  </m:oMathPara>
                </a14:m>
                <a:endParaRPr lang="en-US" sz="2600" dirty="0">
                  <a:effectLst/>
                </a:endParaRPr>
              </a:p>
              <a:p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078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https://encrypted-tbn0.gstatic.com/images?q=tbn:ANd9GcSKSVUgs6S_HgJIVkPqWR-at68WqwLEwYtZfuUFM2RL6KEQ1jpha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1" y="4038600"/>
            <a:ext cx="3907970" cy="190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05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8305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581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87084"/>
            <a:ext cx="7467600" cy="4952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9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Five-Levels </a:t>
            </a:r>
            <a:r>
              <a:rPr lang="en-US" sz="2800" b="1" dirty="0" smtClean="0"/>
              <a:t>Section</a:t>
            </a:r>
          </a:p>
          <a:p>
            <a:pPr marL="0" indent="0">
              <a:buNone/>
            </a:pPr>
            <a:endParaRPr lang="ar-IQ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19363"/>
            <a:ext cx="7772400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26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Estimation of Earthwork</a:t>
            </a:r>
            <a:br>
              <a:rPr lang="en-US" dirty="0"/>
            </a:b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Irregular Section (Multi-Level) {Simpsons 1/3rd Rule}</a:t>
            </a:r>
          </a:p>
          <a:p>
            <a:pPr marL="0" lvl="0" indent="0">
              <a:buNone/>
            </a:pPr>
            <a:r>
              <a:rPr lang="en-US" dirty="0"/>
              <a:t>Simpson's rule is based on a parabolic model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Divide the X-axis into equally spaced divisions as shown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Complete the top of these strips of area in such a way that we can calculate the area by adding up these strips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Sum of odd and even terms do not include the first and the last terms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Important points to be considered while applying Simpson’s Rule are: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Number of intervals must be an even number.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Minimum of 3 points are required.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Intervals are expected to be equal.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Simpsons 1/3</a:t>
            </a:r>
            <a:r>
              <a:rPr lang="en-US" baseline="30000" dirty="0"/>
              <a:t>rd</a:t>
            </a:r>
            <a:r>
              <a:rPr lang="en-US" dirty="0"/>
              <a:t> Rule= h/3(First Value + last value + 2 * (Sum of odd values) + 4 * (Sum of even values)</a:t>
            </a:r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25529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of Earthwork</a:t>
            </a:r>
            <a:endParaRPr lang="ar-IQ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Coordinate </a:t>
                </a:r>
                <a:r>
                  <a:rPr lang="en-US" dirty="0" smtClean="0"/>
                  <a:t>Method:</a:t>
                </a:r>
              </a:p>
              <a:p>
                <a:pPr marL="514350" lvl="0" indent="-514350">
                  <a:buFont typeface="+mj-lt"/>
                  <a:buAutoNum type="arabicPeriod"/>
                </a:pPr>
                <a:r>
                  <a:rPr lang="en-US" dirty="0"/>
                  <a:t>Make a list of the x and y coordinates (distance and elevation) at each vertex of the polygon starting at a selected point and proceeding around the enclosed area back to the starting point, as shown in table. </a:t>
                </a:r>
              </a:p>
              <a:p>
                <a:pPr marL="514350" lvl="0" indent="-514350">
                  <a:buFont typeface="+mj-lt"/>
                  <a:buAutoNum type="arabicPeriod"/>
                </a:pPr>
                <a:r>
                  <a:rPr lang="en-US" dirty="0"/>
                  <a:t>The coordinates of the starting point are the first and last entries in the list.</a:t>
                </a:r>
              </a:p>
              <a:p>
                <a:pPr marL="514350" lvl="0" indent="-514350">
                  <a:buFont typeface="+mj-lt"/>
                  <a:buAutoNum type="arabicPeriod"/>
                </a:pPr>
                <a:r>
                  <a:rPr lang="en-US" dirty="0"/>
                  <a:t>Compute cross-products of all coordinates in the list, keeping track of signs, and calculate the sum of these products.</a:t>
                </a:r>
              </a:p>
              <a:p>
                <a:pPr marL="514350" lvl="0" indent="-514350">
                  <a:buFont typeface="+mj-lt"/>
                  <a:buAutoNum type="arabicPeriod"/>
                </a:pPr>
                <a:r>
                  <a:rPr lang="en-US" dirty="0"/>
                  <a:t>Enclosed area =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½ [(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 × 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) − (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 × 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)]</m:t>
                    </m:r>
                  </m:oMath>
                </a14:m>
                <a:endParaRPr lang="en-US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US" dirty="0"/>
                  <a:t>Note that the final area may be positive or negative</a:t>
                </a:r>
                <a:endParaRPr lang="ar-IQ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07" t="-2695" r="-593" b="-2156"/>
                </a:stretch>
              </a:blipFill>
            </p:spPr>
            <p:txBody>
              <a:bodyPr/>
              <a:lstStyle/>
              <a:p>
                <a:r>
                  <a:rPr lang="ar-IQ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559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of Earthwork</a:t>
            </a:r>
            <a:endParaRPr lang="ar-IQ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7696200" cy="3646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771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623</Words>
  <Application>Microsoft Office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Lecture 4</vt:lpstr>
      <vt:lpstr>Estimation of Earthwork </vt:lpstr>
      <vt:lpstr>Estimation of Earthwork </vt:lpstr>
      <vt:lpstr>Estimation of Earthwork </vt:lpstr>
      <vt:lpstr>Estimation of Earthwork </vt:lpstr>
      <vt:lpstr>Estimation of Earthwork </vt:lpstr>
      <vt:lpstr>Estimation of Earthwork </vt:lpstr>
      <vt:lpstr>Estimation of Earthwork</vt:lpstr>
      <vt:lpstr>Estimation of Earthwork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1</dc:title>
  <dc:creator>Ali Khalid</dc:creator>
  <cp:lastModifiedBy>Ali Khalid</cp:lastModifiedBy>
  <cp:revision>32</cp:revision>
  <dcterms:created xsi:type="dcterms:W3CDTF">2006-08-16T00:00:00Z</dcterms:created>
  <dcterms:modified xsi:type="dcterms:W3CDTF">2018-01-06T18:01:04Z</dcterms:modified>
</cp:coreProperties>
</file>