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dirty="0" smtClean="0"/>
              <a:t>Lecture 3</a:t>
            </a:r>
            <a:endParaRPr lang="ar-IQ" dirty="0"/>
          </a:p>
        </p:txBody>
      </p:sp>
      <p:sp>
        <p:nvSpPr>
          <p:cNvPr id="3" name="Subtitle 2"/>
          <p:cNvSpPr>
            <a:spLocks noGrp="1"/>
          </p:cNvSpPr>
          <p:nvPr>
            <p:ph type="subTitle" idx="1"/>
          </p:nvPr>
        </p:nvSpPr>
        <p:spPr>
          <a:xfrm>
            <a:off x="1447800" y="2667000"/>
            <a:ext cx="6400800" cy="1752600"/>
          </a:xfrm>
        </p:spPr>
        <p:txBody>
          <a:bodyPr/>
          <a:lstStyle/>
          <a:p>
            <a:r>
              <a:rPr lang="en-US" sz="5000" dirty="0" smtClean="0">
                <a:solidFill>
                  <a:schemeClr val="tx1"/>
                </a:solidFill>
                <a:latin typeface="+mj-lt"/>
                <a:ea typeface="+mj-ea"/>
                <a:cs typeface="+mj-cs"/>
              </a:rPr>
              <a:t>Example </a:t>
            </a:r>
            <a:endParaRPr lang="en-US" sz="5000" dirty="0">
              <a:solidFill>
                <a:schemeClr val="tx1"/>
              </a:solidFill>
              <a:latin typeface="+mj-lt"/>
              <a:ea typeface="+mj-ea"/>
              <a:cs typeface="+mj-cs"/>
            </a:endParaRPr>
          </a:p>
          <a:p>
            <a:r>
              <a:rPr lang="en-US" b="1" dirty="0"/>
              <a:t>Asst. Lect. Ali Khalid</a:t>
            </a:r>
            <a:endParaRPr lang="ar-IQ" b="1"/>
          </a:p>
          <a:p>
            <a:endParaRPr lang="ar-IQ" dirty="0"/>
          </a:p>
        </p:txBody>
      </p:sp>
    </p:spTree>
    <p:extLst>
      <p:ext uri="{BB962C8B-B14F-4D97-AF65-F5344CB8AC3E}">
        <p14:creationId xmlns:p14="http://schemas.microsoft.com/office/powerpoint/2010/main" val="2830860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0" y="228600"/>
            <a:ext cx="5715000"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66630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a:t>Example:</a:t>
            </a:r>
            <a:r>
              <a:rPr lang="en-US" dirty="0"/>
              <a:t/>
            </a:r>
            <a:br>
              <a:rPr lang="en-US" dirty="0"/>
            </a:br>
            <a:endParaRPr lang="ar-IQ" dirty="0"/>
          </a:p>
        </p:txBody>
      </p:sp>
      <p:sp>
        <p:nvSpPr>
          <p:cNvPr id="3" name="Content Placeholder 2"/>
          <p:cNvSpPr>
            <a:spLocks noGrp="1"/>
          </p:cNvSpPr>
          <p:nvPr>
            <p:ph idx="1"/>
          </p:nvPr>
        </p:nvSpPr>
        <p:spPr/>
        <p:txBody>
          <a:bodyPr>
            <a:normAutofit fontScale="70000" lnSpcReduction="20000"/>
          </a:bodyPr>
          <a:lstStyle/>
          <a:p>
            <a:pPr marL="0" indent="0">
              <a:buNone/>
            </a:pPr>
            <a:r>
              <a:rPr lang="en-US" b="1" dirty="0"/>
              <a:t>Example:</a:t>
            </a:r>
            <a:endParaRPr lang="en-US" dirty="0"/>
          </a:p>
          <a:p>
            <a:pPr marL="0" indent="0" algn="just">
              <a:buNone/>
            </a:pPr>
            <a:r>
              <a:rPr lang="en-US" dirty="0" smtClean="0"/>
              <a:t>     Estimate </a:t>
            </a:r>
            <a:r>
              <a:rPr lang="en-US" dirty="0"/>
              <a:t>the construction items for the hall shown in Fig (1). Use the trade system method and the center lines for length measurements. Note that the finishing items will be as following: -</a:t>
            </a:r>
          </a:p>
          <a:p>
            <a:pPr marL="514350" lvl="0" indent="-514350">
              <a:buFont typeface="+mj-lt"/>
              <a:buAutoNum type="arabicPeriod"/>
            </a:pPr>
            <a:r>
              <a:rPr lang="en-US" dirty="0"/>
              <a:t>Gypsum plastering will be used for indoor (interior) plastering.</a:t>
            </a:r>
          </a:p>
          <a:p>
            <a:pPr marL="514350" lvl="0" indent="-514350">
              <a:buFont typeface="+mj-lt"/>
              <a:buAutoNum type="arabicPeriod"/>
            </a:pPr>
            <a:r>
              <a:rPr lang="en-US" dirty="0"/>
              <a:t>Emulsion type painting will be used for indoor wall faces.</a:t>
            </a:r>
          </a:p>
          <a:p>
            <a:pPr marL="514350" lvl="0" indent="-514350">
              <a:buFont typeface="+mj-lt"/>
              <a:buAutoNum type="arabicPeriod"/>
            </a:pPr>
            <a:r>
              <a:rPr lang="en-US" dirty="0"/>
              <a:t>Cement mortar will be used for outdoor wall face plastering.</a:t>
            </a:r>
          </a:p>
          <a:p>
            <a:pPr marL="514350" lvl="0" indent="-514350">
              <a:buFont typeface="+mj-lt"/>
              <a:buAutoNum type="arabicPeriod"/>
            </a:pPr>
            <a:r>
              <a:rPr lang="en-US" dirty="0"/>
              <a:t>Mosaic tiles will be used for ground floor finishing. (of size 40 x 40 cm).</a:t>
            </a:r>
          </a:p>
          <a:p>
            <a:pPr marL="514350" lvl="0" indent="-514350">
              <a:buFont typeface="+mj-lt"/>
              <a:buAutoNum type="arabicPeriod"/>
            </a:pPr>
            <a:r>
              <a:rPr lang="en-US" dirty="0"/>
              <a:t>Ceramic tiles will be used for (W.C) walls and floor of sizes (15 x 30 cm) &amp; (30 x 30 cm) respectively.</a:t>
            </a:r>
          </a:p>
          <a:p>
            <a:pPr marL="514350" lvl="0" indent="-514350">
              <a:buFont typeface="+mj-lt"/>
              <a:buAutoNum type="arabicPeriod"/>
            </a:pPr>
            <a:r>
              <a:rPr lang="en-US" dirty="0"/>
              <a:t>Concrete tiles will be used for the hall roof of dimensions (80 x 80 cm).</a:t>
            </a:r>
          </a:p>
          <a:p>
            <a:endParaRPr lang="ar-IQ" dirty="0"/>
          </a:p>
        </p:txBody>
      </p:sp>
    </p:spTree>
    <p:extLst>
      <p:ext uri="{BB962C8B-B14F-4D97-AF65-F5344CB8AC3E}">
        <p14:creationId xmlns:p14="http://schemas.microsoft.com/office/powerpoint/2010/main" val="30296314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sz="2400" dirty="0"/>
                  <a:t>The plans and section for this hall are as shown in fig. (1) &amp; fig (2).</a:t>
                </a:r>
              </a:p>
              <a:p>
                <a:pPr marL="0" indent="0">
                  <a:buNone/>
                </a:pPr>
                <a:r>
                  <a:rPr lang="en-US" sz="2400" dirty="0"/>
                  <a:t>Length of center line (</a:t>
                </a:r>
                <a:r>
                  <a:rPr lang="en-US" sz="2400" i="1" dirty="0"/>
                  <a:t>C.L1 </a:t>
                </a:r>
                <a:r>
                  <a:rPr lang="en-US" sz="2400" dirty="0"/>
                  <a:t>) is:</a:t>
                </a:r>
              </a:p>
              <a:p>
                <a:pPr marL="0" indent="0">
                  <a:buNone/>
                </a:pPr>
                <a:r>
                  <a:rPr lang="en-US" sz="2400" dirty="0"/>
                  <a:t>L1 = 2(8.24+12.24) + 3.24 + 3.24 -2(</a:t>
                </a:r>
                <a14:m>
                  <m:oMath xmlns:m="http://schemas.openxmlformats.org/officeDocument/2006/math">
                    <m:f>
                      <m:fPr>
                        <m:ctrlPr>
                          <a:rPr lang="en-US" sz="2400" i="1">
                            <a:latin typeface="Cambria Math"/>
                          </a:rPr>
                        </m:ctrlPr>
                      </m:fPr>
                      <m:num>
                        <m:r>
                          <a:rPr lang="en-US" sz="2400" i="1">
                            <a:latin typeface="Cambria Math"/>
                          </a:rPr>
                          <m:t>0</m:t>
                        </m:r>
                        <m:r>
                          <a:rPr lang="en-US" sz="2400" i="1">
                            <a:latin typeface="Cambria Math"/>
                          </a:rPr>
                          <m:t>.</m:t>
                        </m:r>
                        <m:r>
                          <a:rPr lang="en-US" sz="2400" i="1">
                            <a:latin typeface="Cambria Math"/>
                          </a:rPr>
                          <m:t>80</m:t>
                        </m:r>
                      </m:num>
                      <m:den>
                        <m:r>
                          <a:rPr lang="en-US" sz="2400" i="1">
                            <a:latin typeface="Cambria Math"/>
                          </a:rPr>
                          <m:t>2</m:t>
                        </m:r>
                      </m:den>
                    </m:f>
                  </m:oMath>
                </a14:m>
                <a:r>
                  <a:rPr lang="en-US" sz="2400" dirty="0"/>
                  <a:t>) = 46.64m   (for footing)</a:t>
                </a:r>
              </a:p>
              <a:p>
                <a:pPr marL="0" indent="0">
                  <a:buNone/>
                </a:pPr>
                <a:r>
                  <a:rPr lang="en-US" sz="2400" dirty="0"/>
                  <a:t>By the same method: - </a:t>
                </a:r>
              </a:p>
              <a:p>
                <a:pPr marL="0" indent="0">
                  <a:buNone/>
                </a:pPr>
                <a:r>
                  <a:rPr lang="en-US" sz="2400" dirty="0"/>
                  <a:t>CL</a:t>
                </a:r>
                <a:r>
                  <a:rPr lang="en-US" sz="2400" dirty="0" smtClean="0"/>
                  <a:t>. 2</a:t>
                </a:r>
                <a:r>
                  <a:rPr lang="en-US" sz="2400" dirty="0"/>
                  <a:t>= 46.96m , CL</a:t>
                </a:r>
                <a:r>
                  <a:rPr lang="en-US" sz="2400" dirty="0" smtClean="0"/>
                  <a:t>. 3 </a:t>
                </a:r>
                <a:r>
                  <a:rPr lang="en-US" sz="2400" dirty="0"/>
                  <a:t>= 47.08m, </a:t>
                </a:r>
                <a:r>
                  <a:rPr lang="en-US" sz="2400" dirty="0" smtClean="0"/>
                  <a:t>C.L4  </a:t>
                </a:r>
                <a:r>
                  <a:rPr lang="en-US" sz="2400" dirty="0"/>
                  <a:t>=47.20m for 0.48m, 0.36m &amp; 0.24m brick</a:t>
                </a:r>
                <a:r>
                  <a:rPr lang="en-US" dirty="0" smtClean="0"/>
                  <a:t>.</a:t>
                </a:r>
              </a:p>
              <a:p>
                <a:pPr marL="0" indent="0">
                  <a:buNone/>
                </a:pPr>
                <a:r>
                  <a:rPr lang="en-US" sz="2400" dirty="0"/>
                  <a:t>Length of center for the parapet: </a:t>
                </a:r>
                <a:r>
                  <a:rPr lang="en-US" sz="2400" dirty="0" smtClean="0"/>
                  <a:t>C.L5  </a:t>
                </a:r>
                <a:r>
                  <a:rPr lang="en-US" sz="2400" dirty="0"/>
                  <a:t>= 2 [(14.48-0.12) + (10.48-0.12)] = 49.44m</a:t>
                </a:r>
              </a:p>
              <a:p>
                <a:pPr marL="0" indent="0">
                  <a:buNone/>
                </a:pPr>
                <a:endParaRPr lang="en-US" dirty="0"/>
              </a:p>
              <a:p>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11" t="-1078" r="-296"/>
                </a:stretch>
              </a:blipFill>
            </p:spPr>
            <p:txBody>
              <a:bodyPr/>
              <a:lstStyle/>
              <a:p>
                <a:r>
                  <a:rPr lang="ar-IQ">
                    <a:noFill/>
                  </a:rPr>
                  <a:t> </a:t>
                </a:r>
              </a:p>
            </p:txBody>
          </p:sp>
        </mc:Fallback>
      </mc:AlternateContent>
    </p:spTree>
    <p:extLst>
      <p:ext uri="{BB962C8B-B14F-4D97-AF65-F5344CB8AC3E}">
        <p14:creationId xmlns:p14="http://schemas.microsoft.com/office/powerpoint/2010/main" val="26762708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Esraa\Downloads\IMG.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4801" y="-3630"/>
            <a:ext cx="6934200" cy="6709229"/>
          </a:xfrm>
          <a:prstGeom prst="rect">
            <a:avLst/>
          </a:prstGeom>
          <a:noFill/>
          <a:ln>
            <a:noFill/>
          </a:ln>
        </p:spPr>
      </p:pic>
    </p:spTree>
    <p:extLst>
      <p:ext uri="{BB962C8B-B14F-4D97-AF65-F5344CB8AC3E}">
        <p14:creationId xmlns:p14="http://schemas.microsoft.com/office/powerpoint/2010/main" val="27564305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Esraa\Downloads\IMG_0001 (1).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95401" y="381000"/>
            <a:ext cx="6096000" cy="6324600"/>
          </a:xfrm>
          <a:prstGeom prst="rect">
            <a:avLst/>
          </a:prstGeom>
          <a:noFill/>
          <a:ln>
            <a:noFill/>
          </a:ln>
        </p:spPr>
      </p:pic>
    </p:spTree>
    <p:extLst>
      <p:ext uri="{BB962C8B-B14F-4D97-AF65-F5344CB8AC3E}">
        <p14:creationId xmlns:p14="http://schemas.microsoft.com/office/powerpoint/2010/main" val="29270188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0" name="Picture 3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558744"/>
            <a:ext cx="7620000" cy="5765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045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685800"/>
            <a:ext cx="8153400" cy="5257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64844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16114"/>
            <a:ext cx="6934200" cy="6360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35402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9200" y="301370"/>
            <a:ext cx="6037943" cy="6251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455094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249</Words>
  <Application>Microsoft Office PowerPoint</Application>
  <PresentationFormat>On-screen Show (4:3)</PresentationFormat>
  <Paragraphs>19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Lecture 3</vt:lpstr>
      <vt:lpstr>Example: </vt:lpstr>
      <vt:lpstr>Example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dc:title>
  <dc:creator>Ali Khalid</dc:creator>
  <cp:lastModifiedBy>Ali Khalid</cp:lastModifiedBy>
  <cp:revision>20</cp:revision>
  <dcterms:created xsi:type="dcterms:W3CDTF">2006-08-16T00:00:00Z</dcterms:created>
  <dcterms:modified xsi:type="dcterms:W3CDTF">2018-01-06T18:00:56Z</dcterms:modified>
</cp:coreProperties>
</file>