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Lecture 2</a:t>
            </a:r>
            <a:endParaRPr lang="ar-IQ" dirty="0"/>
          </a:p>
        </p:txBody>
      </p:sp>
      <p:sp>
        <p:nvSpPr>
          <p:cNvPr id="3" name="Subtitle 2"/>
          <p:cNvSpPr>
            <a:spLocks noGrp="1"/>
          </p:cNvSpPr>
          <p:nvPr>
            <p:ph type="subTitle" idx="1"/>
          </p:nvPr>
        </p:nvSpPr>
        <p:spPr>
          <a:xfrm>
            <a:off x="1447800" y="2667000"/>
            <a:ext cx="6400800" cy="1752600"/>
          </a:xfrm>
        </p:spPr>
        <p:txBody>
          <a:bodyPr>
            <a:normAutofit lnSpcReduction="10000"/>
          </a:bodyPr>
          <a:lstStyle/>
          <a:p>
            <a:r>
              <a:rPr lang="en-US" sz="5400" dirty="0">
                <a:solidFill>
                  <a:schemeClr val="tx1"/>
                </a:solidFill>
                <a:latin typeface="+mj-lt"/>
                <a:ea typeface="+mj-ea"/>
                <a:cs typeface="+mj-cs"/>
              </a:rPr>
              <a:t>Detailed </a:t>
            </a:r>
            <a:r>
              <a:rPr lang="en-US" sz="5400" dirty="0" smtClean="0">
                <a:solidFill>
                  <a:schemeClr val="tx1"/>
                </a:solidFill>
                <a:latin typeface="+mj-lt"/>
                <a:ea typeface="+mj-ea"/>
                <a:cs typeface="+mj-cs"/>
              </a:rPr>
              <a:t>Estimations</a:t>
            </a:r>
          </a:p>
          <a:p>
            <a:r>
              <a:rPr lang="en-US" sz="5400" b="1" dirty="0"/>
              <a:t>Asst. Lect. Ali Khalid</a:t>
            </a:r>
            <a:endParaRPr lang="ar-IQ" sz="5400" b="1"/>
          </a:p>
          <a:p>
            <a:endParaRPr lang="ar-IQ" sz="5400" dirty="0">
              <a:solidFill>
                <a:schemeClr val="tx1"/>
              </a:solidFill>
              <a:latin typeface="+mj-lt"/>
              <a:ea typeface="+mj-ea"/>
              <a:cs typeface="+mj-cs"/>
            </a:endParaRPr>
          </a:p>
        </p:txBody>
      </p:sp>
    </p:spTree>
    <p:extLst>
      <p:ext uri="{BB962C8B-B14F-4D97-AF65-F5344CB8AC3E}">
        <p14:creationId xmlns:p14="http://schemas.microsoft.com/office/powerpoint/2010/main" val="2830860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dirty="0"/>
              <a:t>Detailed Estimations</a:t>
            </a:r>
            <a:r>
              <a:rPr lang="ar-IQ" dirty="0"/>
              <a:t/>
            </a:r>
            <a:br>
              <a:rPr lang="ar-IQ" dirty="0"/>
            </a:br>
            <a:endParaRPr lang="ar-IQ" dirty="0"/>
          </a:p>
        </p:txBody>
      </p:sp>
      <p:sp>
        <p:nvSpPr>
          <p:cNvPr id="3" name="Content Placeholder 2"/>
          <p:cNvSpPr>
            <a:spLocks noGrp="1"/>
          </p:cNvSpPr>
          <p:nvPr>
            <p:ph idx="1"/>
          </p:nvPr>
        </p:nvSpPr>
        <p:spPr>
          <a:xfrm>
            <a:off x="457200" y="1378857"/>
            <a:ext cx="8229600" cy="4747306"/>
          </a:xfrm>
        </p:spPr>
        <p:txBody>
          <a:bodyPr>
            <a:normAutofit fontScale="70000" lnSpcReduction="20000"/>
          </a:bodyPr>
          <a:lstStyle/>
          <a:p>
            <a:pPr marL="0" indent="0">
              <a:buNone/>
            </a:pPr>
            <a:r>
              <a:rPr lang="en-US" b="1" u="sng" dirty="0"/>
              <a:t>Methods of Measurements:</a:t>
            </a:r>
            <a:endParaRPr lang="en-US" dirty="0"/>
          </a:p>
          <a:p>
            <a:pPr marL="0" lvl="0" indent="0">
              <a:buNone/>
            </a:pPr>
            <a:r>
              <a:rPr lang="en-US" b="1" dirty="0"/>
              <a:t>Group System Method:</a:t>
            </a:r>
            <a:endParaRPr lang="en-US" dirty="0"/>
          </a:p>
          <a:p>
            <a:pPr marL="0" indent="0" algn="just">
              <a:buNone/>
            </a:pPr>
            <a:r>
              <a:rPr lang="en-US" sz="3400" dirty="0"/>
              <a:t>In this method, the project is divided into different work groups. For </a:t>
            </a:r>
            <a:r>
              <a:rPr lang="en-US" sz="3400" dirty="0" err="1"/>
              <a:t>convential</a:t>
            </a:r>
            <a:r>
              <a:rPr lang="en-US" sz="3400" dirty="0"/>
              <a:t> buildings for instance, the work groups are: </a:t>
            </a:r>
          </a:p>
          <a:p>
            <a:pPr marL="514350" lvl="0" indent="-514350">
              <a:buFont typeface="+mj-lt"/>
              <a:buAutoNum type="arabicPeriod"/>
            </a:pPr>
            <a:r>
              <a:rPr lang="en-US" dirty="0" smtClean="0"/>
              <a:t>Work </a:t>
            </a:r>
            <a:r>
              <a:rPr lang="en-US" dirty="0"/>
              <a:t>items below N.G.L. (i.e., foundations). </a:t>
            </a:r>
          </a:p>
          <a:p>
            <a:pPr marL="514350" lvl="0" indent="-514350">
              <a:buFont typeface="+mj-lt"/>
              <a:buAutoNum type="arabicPeriod"/>
            </a:pPr>
            <a:r>
              <a:rPr lang="en-US" dirty="0" smtClean="0"/>
              <a:t>Reinforced </a:t>
            </a:r>
            <a:r>
              <a:rPr lang="en-US" dirty="0"/>
              <a:t>concrete skeleton work (columns, beams and slaps).</a:t>
            </a:r>
          </a:p>
          <a:p>
            <a:pPr marL="514350" lvl="0" indent="-514350">
              <a:buFont typeface="+mj-lt"/>
              <a:buAutoNum type="arabicPeriod"/>
            </a:pPr>
            <a:r>
              <a:rPr lang="en-US" dirty="0" smtClean="0"/>
              <a:t>Partitioning</a:t>
            </a:r>
            <a:r>
              <a:rPr lang="en-US" dirty="0"/>
              <a:t>.</a:t>
            </a:r>
          </a:p>
          <a:p>
            <a:pPr marL="514350" lvl="0" indent="-514350">
              <a:buFont typeface="+mj-lt"/>
              <a:buAutoNum type="arabicPeriod"/>
            </a:pPr>
            <a:r>
              <a:rPr lang="en-US" dirty="0" smtClean="0"/>
              <a:t>External </a:t>
            </a:r>
            <a:r>
              <a:rPr lang="en-US" dirty="0"/>
              <a:t>and internal plastering. </a:t>
            </a:r>
          </a:p>
          <a:p>
            <a:pPr marL="514350" lvl="0" indent="-514350">
              <a:buFont typeface="+mj-lt"/>
              <a:buAutoNum type="arabicPeriod"/>
            </a:pPr>
            <a:r>
              <a:rPr lang="en-US" dirty="0" smtClean="0"/>
              <a:t>Tiling</a:t>
            </a:r>
            <a:r>
              <a:rPr lang="en-US" dirty="0"/>
              <a:t>.</a:t>
            </a:r>
          </a:p>
          <a:p>
            <a:pPr marL="514350" lvl="0" indent="-514350">
              <a:buFont typeface="+mj-lt"/>
              <a:buAutoNum type="arabicPeriod"/>
            </a:pPr>
            <a:r>
              <a:rPr lang="en-US" dirty="0"/>
              <a:t>Mechanical works (air conditioning). </a:t>
            </a:r>
          </a:p>
          <a:p>
            <a:pPr marL="514350" lvl="0" indent="-514350">
              <a:buFont typeface="+mj-lt"/>
              <a:buAutoNum type="arabicPeriod"/>
            </a:pPr>
            <a:r>
              <a:rPr lang="en-US" dirty="0"/>
              <a:t>Electrical works.</a:t>
            </a:r>
          </a:p>
          <a:p>
            <a:pPr marL="514350" lvl="0" indent="-514350">
              <a:buFont typeface="+mj-lt"/>
              <a:buAutoNum type="arabicPeriod"/>
            </a:pPr>
            <a:r>
              <a:rPr lang="en-US" dirty="0"/>
              <a:t>Plumbing.</a:t>
            </a:r>
          </a:p>
          <a:p>
            <a:pPr marL="0" indent="0">
              <a:buNone/>
            </a:pPr>
            <a:endParaRPr lang="ar-IQ" dirty="0"/>
          </a:p>
        </p:txBody>
      </p:sp>
      <p:graphicFrame>
        <p:nvGraphicFramePr>
          <p:cNvPr id="11" name="Table 10"/>
          <p:cNvGraphicFramePr>
            <a:graphicFrameLocks noGrp="1"/>
          </p:cNvGraphicFramePr>
          <p:nvPr>
            <p:extLst>
              <p:ext uri="{D42A27DB-BD31-4B8C-83A1-F6EECF244321}">
                <p14:modId xmlns:p14="http://schemas.microsoft.com/office/powerpoint/2010/main" val="3138250461"/>
              </p:ext>
            </p:extLst>
          </p:nvPr>
        </p:nvGraphicFramePr>
        <p:xfrm>
          <a:off x="762000" y="5638800"/>
          <a:ext cx="7621905" cy="411480"/>
        </p:xfrm>
        <a:graphic>
          <a:graphicData uri="http://schemas.openxmlformats.org/drawingml/2006/table">
            <a:tbl>
              <a:tblPr firstRow="1" firstCol="1" bandRow="1">
                <a:tableStyleId>{2D5ABB26-0587-4C30-8999-92F81FD0307C}</a:tableStyleId>
              </a:tblPr>
              <a:tblGrid>
                <a:gridCol w="1143000"/>
                <a:gridCol w="2059305"/>
                <a:gridCol w="1738528"/>
                <a:gridCol w="1636840"/>
                <a:gridCol w="1044232"/>
              </a:tblGrid>
              <a:tr h="381000">
                <a:tc>
                  <a:txBody>
                    <a:bodyPr/>
                    <a:lstStyle/>
                    <a:p>
                      <a:pPr algn="ctr">
                        <a:lnSpc>
                          <a:spcPct val="150000"/>
                        </a:lnSpc>
                        <a:spcAft>
                          <a:spcPts val="0"/>
                        </a:spcAft>
                      </a:pPr>
                      <a:r>
                        <a:rPr lang="en-US" sz="1800" dirty="0">
                          <a:effectLst/>
                        </a:rPr>
                        <a:t>Item no.</a:t>
                      </a:r>
                      <a:endParaRPr lang="en-US" sz="18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effectLst/>
                        </a:rPr>
                        <a:t>Description of items</a:t>
                      </a:r>
                      <a:endParaRPr lang="en-US" sz="18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tabLst>
                          <a:tab pos="1673225" algn="l"/>
                        </a:tabLst>
                      </a:pPr>
                      <a:r>
                        <a:rPr lang="en-US" sz="1800" dirty="0">
                          <a:effectLst/>
                        </a:rPr>
                        <a:t>Dimensions	</a:t>
                      </a:r>
                      <a:endParaRPr lang="en-US" sz="18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effectLst/>
                        </a:rPr>
                        <a:t>Quantity</a:t>
                      </a:r>
                      <a:endParaRPr lang="en-US" sz="18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800" dirty="0">
                          <a:effectLst/>
                        </a:rPr>
                        <a:t>Notes</a:t>
                      </a:r>
                      <a:endParaRPr lang="en-US" sz="1800" dirty="0">
                        <a:effectLst/>
                        <a:latin typeface="Calibri"/>
                        <a:ea typeface="Calibri"/>
                        <a:cs typeface="Arial"/>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042962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Detailed Estimations</a:t>
            </a:r>
            <a:r>
              <a:rPr lang="ar-IQ" dirty="0"/>
              <a:t/>
            </a:r>
            <a:br>
              <a:rPr lang="ar-IQ" dirty="0"/>
            </a:br>
            <a:endParaRPr lang="ar-IQ" dirty="0"/>
          </a:p>
        </p:txBody>
      </p:sp>
      <p:sp>
        <p:nvSpPr>
          <p:cNvPr id="3" name="Content Placeholder 2"/>
          <p:cNvSpPr>
            <a:spLocks noGrp="1"/>
          </p:cNvSpPr>
          <p:nvPr>
            <p:ph idx="1"/>
          </p:nvPr>
        </p:nvSpPr>
        <p:spPr/>
        <p:txBody>
          <a:bodyPr>
            <a:normAutofit/>
          </a:bodyPr>
          <a:lstStyle/>
          <a:p>
            <a:pPr marL="0" lvl="0" indent="0">
              <a:buNone/>
            </a:pPr>
            <a:r>
              <a:rPr lang="en-US" sz="2400" b="1" dirty="0" smtClean="0"/>
              <a:t>2. Trade </a:t>
            </a:r>
            <a:r>
              <a:rPr lang="en-US" sz="2400" b="1" dirty="0"/>
              <a:t>System Method (Local Method): </a:t>
            </a:r>
            <a:endParaRPr lang="en-US" sz="2400" dirty="0"/>
          </a:p>
          <a:p>
            <a:pPr marL="0" indent="0" algn="just">
              <a:buNone/>
            </a:pPr>
            <a:r>
              <a:rPr lang="en-US" sz="2400" dirty="0" smtClean="0"/>
              <a:t>        In </a:t>
            </a:r>
            <a:r>
              <a:rPr lang="en-US" sz="2400" dirty="0"/>
              <a:t>this method the project is divided into different activities. The activities are arranged into sequential order. It is the most common and popular method. Below is the typical table used in this method</a:t>
            </a:r>
            <a:endParaRPr lang="ar-IQ" sz="2400" dirty="0"/>
          </a:p>
        </p:txBody>
      </p:sp>
      <p:graphicFrame>
        <p:nvGraphicFramePr>
          <p:cNvPr id="4" name="Table 3"/>
          <p:cNvGraphicFramePr>
            <a:graphicFrameLocks noGrp="1"/>
          </p:cNvGraphicFramePr>
          <p:nvPr>
            <p:extLst>
              <p:ext uri="{D42A27DB-BD31-4B8C-83A1-F6EECF244321}">
                <p14:modId xmlns:p14="http://schemas.microsoft.com/office/powerpoint/2010/main" val="3818937396"/>
              </p:ext>
            </p:extLst>
          </p:nvPr>
        </p:nvGraphicFramePr>
        <p:xfrm>
          <a:off x="609600" y="3962399"/>
          <a:ext cx="7848600" cy="1576755"/>
        </p:xfrm>
        <a:graphic>
          <a:graphicData uri="http://schemas.openxmlformats.org/drawingml/2006/table">
            <a:tbl>
              <a:tblPr firstRow="1" firstCol="1" bandRow="1">
                <a:tableStyleId>{5C22544A-7EE6-4342-B048-85BDC9FD1C3A}</a:tableStyleId>
              </a:tblPr>
              <a:tblGrid>
                <a:gridCol w="609600"/>
                <a:gridCol w="1275798"/>
                <a:gridCol w="565553"/>
                <a:gridCol w="748311"/>
                <a:gridCol w="758944"/>
                <a:gridCol w="659258"/>
                <a:gridCol w="868936"/>
                <a:gridCol w="457200"/>
                <a:gridCol w="599802"/>
                <a:gridCol w="1305198"/>
              </a:tblGrid>
              <a:tr h="482991">
                <a:tc rowSpan="2">
                  <a:txBody>
                    <a:bodyPr/>
                    <a:lstStyle/>
                    <a:p>
                      <a:pPr algn="ctr">
                        <a:spcAft>
                          <a:spcPts val="0"/>
                        </a:spcAft>
                      </a:pPr>
                      <a:r>
                        <a:rPr lang="en-US" sz="1600" dirty="0" err="1">
                          <a:effectLst/>
                        </a:rPr>
                        <a:t>Sq</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en-US" sz="1600" dirty="0">
                          <a:effectLst/>
                        </a:rPr>
                        <a:t>Item (description)</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en-US" sz="1600" dirty="0">
                          <a:effectLst/>
                        </a:rPr>
                        <a:t>Unit</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en-US" sz="1400" dirty="0">
                          <a:effectLst/>
                        </a:rPr>
                        <a:t>Number</a:t>
                      </a:r>
                      <a:endParaRPr lang="en-US" sz="14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spcAft>
                          <a:spcPts val="0"/>
                        </a:spcAft>
                      </a:pPr>
                      <a:r>
                        <a:rPr lang="en-US" sz="1600" dirty="0">
                          <a:effectLst/>
                        </a:rPr>
                        <a:t>Dimensions</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IQ"/>
                    </a:p>
                  </a:txBody>
                  <a:tcPr/>
                </a:tc>
                <a:tc hMerge="1">
                  <a:txBody>
                    <a:bodyPr/>
                    <a:lstStyle/>
                    <a:p>
                      <a:pPr rtl="1"/>
                      <a:endParaRPr lang="ar-IQ"/>
                    </a:p>
                  </a:txBody>
                  <a:tcPr/>
                </a:tc>
                <a:tc gridSpan="2">
                  <a:txBody>
                    <a:bodyPr/>
                    <a:lstStyle/>
                    <a:p>
                      <a:pPr algn="ctr">
                        <a:spcAft>
                          <a:spcPts val="0"/>
                        </a:spcAft>
                      </a:pPr>
                      <a:r>
                        <a:rPr lang="en-US" sz="1600" dirty="0">
                          <a:effectLst/>
                        </a:rPr>
                        <a:t>Quantity</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1"/>
                      <a:endParaRPr lang="ar-IQ"/>
                    </a:p>
                  </a:txBody>
                  <a:tcPr/>
                </a:tc>
                <a:tc>
                  <a:txBody>
                    <a:bodyPr/>
                    <a:lstStyle/>
                    <a:p>
                      <a:pPr algn="ctr">
                        <a:spcAft>
                          <a:spcPts val="0"/>
                        </a:spcAft>
                      </a:pPr>
                      <a:r>
                        <a:rPr lang="en-US" sz="1600" dirty="0">
                          <a:effectLst/>
                        </a:rPr>
                        <a:t>Final Quantity</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1495">
                <a:tc vMerge="1">
                  <a:txBody>
                    <a:bodyPr/>
                    <a:lstStyle/>
                    <a:p>
                      <a:pPr rtl="1"/>
                      <a:endParaRPr lang="ar-IQ"/>
                    </a:p>
                  </a:txBody>
                  <a:tcPr/>
                </a:tc>
                <a:tc vMerge="1">
                  <a:txBody>
                    <a:bodyPr/>
                    <a:lstStyle/>
                    <a:p>
                      <a:pPr rtl="1"/>
                      <a:endParaRPr lang="ar-IQ"/>
                    </a:p>
                  </a:txBody>
                  <a:tcPr/>
                </a:tc>
                <a:tc vMerge="1">
                  <a:txBody>
                    <a:bodyPr/>
                    <a:lstStyle/>
                    <a:p>
                      <a:pPr rtl="1"/>
                      <a:endParaRPr lang="ar-IQ"/>
                    </a:p>
                  </a:txBody>
                  <a:tcPr/>
                </a:tc>
                <a:tc vMerge="1">
                  <a:txBody>
                    <a:bodyPr/>
                    <a:lstStyle/>
                    <a:p>
                      <a:pPr rtl="1"/>
                      <a:endParaRPr lang="ar-IQ"/>
                    </a:p>
                  </a:txBody>
                  <a:tcPr/>
                </a:tc>
                <a:tc>
                  <a:txBody>
                    <a:bodyPr/>
                    <a:lstStyle/>
                    <a:p>
                      <a:pPr algn="ctr">
                        <a:spcAft>
                          <a:spcPts val="0"/>
                        </a:spcAft>
                      </a:pPr>
                      <a:r>
                        <a:rPr lang="en-US" sz="1600">
                          <a:effectLst/>
                        </a:rPr>
                        <a:t>Length</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Width</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Height</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745">
                <a:tc>
                  <a:txBody>
                    <a:bodyPr/>
                    <a:lstStyle/>
                    <a:p>
                      <a:pPr algn="ctr">
                        <a:spcAft>
                          <a:spcPts val="0"/>
                        </a:spcAft>
                      </a:pPr>
                      <a:r>
                        <a:rPr lang="en-US" sz="1600">
                          <a:effectLst/>
                        </a:rPr>
                        <a:t>1</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aseline="300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745">
                <a:tc>
                  <a:txBody>
                    <a:bodyPr/>
                    <a:lstStyle/>
                    <a:p>
                      <a:pPr algn="ctr">
                        <a:spcAft>
                          <a:spcPts val="0"/>
                        </a:spcAft>
                      </a:pPr>
                      <a:r>
                        <a:rPr lang="en-US" sz="1600">
                          <a:effectLst/>
                        </a:rPr>
                        <a:t>2</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aseline="30000">
                          <a:effectLst/>
                        </a:rPr>
                        <a:t> </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81745">
                <a:tc>
                  <a:txBody>
                    <a:bodyPr/>
                    <a:lstStyle/>
                    <a:p>
                      <a:pPr algn="ctr">
                        <a:spcAft>
                          <a:spcPts val="0"/>
                        </a:spcAft>
                      </a:pPr>
                      <a:r>
                        <a:rPr lang="en-US" sz="1600">
                          <a:effectLst/>
                        </a:rPr>
                        <a:t>3</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aseline="30000">
                          <a:effectLst/>
                        </a:rPr>
                        <a:t> </a:t>
                      </a:r>
                      <a:endParaRPr lang="en-US" sz="160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a:effectLst/>
                        </a:rPr>
                        <a:t> </a:t>
                      </a:r>
                      <a:endParaRPr lang="en-US" sz="1600">
                        <a:effectLst/>
                        <a:latin typeface="Calibri"/>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dirty="0">
                          <a:effectLst/>
                        </a:rPr>
                        <a:t> </a:t>
                      </a:r>
                      <a:endParaRPr lang="en-US" sz="1600" dirty="0">
                        <a:effectLst/>
                        <a:latin typeface="Calibri"/>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59713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a:t>Detailed Estimations</a:t>
            </a:r>
            <a:r>
              <a:rPr lang="ar-IQ" dirty="0"/>
              <a:t/>
            </a:r>
            <a:br>
              <a:rPr lang="ar-IQ" dirty="0"/>
            </a:br>
            <a:endParaRPr lang="ar-IQ" dirty="0"/>
          </a:p>
        </p:txBody>
      </p:sp>
      <p:sp>
        <p:nvSpPr>
          <p:cNvPr id="3" name="Content Placeholder 2"/>
          <p:cNvSpPr>
            <a:spLocks noGrp="1"/>
          </p:cNvSpPr>
          <p:nvPr>
            <p:ph idx="1"/>
          </p:nvPr>
        </p:nvSpPr>
        <p:spPr>
          <a:xfrm>
            <a:off x="457200" y="685800"/>
            <a:ext cx="8229600" cy="5440363"/>
          </a:xfrm>
          <a:noFill/>
        </p:spPr>
        <p:txBody>
          <a:bodyPr>
            <a:normAutofit/>
          </a:bodyPr>
          <a:lstStyle/>
          <a:p>
            <a:pPr marL="0" indent="0">
              <a:buNone/>
            </a:pPr>
            <a:r>
              <a:rPr lang="en-US" sz="2400" b="1" dirty="0"/>
              <a:t>Length Measurements:</a:t>
            </a:r>
            <a:endParaRPr lang="en-US" sz="2400" dirty="0"/>
          </a:p>
          <a:p>
            <a:pPr marL="0" indent="0">
              <a:buNone/>
            </a:pPr>
            <a:r>
              <a:rPr lang="en-US" sz="2200" dirty="0"/>
              <a:t>There are two methods for length measurements which are:</a:t>
            </a:r>
          </a:p>
          <a:p>
            <a:pPr marL="0" lvl="0" indent="0">
              <a:buNone/>
            </a:pPr>
            <a:r>
              <a:rPr lang="en-US" sz="2200" b="1" dirty="0" smtClean="0"/>
              <a:t>1. Axis </a:t>
            </a:r>
            <a:r>
              <a:rPr lang="en-US" sz="2200" b="1" dirty="0"/>
              <a:t>Method:</a:t>
            </a:r>
            <a:r>
              <a:rPr lang="en-US" sz="2200" dirty="0"/>
              <a:t> in this method, the plan is divided into groups of equal lengths.</a:t>
            </a:r>
          </a:p>
          <a:p>
            <a:pPr marL="0" indent="0">
              <a:buNone/>
            </a:pPr>
            <a:r>
              <a:rPr lang="en-US" sz="2200" b="1" dirty="0" smtClean="0"/>
              <a:t>Example </a:t>
            </a:r>
            <a:r>
              <a:rPr lang="en-US" sz="2200" b="1" dirty="0"/>
              <a:t>(1)</a:t>
            </a:r>
            <a:r>
              <a:rPr lang="en-US" sz="2200" dirty="0"/>
              <a:t>: The strip footing plan shown below is divided into two length groups:</a:t>
            </a:r>
          </a:p>
          <a:p>
            <a:pPr marL="0" indent="0">
              <a:buNone/>
            </a:pPr>
            <a:r>
              <a:rPr lang="en-US" sz="2200" b="1" dirty="0"/>
              <a:t>Solution:</a:t>
            </a:r>
            <a:endParaRPr lang="en-US" sz="2200" dirty="0"/>
          </a:p>
          <a:p>
            <a:pPr marL="0" indent="0">
              <a:buNone/>
            </a:pPr>
            <a:r>
              <a:rPr lang="en-US" sz="2200" b="1" dirty="0"/>
              <a:t>Group one:</a:t>
            </a:r>
            <a:r>
              <a:rPr lang="en-US" sz="2200" dirty="0"/>
              <a:t> consist of three parts, each of length (A) </a:t>
            </a:r>
          </a:p>
          <a:p>
            <a:pPr marL="0" indent="0">
              <a:buNone/>
            </a:pPr>
            <a:r>
              <a:rPr lang="en-US" sz="2200" b="1" dirty="0"/>
              <a:t>Group two:</a:t>
            </a:r>
            <a:r>
              <a:rPr lang="en-US" sz="2200" dirty="0"/>
              <a:t> consist of four parts, each of length (B)</a:t>
            </a:r>
          </a:p>
          <a:p>
            <a:endParaRPr lang="ar-IQ" dirty="0"/>
          </a:p>
        </p:txBody>
      </p:sp>
      <p:pic>
        <p:nvPicPr>
          <p:cNvPr id="4" name="Picture 3" descr="G:\esraa\ready\1.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4191000"/>
            <a:ext cx="3322320" cy="2300605"/>
          </a:xfrm>
          <a:prstGeom prst="rect">
            <a:avLst/>
          </a:prstGeom>
          <a:noFill/>
          <a:ln>
            <a:solidFill>
              <a:schemeClr val="tx1"/>
            </a:solidFill>
          </a:ln>
        </p:spPr>
      </p:pic>
    </p:spTree>
    <p:extLst>
      <p:ext uri="{BB962C8B-B14F-4D97-AF65-F5344CB8AC3E}">
        <p14:creationId xmlns:p14="http://schemas.microsoft.com/office/powerpoint/2010/main" val="3624457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Detailed Estimations</a:t>
            </a:r>
            <a:r>
              <a:rPr lang="ar-IQ" dirty="0"/>
              <a:t/>
            </a:r>
            <a:br>
              <a:rPr lang="ar-IQ" dirty="0"/>
            </a:br>
            <a:endParaRPr lang="ar-IQ" dirty="0"/>
          </a:p>
        </p:txBody>
      </p:sp>
      <p:sp>
        <p:nvSpPr>
          <p:cNvPr id="3" name="Content Placeholder 2"/>
          <p:cNvSpPr>
            <a:spLocks noGrp="1"/>
          </p:cNvSpPr>
          <p:nvPr>
            <p:ph idx="1"/>
          </p:nvPr>
        </p:nvSpPr>
        <p:spPr/>
        <p:txBody>
          <a:bodyPr/>
          <a:lstStyle/>
          <a:p>
            <a:pPr marL="0" lvl="0" indent="0">
              <a:buNone/>
            </a:pPr>
            <a:r>
              <a:rPr lang="en-US" sz="2400" b="1" dirty="0" smtClean="0"/>
              <a:t>2. Central </a:t>
            </a:r>
            <a:r>
              <a:rPr lang="en-US" sz="2400" b="1" dirty="0"/>
              <a:t>Lines Method:</a:t>
            </a:r>
            <a:r>
              <a:rPr lang="en-US" sz="2400" dirty="0"/>
              <a:t> this is the more common and popular method </a:t>
            </a:r>
          </a:p>
          <a:p>
            <a:pPr marL="0" indent="0">
              <a:buNone/>
            </a:pPr>
            <a:r>
              <a:rPr lang="en-US" sz="2400" b="1" dirty="0"/>
              <a:t>Example (1):</a:t>
            </a:r>
            <a:endParaRPr lang="en-US" sz="2400" dirty="0"/>
          </a:p>
          <a:p>
            <a:pPr marL="0" indent="0" algn="just">
              <a:buNone/>
            </a:pPr>
            <a:r>
              <a:rPr lang="en-US" sz="2400" dirty="0"/>
              <a:t>Use the central lines method, calculate the total length of the wall footing (strip footing) plan shown below. The footing width is 1.2 meter.</a:t>
            </a:r>
          </a:p>
          <a:p>
            <a:endParaRPr lang="ar-IQ" dirty="0"/>
          </a:p>
        </p:txBody>
      </p:sp>
      <p:pic>
        <p:nvPicPr>
          <p:cNvPr id="4" name="Picture 3" descr="G:\esraa\ready\3.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3733800"/>
            <a:ext cx="4495800" cy="2667000"/>
          </a:xfrm>
          <a:prstGeom prst="rect">
            <a:avLst/>
          </a:prstGeom>
          <a:noFill/>
          <a:ln>
            <a:solidFill>
              <a:schemeClr val="tx1"/>
            </a:solidFill>
          </a:ln>
        </p:spPr>
      </p:pic>
    </p:spTree>
    <p:extLst>
      <p:ext uri="{BB962C8B-B14F-4D97-AF65-F5344CB8AC3E}">
        <p14:creationId xmlns:p14="http://schemas.microsoft.com/office/powerpoint/2010/main" val="3699791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Detailed Estimations</a:t>
            </a:r>
            <a:r>
              <a:rPr lang="ar-IQ" dirty="0"/>
              <a:t/>
            </a:r>
            <a:br>
              <a:rPr lang="ar-IQ" dirty="0"/>
            </a:br>
            <a:endParaRPr lang="ar-IQ" dirty="0"/>
          </a:p>
        </p:txBody>
      </p:sp>
      <p:sp>
        <p:nvSpPr>
          <p:cNvPr id="3" name="Content Placeholder 2"/>
          <p:cNvSpPr>
            <a:spLocks noGrp="1"/>
          </p:cNvSpPr>
          <p:nvPr>
            <p:ph idx="1"/>
          </p:nvPr>
        </p:nvSpPr>
        <p:spPr/>
        <p:txBody>
          <a:bodyPr/>
          <a:lstStyle/>
          <a:p>
            <a:pPr marL="0" indent="0">
              <a:buNone/>
            </a:pPr>
            <a:r>
              <a:rPr lang="en-US" sz="2400" b="1" i="1" u="sng" dirty="0"/>
              <a:t>Application examples</a:t>
            </a:r>
            <a:endParaRPr lang="en-US" sz="2400" dirty="0"/>
          </a:p>
          <a:p>
            <a:pPr marL="0" indent="0">
              <a:buNone/>
            </a:pPr>
            <a:r>
              <a:rPr lang="en-US" sz="2400" dirty="0"/>
              <a:t> </a:t>
            </a:r>
            <a:r>
              <a:rPr lang="en-US" sz="2400" b="1" dirty="0" smtClean="0"/>
              <a:t>Example </a:t>
            </a:r>
            <a:r>
              <a:rPr lang="en-US" sz="2400" b="1" dirty="0"/>
              <a:t>(1):</a:t>
            </a:r>
            <a:endParaRPr lang="en-US" sz="2400" dirty="0"/>
          </a:p>
          <a:p>
            <a:pPr marL="0" indent="0" algn="just">
              <a:buNone/>
            </a:pPr>
            <a:r>
              <a:rPr lang="en-US" sz="2400" dirty="0"/>
              <a:t>Estimate the quantities of the construction items below the D.P.C for the plan shown in fig. use the group system method and the central lines method for this plan</a:t>
            </a:r>
            <a:r>
              <a:rPr lang="en-US" dirty="0"/>
              <a:t>.</a:t>
            </a:r>
          </a:p>
          <a:p>
            <a:endParaRPr lang="ar-IQ" dirty="0"/>
          </a:p>
        </p:txBody>
      </p:sp>
      <p:pic>
        <p:nvPicPr>
          <p:cNvPr id="4" name="Picture 3" descr="G:\esraa\ready\5.png"/>
          <p:cNvPicPr/>
          <p:nvPr/>
        </p:nvPicPr>
        <p:blipFill>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219200" y="3733800"/>
            <a:ext cx="3169285" cy="2362835"/>
          </a:xfrm>
          <a:prstGeom prst="rect">
            <a:avLst/>
          </a:prstGeom>
          <a:noFill/>
          <a:ln>
            <a:solidFill>
              <a:schemeClr val="tx1"/>
            </a:solidFill>
          </a:ln>
        </p:spPr>
      </p:pic>
      <p:pic>
        <p:nvPicPr>
          <p:cNvPr id="5" name="Picture 4" descr="G:\esraa\ready\4.png"/>
          <p:cNvPicPr/>
          <p:nvPr/>
        </p:nvPicPr>
        <p:blipFill>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4724400" y="3733800"/>
            <a:ext cx="2871470" cy="2370455"/>
          </a:xfrm>
          <a:prstGeom prst="rect">
            <a:avLst/>
          </a:prstGeom>
          <a:noFill/>
          <a:ln>
            <a:solidFill>
              <a:schemeClr val="tx1"/>
            </a:solidFill>
          </a:ln>
        </p:spPr>
      </p:pic>
    </p:spTree>
    <p:extLst>
      <p:ext uri="{BB962C8B-B14F-4D97-AF65-F5344CB8AC3E}">
        <p14:creationId xmlns:p14="http://schemas.microsoft.com/office/powerpoint/2010/main" val="1865812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239000" cy="715962"/>
          </a:xfrm>
        </p:spPr>
        <p:txBody>
          <a:bodyPr>
            <a:normAutofit fontScale="90000"/>
          </a:bodyPr>
          <a:lstStyle/>
          <a:p>
            <a:r>
              <a:rPr lang="en-US" dirty="0"/>
              <a:t>Detailed Estimations</a:t>
            </a:r>
            <a:r>
              <a:rPr lang="ar-IQ" dirty="0"/>
              <a:t/>
            </a:r>
            <a:br>
              <a:rPr lang="ar-IQ" dirty="0"/>
            </a:br>
            <a:endParaRPr lang="ar-IQ" dirty="0"/>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ext uri="{D42A27DB-BD31-4B8C-83A1-F6EECF244321}">
                    <p14:modId xmlns:p14="http://schemas.microsoft.com/office/powerpoint/2010/main" val="3196087973"/>
                  </p:ext>
                </p:extLst>
              </p:nvPr>
            </p:nvGraphicFramePr>
            <p:xfrm>
              <a:off x="533400" y="2590800"/>
              <a:ext cx="8229601" cy="3538855"/>
            </p:xfrm>
            <a:graphic>
              <a:graphicData uri="http://schemas.openxmlformats.org/drawingml/2006/table">
                <a:tbl>
                  <a:tblPr firstRow="1" firstCol="1" bandRow="1">
                    <a:tableStyleId>{5C22544A-7EE6-4342-B048-85BDC9FD1C3A}</a:tableStyleId>
                  </a:tblPr>
                  <a:tblGrid>
                    <a:gridCol w="1202023"/>
                    <a:gridCol w="2429212"/>
                    <a:gridCol w="1931365"/>
                    <a:gridCol w="838200"/>
                    <a:gridCol w="1828801"/>
                  </a:tblGrid>
                  <a:tr h="258860">
                    <a:tc>
                      <a:txBody>
                        <a:bodyPr/>
                        <a:lstStyle/>
                        <a:p>
                          <a:pPr algn="ctr">
                            <a:lnSpc>
                              <a:spcPct val="150000"/>
                            </a:lnSpc>
                            <a:spcAft>
                              <a:spcPts val="0"/>
                            </a:spcAft>
                          </a:pPr>
                          <a:r>
                            <a:rPr lang="en-US" sz="1400" dirty="0">
                              <a:effectLst/>
                            </a:rPr>
                            <a:t>Item no.</a:t>
                          </a:r>
                          <a:endParaRPr lang="en-US" sz="1400" dirty="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Description of items</a:t>
                          </a:r>
                          <a:endParaRPr lang="en-US" sz="1400" dirty="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Dimensions</a:t>
                          </a:r>
                          <a:endParaRPr lang="en-US" sz="140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Quantity</a:t>
                          </a:r>
                          <a:endParaRPr lang="en-US" sz="140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Notes</a:t>
                          </a:r>
                          <a:endParaRPr lang="en-US" sz="140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004">
                    <a:tc>
                      <a:txBody>
                        <a:bodyPr/>
                        <a:lstStyle/>
                        <a:p>
                          <a:pPr algn="ctr">
                            <a:lnSpc>
                              <a:spcPct val="150000"/>
                            </a:lnSpc>
                            <a:spcAft>
                              <a:spcPts val="0"/>
                            </a:spcAft>
                          </a:pPr>
                          <a:r>
                            <a:rPr lang="en-US" sz="1400" dirty="0">
                              <a:effectLst/>
                            </a:rPr>
                            <a:t>1.</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Earth Excavations</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4007">
                    <a:tc>
                      <a:txBody>
                        <a:bodyPr/>
                        <a:lstStyle/>
                        <a:p>
                          <a:pPr algn="ctr">
                            <a:lnSpc>
                              <a:spcPct val="150000"/>
                            </a:lnSpc>
                            <a:spcAft>
                              <a:spcPts val="0"/>
                            </a:spcAft>
                          </a:pPr>
                          <a:r>
                            <a:rPr lang="en-US" sz="1400">
                              <a:effectLst/>
                            </a:rPr>
                            <a:t>2.</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Hard core</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Use point 0.8m brick as a hardcore</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4840">
                    <a:tc>
                      <a:txBody>
                        <a:bodyPr/>
                        <a:lstStyle/>
                        <a:p>
                          <a:pPr algn="ctr">
                            <a:lnSpc>
                              <a:spcPct val="150000"/>
                            </a:lnSpc>
                            <a:spcAft>
                              <a:spcPts val="0"/>
                            </a:spcAft>
                          </a:pPr>
                          <a:r>
                            <a:rPr lang="en-US" sz="1400">
                              <a:effectLst/>
                            </a:rPr>
                            <a:t>3.</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Concrete (plain)</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Concrete ( 1:2:4) by volume, </a:t>
                          </a:r>
                          <a14:m>
                            <m:oMath xmlns:m="http://schemas.openxmlformats.org/officeDocument/2006/math">
                              <m:acc>
                                <m:accPr>
                                  <m:chr m:val="̀"/>
                                  <m:ctrlPr>
                                    <a:rPr lang="en-US" sz="1400" i="1">
                                      <a:effectLst/>
                                      <a:latin typeface="Cambria Math"/>
                                    </a:rPr>
                                  </m:ctrlPr>
                                </m:accPr>
                                <m:e>
                                  <m:r>
                                    <a:rPr lang="en-US" sz="1400">
                                      <a:effectLst/>
                                      <a:latin typeface="Cambria Math"/>
                                    </a:rPr>
                                    <m:t>𝑓</m:t>
                                  </m:r>
                                </m:e>
                              </m:acc>
                            </m:oMath>
                          </a14:m>
                          <a:r>
                            <a:rPr lang="en-US" sz="1400" dirty="0">
                              <a:effectLst/>
                            </a:rPr>
                            <a:t>c = 25 </a:t>
                          </a:r>
                          <a:r>
                            <a:rPr lang="en-US" sz="1400" dirty="0" err="1">
                              <a:effectLst/>
                            </a:rPr>
                            <a:t>Mpa</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004">
                    <a:tc rowSpan="4">
                      <a:txBody>
                        <a:bodyPr/>
                        <a:lstStyle/>
                        <a:p>
                          <a:pPr algn="ctr">
                            <a:lnSpc>
                              <a:spcPct val="150000"/>
                            </a:lnSpc>
                            <a:spcAft>
                              <a:spcPts val="0"/>
                            </a:spcAft>
                          </a:pPr>
                          <a:r>
                            <a:rPr lang="en-US" sz="1400">
                              <a:effectLst/>
                            </a:rPr>
                            <a:t>4.</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Brick wall</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a:lnSpc>
                              <a:spcPct val="150000"/>
                            </a:lnSpc>
                            <a:spcAft>
                              <a:spcPts val="0"/>
                            </a:spcAft>
                          </a:pPr>
                          <a:r>
                            <a:rPr lang="en-US" sz="1400" dirty="0">
                              <a:effectLst/>
                            </a:rPr>
                            <a:t>Brick work using cement mortar  </a:t>
                          </a:r>
                          <a:r>
                            <a:rPr lang="en-US" sz="1400" dirty="0" smtClean="0">
                              <a:effectLst/>
                            </a:rPr>
                            <a:t>   </a:t>
                          </a:r>
                          <a:r>
                            <a:rPr lang="en-US" sz="1400" dirty="0">
                              <a:effectLst/>
                            </a:rPr>
                            <a:t>( 1:3) by volume</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7583">
                    <a:tc vMerge="1">
                      <a:txBody>
                        <a:bodyPr/>
                        <a:lstStyle/>
                        <a:p>
                          <a:pPr rtl="1"/>
                          <a:endParaRPr lang="ar-IQ"/>
                        </a:p>
                      </a:txBody>
                      <a:tcPr/>
                    </a:tc>
                    <a:tc>
                      <a:txBody>
                        <a:bodyPr/>
                        <a:lstStyle/>
                        <a:p>
                          <a:pPr algn="ctr">
                            <a:lnSpc>
                              <a:spcPct val="150000"/>
                            </a:lnSpc>
                            <a:spcAft>
                              <a:spcPts val="0"/>
                            </a:spcAft>
                          </a:pPr>
                          <a:r>
                            <a:rPr lang="en-US" sz="1400" dirty="0">
                              <a:effectLst/>
                            </a:rPr>
                            <a:t>0.48m width</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IQ"/>
                        </a:p>
                      </a:txBody>
                      <a:tcPr/>
                    </a:tc>
                    <a:tc vMerge="1">
                      <a:txBody>
                        <a:bodyPr/>
                        <a:lstStyle/>
                        <a:p>
                          <a:pPr rtl="1"/>
                          <a:endParaRPr lang="ar-IQ"/>
                        </a:p>
                      </a:txBody>
                      <a:tcPr/>
                    </a:tc>
                    <a:tc vMerge="1">
                      <a:txBody>
                        <a:bodyPr/>
                        <a:lstStyle/>
                        <a:p>
                          <a:pPr rtl="1"/>
                          <a:endParaRPr lang="ar-IQ"/>
                        </a:p>
                      </a:txBody>
                      <a:tcPr/>
                    </a:tc>
                  </a:tr>
                  <a:tr h="302004">
                    <a:tc vMerge="1">
                      <a:txBody>
                        <a:bodyPr/>
                        <a:lstStyle/>
                        <a:p>
                          <a:pPr rtl="1"/>
                          <a:endParaRPr lang="ar-IQ"/>
                        </a:p>
                      </a:txBody>
                      <a:tcPr/>
                    </a:tc>
                    <a:tc>
                      <a:txBody>
                        <a:bodyPr/>
                        <a:lstStyle/>
                        <a:p>
                          <a:pPr algn="ctr">
                            <a:lnSpc>
                              <a:spcPct val="150000"/>
                            </a:lnSpc>
                            <a:spcAft>
                              <a:spcPts val="0"/>
                            </a:spcAft>
                          </a:pPr>
                          <a:r>
                            <a:rPr lang="en-US" sz="1400">
                              <a:effectLst/>
                            </a:rPr>
                            <a:t>0.36m width</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IQ"/>
                        </a:p>
                      </a:txBody>
                      <a:tcPr/>
                    </a:tc>
                    <a:tc vMerge="1">
                      <a:txBody>
                        <a:bodyPr/>
                        <a:lstStyle/>
                        <a:p>
                          <a:pPr rtl="1"/>
                          <a:endParaRPr lang="ar-IQ"/>
                        </a:p>
                      </a:txBody>
                      <a:tcPr/>
                    </a:tc>
                  </a:tr>
                  <a:tr h="302004">
                    <a:tc vMerge="1">
                      <a:txBody>
                        <a:bodyPr/>
                        <a:lstStyle/>
                        <a:p>
                          <a:pPr rtl="1"/>
                          <a:endParaRPr lang="ar-IQ"/>
                        </a:p>
                      </a:txBody>
                      <a:tcPr/>
                    </a:tc>
                    <a:tc>
                      <a:txBody>
                        <a:bodyPr/>
                        <a:lstStyle/>
                        <a:p>
                          <a:pPr algn="ctr">
                            <a:lnSpc>
                              <a:spcPct val="150000"/>
                            </a:lnSpc>
                            <a:spcAft>
                              <a:spcPts val="0"/>
                            </a:spcAft>
                          </a:pPr>
                          <a:r>
                            <a:rPr lang="en-US" sz="1400">
                              <a:effectLst/>
                            </a:rPr>
                            <a:t>0.24m width</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IQ"/>
                        </a:p>
                      </a:txBody>
                      <a:tcPr/>
                    </a:tc>
                    <a:tc vMerge="1">
                      <a:txBody>
                        <a:bodyPr/>
                        <a:lstStyle/>
                        <a:p>
                          <a:pPr rtl="1"/>
                          <a:endParaRPr lang="ar-IQ"/>
                        </a:p>
                      </a:txBody>
                      <a:tcPr/>
                    </a:tc>
                  </a:tr>
                  <a:tr h="302004">
                    <a:tc>
                      <a:txBody>
                        <a:bodyPr/>
                        <a:lstStyle/>
                        <a:p>
                          <a:pPr algn="ctr">
                            <a:lnSpc>
                              <a:spcPct val="150000"/>
                            </a:lnSpc>
                            <a:spcAft>
                              <a:spcPts val="0"/>
                            </a:spcAft>
                          </a:pPr>
                          <a:r>
                            <a:rPr lang="en-US" sz="1400">
                              <a:effectLst/>
                            </a:rPr>
                            <a:t>5</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D.P.C.</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Use 0.15m D.P.C</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3196087973"/>
                  </p:ext>
                </p:extLst>
              </p:nvPr>
            </p:nvGraphicFramePr>
            <p:xfrm>
              <a:off x="533400" y="2590800"/>
              <a:ext cx="8229601" cy="3484707"/>
            </p:xfrm>
            <a:graphic>
              <a:graphicData uri="http://schemas.openxmlformats.org/drawingml/2006/table">
                <a:tbl>
                  <a:tblPr firstRow="1" firstCol="1" bandRow="1">
                    <a:tableStyleId>{5C22544A-7EE6-4342-B048-85BDC9FD1C3A}</a:tableStyleId>
                  </a:tblPr>
                  <a:tblGrid>
                    <a:gridCol w="1202023"/>
                    <a:gridCol w="2429212"/>
                    <a:gridCol w="1931365"/>
                    <a:gridCol w="838200"/>
                    <a:gridCol w="1828801"/>
                  </a:tblGrid>
                  <a:tr h="320040">
                    <a:tc>
                      <a:txBody>
                        <a:bodyPr/>
                        <a:lstStyle/>
                        <a:p>
                          <a:pPr algn="ctr">
                            <a:lnSpc>
                              <a:spcPct val="150000"/>
                            </a:lnSpc>
                            <a:spcAft>
                              <a:spcPts val="0"/>
                            </a:spcAft>
                          </a:pPr>
                          <a:r>
                            <a:rPr lang="en-US" sz="1400" dirty="0">
                              <a:effectLst/>
                            </a:rPr>
                            <a:t>Item no.</a:t>
                          </a:r>
                          <a:endParaRPr lang="en-US" sz="1400" dirty="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Description of items</a:t>
                          </a:r>
                          <a:endParaRPr lang="en-US" sz="1400" dirty="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Dimensions</a:t>
                          </a:r>
                          <a:endParaRPr lang="en-US" sz="140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Quantity</a:t>
                          </a:r>
                          <a:endParaRPr lang="en-US" sz="140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Notes</a:t>
                          </a:r>
                          <a:endParaRPr lang="en-US" sz="1400">
                            <a:effectLst/>
                            <a:latin typeface="Calibri"/>
                            <a:ea typeface="Calibri"/>
                            <a:cs typeface="Arial"/>
                          </a:endParaRPr>
                        </a:p>
                      </a:txBody>
                      <a:tcPr marL="64715" marR="6471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0040">
                    <a:tc>
                      <a:txBody>
                        <a:bodyPr/>
                        <a:lstStyle/>
                        <a:p>
                          <a:pPr algn="ctr">
                            <a:lnSpc>
                              <a:spcPct val="150000"/>
                            </a:lnSpc>
                            <a:spcAft>
                              <a:spcPts val="0"/>
                            </a:spcAft>
                          </a:pPr>
                          <a:r>
                            <a:rPr lang="en-US" sz="1400" dirty="0">
                              <a:effectLst/>
                            </a:rPr>
                            <a:t>1.</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Earth Excavations</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40080">
                    <a:tc>
                      <a:txBody>
                        <a:bodyPr/>
                        <a:lstStyle/>
                        <a:p>
                          <a:pPr algn="ctr">
                            <a:lnSpc>
                              <a:spcPct val="150000"/>
                            </a:lnSpc>
                            <a:spcAft>
                              <a:spcPts val="0"/>
                            </a:spcAft>
                          </a:pPr>
                          <a:r>
                            <a:rPr lang="en-US" sz="1400">
                              <a:effectLst/>
                            </a:rPr>
                            <a:t>2.</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Hard core</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Use point 0.8m brick as a hardcore</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4840">
                    <a:tc>
                      <a:txBody>
                        <a:bodyPr/>
                        <a:lstStyle/>
                        <a:p>
                          <a:pPr algn="ctr">
                            <a:lnSpc>
                              <a:spcPct val="150000"/>
                            </a:lnSpc>
                            <a:spcAft>
                              <a:spcPts val="0"/>
                            </a:spcAft>
                          </a:pPr>
                          <a:r>
                            <a:rPr lang="en-US" sz="1400">
                              <a:effectLst/>
                            </a:rPr>
                            <a:t>3.</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Concrete (plain)</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ar-IQ"/>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rotWithShape="1">
                          <a:blip r:embed="rId2"/>
                          <a:stretch>
                            <a:fillRect l="-350333" t="-203883" b="-263107"/>
                          </a:stretch>
                        </a:blipFill>
                      </a:tcPr>
                    </a:tc>
                  </a:tr>
                  <a:tr h="302004">
                    <a:tc rowSpan="4">
                      <a:txBody>
                        <a:bodyPr/>
                        <a:lstStyle/>
                        <a:p>
                          <a:pPr algn="ctr">
                            <a:lnSpc>
                              <a:spcPct val="150000"/>
                            </a:lnSpc>
                            <a:spcAft>
                              <a:spcPts val="0"/>
                            </a:spcAft>
                          </a:pPr>
                          <a:r>
                            <a:rPr lang="en-US" sz="1400">
                              <a:effectLst/>
                            </a:rPr>
                            <a:t>4.</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Brick wall</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a:lnSpc>
                              <a:spcPct val="150000"/>
                            </a:lnSpc>
                            <a:spcAft>
                              <a:spcPts val="0"/>
                            </a:spcAft>
                          </a:pPr>
                          <a:r>
                            <a:rPr lang="en-US" sz="1400" dirty="0">
                              <a:effectLst/>
                            </a:rPr>
                            <a:t>Brick work using cement mortar  </a:t>
                          </a:r>
                          <a:r>
                            <a:rPr lang="en-US" sz="1400" dirty="0" smtClean="0">
                              <a:effectLst/>
                            </a:rPr>
                            <a:t>   </a:t>
                          </a:r>
                          <a:r>
                            <a:rPr lang="en-US" sz="1400" dirty="0">
                              <a:effectLst/>
                            </a:rPr>
                            <a:t>( 1:3) by volume</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7583">
                    <a:tc vMerge="1">
                      <a:txBody>
                        <a:bodyPr/>
                        <a:lstStyle/>
                        <a:p>
                          <a:pPr rtl="1"/>
                          <a:endParaRPr lang="ar-IQ"/>
                        </a:p>
                      </a:txBody>
                      <a:tcPr/>
                    </a:tc>
                    <a:tc>
                      <a:txBody>
                        <a:bodyPr/>
                        <a:lstStyle/>
                        <a:p>
                          <a:pPr algn="ctr">
                            <a:lnSpc>
                              <a:spcPct val="150000"/>
                            </a:lnSpc>
                            <a:spcAft>
                              <a:spcPts val="0"/>
                            </a:spcAft>
                          </a:pPr>
                          <a:r>
                            <a:rPr lang="en-US" sz="1400" dirty="0">
                              <a:effectLst/>
                            </a:rPr>
                            <a:t>0.48m width</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IQ"/>
                        </a:p>
                      </a:txBody>
                      <a:tcPr/>
                    </a:tc>
                    <a:tc vMerge="1">
                      <a:txBody>
                        <a:bodyPr/>
                        <a:lstStyle/>
                        <a:p>
                          <a:pPr rtl="1"/>
                          <a:endParaRPr lang="ar-IQ"/>
                        </a:p>
                      </a:txBody>
                      <a:tcPr/>
                    </a:tc>
                    <a:tc vMerge="1">
                      <a:txBody>
                        <a:bodyPr/>
                        <a:lstStyle/>
                        <a:p>
                          <a:pPr rtl="1"/>
                          <a:endParaRPr lang="ar-IQ"/>
                        </a:p>
                      </a:txBody>
                      <a:tcPr/>
                    </a:tc>
                  </a:tr>
                  <a:tr h="320040">
                    <a:tc vMerge="1">
                      <a:txBody>
                        <a:bodyPr/>
                        <a:lstStyle/>
                        <a:p>
                          <a:pPr rtl="1"/>
                          <a:endParaRPr lang="ar-IQ"/>
                        </a:p>
                      </a:txBody>
                      <a:tcPr/>
                    </a:tc>
                    <a:tc>
                      <a:txBody>
                        <a:bodyPr/>
                        <a:lstStyle/>
                        <a:p>
                          <a:pPr algn="ctr">
                            <a:lnSpc>
                              <a:spcPct val="150000"/>
                            </a:lnSpc>
                            <a:spcAft>
                              <a:spcPts val="0"/>
                            </a:spcAft>
                          </a:pPr>
                          <a:r>
                            <a:rPr lang="en-US" sz="1400">
                              <a:effectLst/>
                            </a:rPr>
                            <a:t>0.36m width</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IQ"/>
                        </a:p>
                      </a:txBody>
                      <a:tcPr/>
                    </a:tc>
                    <a:tc vMerge="1">
                      <a:txBody>
                        <a:bodyPr/>
                        <a:lstStyle/>
                        <a:p>
                          <a:pPr rtl="1"/>
                          <a:endParaRPr lang="ar-IQ"/>
                        </a:p>
                      </a:txBody>
                      <a:tcPr/>
                    </a:tc>
                  </a:tr>
                  <a:tr h="320040">
                    <a:tc vMerge="1">
                      <a:txBody>
                        <a:bodyPr/>
                        <a:lstStyle/>
                        <a:p>
                          <a:pPr rtl="1"/>
                          <a:endParaRPr lang="ar-IQ"/>
                        </a:p>
                      </a:txBody>
                      <a:tcPr/>
                    </a:tc>
                    <a:tc>
                      <a:txBody>
                        <a:bodyPr/>
                        <a:lstStyle/>
                        <a:p>
                          <a:pPr algn="ctr">
                            <a:lnSpc>
                              <a:spcPct val="150000"/>
                            </a:lnSpc>
                            <a:spcAft>
                              <a:spcPts val="0"/>
                            </a:spcAft>
                          </a:pPr>
                          <a:r>
                            <a:rPr lang="en-US" sz="1400">
                              <a:effectLst/>
                            </a:rPr>
                            <a:t>0.24m width</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rtl="1"/>
                          <a:endParaRPr lang="ar-IQ"/>
                        </a:p>
                      </a:txBody>
                      <a:tcPr/>
                    </a:tc>
                    <a:tc vMerge="1">
                      <a:txBody>
                        <a:bodyPr/>
                        <a:lstStyle/>
                        <a:p>
                          <a:pPr rtl="1"/>
                          <a:endParaRPr lang="ar-IQ"/>
                        </a:p>
                      </a:txBody>
                      <a:tcPr/>
                    </a:tc>
                  </a:tr>
                  <a:tr h="320040">
                    <a:tc>
                      <a:txBody>
                        <a:bodyPr/>
                        <a:lstStyle/>
                        <a:p>
                          <a:pPr algn="ctr">
                            <a:lnSpc>
                              <a:spcPct val="150000"/>
                            </a:lnSpc>
                            <a:spcAft>
                              <a:spcPts val="0"/>
                            </a:spcAft>
                          </a:pPr>
                          <a:r>
                            <a:rPr lang="en-US" sz="1400">
                              <a:effectLst/>
                            </a:rPr>
                            <a:t>5</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D.P.C.</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a:effectLst/>
                            </a:rPr>
                            <a:t> </a:t>
                          </a:r>
                          <a:endParaRPr lang="en-US" sz="140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 </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dirty="0">
                              <a:effectLst/>
                            </a:rPr>
                            <a:t>Use 0.15m D.P.C</a:t>
                          </a:r>
                          <a:endParaRPr lang="en-US" sz="1400" dirty="0">
                            <a:effectLst/>
                            <a:latin typeface="Calibri"/>
                            <a:ea typeface="Calibri"/>
                            <a:cs typeface="Arial"/>
                          </a:endParaRPr>
                        </a:p>
                      </a:txBody>
                      <a:tcPr marL="64715" marR="6471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mc:Fallback>
      </mc:AlternateContent>
      <p:pic>
        <p:nvPicPr>
          <p:cNvPr id="5" name="Picture 4" descr="G:\esraa\ready\6.png"/>
          <p:cNvPicPr/>
          <p:nvPr/>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838200" y="533400"/>
            <a:ext cx="3886200" cy="1905000"/>
          </a:xfrm>
          <a:prstGeom prst="rect">
            <a:avLst/>
          </a:prstGeom>
          <a:noFill/>
          <a:ln>
            <a:solidFill>
              <a:schemeClr val="tx1"/>
            </a:solidFill>
          </a:ln>
        </p:spPr>
      </p:pic>
    </p:spTree>
    <p:extLst>
      <p:ext uri="{BB962C8B-B14F-4D97-AF65-F5344CB8AC3E}">
        <p14:creationId xmlns:p14="http://schemas.microsoft.com/office/powerpoint/2010/main" val="666766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368</Words>
  <Application>Microsoft Office PowerPoint</Application>
  <PresentationFormat>On-screen Show (4:3)</PresentationFormat>
  <Paragraphs>118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Lecture 2</vt:lpstr>
      <vt:lpstr>Detailed Estimations </vt:lpstr>
      <vt:lpstr>Detailed Estimations </vt:lpstr>
      <vt:lpstr>Detailed Estimations </vt:lpstr>
      <vt:lpstr>Detailed Estimations </vt:lpstr>
      <vt:lpstr>Detailed Estimations </vt:lpstr>
      <vt:lpstr>Detailed Estimations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dc:title>
  <dc:creator>Ali Khalid</dc:creator>
  <cp:lastModifiedBy>Ali Khalid</cp:lastModifiedBy>
  <cp:revision>25</cp:revision>
  <dcterms:created xsi:type="dcterms:W3CDTF">2006-08-16T00:00:00Z</dcterms:created>
  <dcterms:modified xsi:type="dcterms:W3CDTF">2018-01-06T18:00:49Z</dcterms:modified>
</cp:coreProperties>
</file>