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/>
          <a:lstStyle/>
          <a:p>
            <a:r>
              <a:rPr lang="en-US" dirty="0" smtClean="0"/>
              <a:t>Lecture 12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667000"/>
            <a:ext cx="7315200" cy="1752600"/>
          </a:xfrm>
        </p:spPr>
        <p:txBody>
          <a:bodyPr>
            <a:normAutofit fontScale="85000" lnSpcReduction="20000"/>
          </a:bodyPr>
          <a:lstStyle/>
          <a:p>
            <a:pPr rtl="1"/>
            <a:r>
              <a:rPr lang="en-US" sz="6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Excavating </a:t>
            </a:r>
            <a:r>
              <a:rPr lang="en-US" sz="66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Equipment</a:t>
            </a:r>
          </a:p>
          <a:p>
            <a:pPr rtl="1"/>
            <a:r>
              <a:rPr lang="en-US" sz="6600" b="1" dirty="0"/>
              <a:t>Asst. Lect. Ali Khalid</a:t>
            </a:r>
            <a:endParaRPr lang="ar-IQ" sz="6600" b="1"/>
          </a:p>
          <a:p>
            <a:pPr rtl="1"/>
            <a:endParaRPr lang="en-US" sz="66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rtl="1"/>
            <a:endParaRPr lang="en-US" sz="6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endParaRPr lang="ar-IQ" sz="4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3086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There are many types of equipment which are used to excavate earth and rock in construction operations include the following machines:- </a:t>
            </a:r>
          </a:p>
          <a:p>
            <a:pPr lvl="0"/>
            <a:r>
              <a:rPr lang="en-US" b="1" i="1" dirty="0"/>
              <a:t>Front shovels.</a:t>
            </a:r>
            <a:endParaRPr lang="en-US" dirty="0"/>
          </a:p>
          <a:p>
            <a:pPr lvl="0"/>
            <a:r>
              <a:rPr lang="en-US" b="1" i="1" dirty="0"/>
              <a:t>Hoes.</a:t>
            </a:r>
            <a:endParaRPr lang="en-US" dirty="0"/>
          </a:p>
          <a:p>
            <a:pPr lvl="0"/>
            <a:r>
              <a:rPr lang="en-US" b="1" i="1" dirty="0"/>
              <a:t>Dragline.</a:t>
            </a:r>
            <a:endParaRPr lang="en-US" dirty="0"/>
          </a:p>
          <a:p>
            <a:pPr lvl="0"/>
            <a:r>
              <a:rPr lang="en-US" b="1" i="1" dirty="0"/>
              <a:t>Clamshells.</a:t>
            </a:r>
            <a:endParaRPr lang="en-US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9844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b="1" dirty="0"/>
              <a:t>Front Shovels:</a:t>
            </a:r>
            <a:endParaRPr lang="en-US" dirty="0"/>
          </a:p>
          <a:p>
            <a:pPr marL="0" indent="0">
              <a:buNone/>
            </a:pPr>
            <a:r>
              <a:rPr lang="en-US" b="1" i="1" u="sng" dirty="0"/>
              <a:t>Front shovels are used for:</a:t>
            </a:r>
            <a:endParaRPr lang="en-US" dirty="0"/>
          </a:p>
          <a:p>
            <a:pPr lvl="0"/>
            <a:r>
              <a:rPr lang="en-US" dirty="0"/>
              <a:t>Digging and loading earth or fragmented rock and for mineral extraction. </a:t>
            </a:r>
          </a:p>
          <a:p>
            <a:pPr lvl="0"/>
            <a:r>
              <a:rPr lang="en-US" dirty="0"/>
              <a:t>Limited ability to dig below track level.</a:t>
            </a:r>
          </a:p>
          <a:p>
            <a:r>
              <a:rPr lang="en-US" dirty="0"/>
              <a:t>Efficient when digging above track level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52151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i="1" u="sng" dirty="0"/>
              <a:t>Factors affect Productivity:</a:t>
            </a:r>
            <a:endParaRPr lang="en-US" dirty="0"/>
          </a:p>
          <a:p>
            <a:pPr lvl="0"/>
            <a:r>
              <a:rPr lang="en-US" dirty="0"/>
              <a:t>Class of material.</a:t>
            </a:r>
          </a:p>
          <a:p>
            <a:pPr lvl="0"/>
            <a:r>
              <a:rPr lang="en-US" dirty="0"/>
              <a:t>Height of Cut.</a:t>
            </a:r>
          </a:p>
          <a:p>
            <a:pPr lvl="0"/>
            <a:r>
              <a:rPr lang="en-US" dirty="0"/>
              <a:t>Angle of swing.</a:t>
            </a:r>
          </a:p>
          <a:p>
            <a:pPr lvl="0"/>
            <a:r>
              <a:rPr lang="en-US" dirty="0"/>
              <a:t>Operator skill.</a:t>
            </a:r>
          </a:p>
          <a:p>
            <a:pPr lvl="0"/>
            <a:r>
              <a:rPr lang="en-US" dirty="0"/>
              <a:t>Condition of the shovel.</a:t>
            </a:r>
          </a:p>
          <a:p>
            <a:pPr lvl="0"/>
            <a:r>
              <a:rPr lang="en-US" dirty="0"/>
              <a:t>Size of hauling units.</a:t>
            </a:r>
          </a:p>
          <a:p>
            <a:pPr lvl="0"/>
            <a:r>
              <a:rPr lang="en-US" dirty="0"/>
              <a:t>Handling of oversize materials.</a:t>
            </a:r>
          </a:p>
          <a:p>
            <a:pPr lvl="0"/>
            <a:r>
              <a:rPr lang="en-US" dirty="0"/>
              <a:t>Cleanup of location area.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88331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b="1" dirty="0"/>
              <a:t>Draglines:</a:t>
            </a:r>
            <a:endParaRPr lang="en-US" dirty="0"/>
          </a:p>
          <a:p>
            <a:pPr algn="just"/>
            <a:r>
              <a:rPr lang="en-US" dirty="0"/>
              <a:t>Dragline excavations especially useful when there are need for extended reach in excavating or when material must be excavated from under water.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3800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 greatest advantage of a dragline over other machines is its long reach for digging and dumping.</a:t>
            </a:r>
          </a:p>
          <a:p>
            <a:pPr lvl="0"/>
            <a:r>
              <a:rPr lang="en-US" dirty="0"/>
              <a:t>Dragline is designed to excavate below the level of the machine. </a:t>
            </a:r>
          </a:p>
          <a:p>
            <a:pPr lvl="0"/>
            <a:r>
              <a:rPr lang="en-US" dirty="0"/>
              <a:t>Dragline is used to excavate and load material into hauling units, such as trucks. 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9948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en-US" b="1" dirty="0"/>
              <a:t>Clamshells</a:t>
            </a:r>
            <a:r>
              <a:rPr lang="en-US" dirty="0"/>
              <a:t>: are commonly used for excavating vertical shafts and footings, unloading bulk materials from rail cars and ships, and moving bulk material from stockpiles to bins, hoppers, or haul units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b="1" dirty="0"/>
              <a:t>Front end loaders: -</a:t>
            </a:r>
            <a:r>
              <a:rPr lang="en-US" dirty="0"/>
              <a:t> are used in the construction work (earth and rock): </a:t>
            </a:r>
          </a:p>
          <a:p>
            <a:pPr marL="0" indent="0">
              <a:buNone/>
            </a:pPr>
            <a:r>
              <a:rPr lang="en-US" dirty="0"/>
              <a:t>It is used to: </a:t>
            </a:r>
          </a:p>
          <a:p>
            <a:pPr lvl="0"/>
            <a:r>
              <a:rPr lang="en-US" dirty="0"/>
              <a:t>Load trucks. </a:t>
            </a:r>
          </a:p>
          <a:p>
            <a:pPr lvl="0"/>
            <a:r>
              <a:rPr lang="en-US" dirty="0"/>
              <a:t>Excavate earth as bulldozers. </a:t>
            </a:r>
          </a:p>
          <a:p>
            <a:r>
              <a:rPr lang="en-US" dirty="0"/>
              <a:t>Handle and transporting heavy items such as parts of equipment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24748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04800"/>
                <a:ext cx="8229600" cy="5821363"/>
              </a:xfrm>
            </p:spPr>
            <p:txBody>
              <a:bodyPr>
                <a:normAutofit fontScale="55000" lnSpcReduction="20000"/>
              </a:bodyPr>
              <a:lstStyle/>
              <a:p>
                <a:pPr marL="0" indent="0">
                  <a:buNone/>
                </a:pPr>
                <a:r>
                  <a:rPr lang="en-US" b="1" u="sng" dirty="0"/>
                  <a:t>Example :- 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Find the number of trucks worked with front end loader with no lost time waiting for trucks with the following information:- </a:t>
                </a:r>
              </a:p>
              <a:p>
                <a:pPr marL="0" indent="0">
                  <a:buNone/>
                </a:pPr>
                <a:r>
                  <a:rPr lang="en-US" b="1" u="sng" dirty="0"/>
                  <a:t>Truck :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Capacity of truck = 10 m</a:t>
                </a:r>
                <a:r>
                  <a:rPr lang="en-US" baseline="30000" dirty="0"/>
                  <a:t>3</a:t>
                </a:r>
                <a:r>
                  <a:rPr lang="en-US" dirty="0"/>
                  <a:t> Loose measure. </a:t>
                </a:r>
              </a:p>
              <a:p>
                <a:pPr marL="0" indent="0">
                  <a:buNone/>
                </a:pPr>
                <a:r>
                  <a:rPr lang="en-US" dirty="0"/>
                  <a:t>Loading speed     = 60 Km / hour   Fixed time = 5 min </a:t>
                </a:r>
              </a:p>
              <a:p>
                <a:pPr marL="0" indent="0">
                  <a:buNone/>
                </a:pPr>
                <a:r>
                  <a:rPr lang="en-US" dirty="0"/>
                  <a:t>Empty speed = 80 km / hour      Operating factor = 50 min/hr. </a:t>
                </a:r>
              </a:p>
              <a:p>
                <a:pPr marL="0" indent="0">
                  <a:buNone/>
                </a:pPr>
                <a:r>
                  <a:rPr lang="en-US" dirty="0"/>
                  <a:t>Haul distance = 48 km </a:t>
                </a:r>
              </a:p>
              <a:p>
                <a:pPr marL="0" indent="0">
                  <a:buNone/>
                </a:pPr>
                <a:r>
                  <a:rPr lang="en-US" b="1" u="sng" dirty="0"/>
                  <a:t>Front end loader:-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Haul distance = 50 m                      Loading speed = 78 m / min      </a:t>
                </a:r>
              </a:p>
              <a:p>
                <a:pPr marL="0" indent="0">
                  <a:buNone/>
                </a:pPr>
                <a:r>
                  <a:rPr lang="en-US" dirty="0"/>
                  <a:t>Operating factor = 45 min/hr.     Empty speed = 97 m / min</a:t>
                </a:r>
              </a:p>
              <a:p>
                <a:pPr marL="0" indent="0">
                  <a:buNone/>
                </a:pPr>
                <a:r>
                  <a:rPr lang="en-US" dirty="0"/>
                  <a:t>Swelling percentage = 25%           heaped Capacity = 4 m</a:t>
                </a:r>
                <a:r>
                  <a:rPr lang="en-US" baseline="30000" dirty="0"/>
                  <a:t>3</a:t>
                </a:r>
                <a:r>
                  <a:rPr lang="en-US" dirty="0"/>
                  <a:t>   loose measure  </a:t>
                </a:r>
              </a:p>
              <a:p>
                <a:pPr marL="0" indent="0">
                  <a:buNone/>
                </a:pPr>
                <a:r>
                  <a:rPr lang="en-US" b="1" u="sng" dirty="0"/>
                  <a:t>Solution: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No. of trucks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/>
                          </a:rPr>
                          <m:t>𝒑𝒓𝒐𝒅𝒖𝒄𝒕𝒊𝒐𝒏</m:t>
                        </m:r>
                        <m:r>
                          <a:rPr lang="en-US" b="1" i="1">
                            <a:latin typeface="Cambria Math"/>
                          </a:rPr>
                          <m:t> </m:t>
                        </m:r>
                        <m:r>
                          <a:rPr lang="en-US" b="1" i="1">
                            <a:latin typeface="Cambria Math"/>
                          </a:rPr>
                          <m:t>𝒐𝒇</m:t>
                        </m:r>
                        <m:r>
                          <a:rPr lang="en-US" b="1" i="1">
                            <a:latin typeface="Cambria Math"/>
                          </a:rPr>
                          <m:t> </m:t>
                        </m:r>
                        <m:r>
                          <a:rPr lang="en-US" b="1" i="1">
                            <a:latin typeface="Cambria Math"/>
                          </a:rPr>
                          <m:t>𝒇𝒓𝒐𝒏𝒕</m:t>
                        </m:r>
                        <m:r>
                          <a:rPr lang="en-US" b="1" i="1">
                            <a:latin typeface="Cambria Math"/>
                          </a:rPr>
                          <m:t> </m:t>
                        </m:r>
                        <m:r>
                          <a:rPr lang="en-US" b="1" i="1">
                            <a:latin typeface="Cambria Math"/>
                          </a:rPr>
                          <m:t>𝒆𝒏𝒅</m:t>
                        </m:r>
                        <m:r>
                          <a:rPr lang="en-US" b="1" i="1">
                            <a:latin typeface="Cambria Math"/>
                          </a:rPr>
                          <m:t> </m:t>
                        </m:r>
                        <m:r>
                          <a:rPr lang="en-US" b="1" i="1">
                            <a:latin typeface="Cambria Math"/>
                          </a:rPr>
                          <m:t>𝒍𝒐𝒂𝒅𝒆𝒓</m:t>
                        </m:r>
                        <m:r>
                          <a:rPr lang="en-US" b="1" i="1"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en-US" b="1" i="1">
                            <a:latin typeface="Cambria Math"/>
                          </a:rPr>
                          <m:t>𝒑𝒓𝒐𝒅𝒖𝒄𝒕𝒊𝒏𝒈</m:t>
                        </m:r>
                        <m:r>
                          <a:rPr lang="en-US" b="1" i="1">
                            <a:latin typeface="Cambria Math"/>
                          </a:rPr>
                          <m:t> </m:t>
                        </m:r>
                        <m:r>
                          <a:rPr lang="en-US" b="1" i="1">
                            <a:latin typeface="Cambria Math"/>
                          </a:rPr>
                          <m:t>𝒐𝒇</m:t>
                        </m:r>
                        <m:r>
                          <a:rPr lang="en-US" b="1" i="1">
                            <a:latin typeface="Cambria Math"/>
                          </a:rPr>
                          <m:t> </m:t>
                        </m:r>
                        <m:r>
                          <a:rPr lang="en-US" b="1" i="1">
                            <a:latin typeface="Cambria Math"/>
                          </a:rPr>
                          <m:t>𝒕𝒓𝒖𝒄𝒌</m:t>
                        </m:r>
                        <m:r>
                          <a:rPr lang="en-US" b="1" i="1"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Productivity of front end / </a:t>
                </a:r>
                <a:r>
                  <a:rPr lang="en-US" dirty="0" err="1"/>
                  <a:t>hr</a:t>
                </a:r>
                <a:r>
                  <a:rPr lang="en-US" dirty="0"/>
                  <a:t> =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0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9</m:t>
                    </m:r>
                    <m:r>
                      <a:rPr lang="en-US" i="1">
                        <a:latin typeface="Cambria Math"/>
                      </a:rPr>
                      <m:t>×</m:t>
                    </m:r>
                    <m:r>
                      <a:rPr lang="en-US" i="1">
                        <a:latin typeface="Cambria Math"/>
                      </a:rPr>
                      <m:t>h</m:t>
                    </m:r>
                    <m:r>
                      <a:rPr lang="en-US" i="1">
                        <a:latin typeface="Cambria Math"/>
                      </a:rPr>
                      <m:t>𝑒𝑎𝑝𝑒𝑑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𝑐𝑎𝑝𝑎𝑐𝑖𝑡𝑦</m:t>
                    </m:r>
                    <m:r>
                      <a:rPr lang="en-US" i="1">
                        <a:latin typeface="Cambria Math"/>
                      </a:rPr>
                      <m:t>×</m:t>
                    </m:r>
                    <m:r>
                      <a:rPr lang="en-US" i="1">
                        <a:latin typeface="Cambria Math"/>
                      </a:rPr>
                      <m:t>𝑛𝑜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𝑜𝑓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𝑐𝑦𝑐𝑙𝑒𝑠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                                                         =  0.9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×</m:t>
                    </m:r>
                    <m:r>
                      <a:rPr lang="en-US" i="1">
                        <a:latin typeface="Cambria Math"/>
                      </a:rPr>
                      <m:t>4</m:t>
                    </m:r>
                    <m:r>
                      <a:rPr lang="en-US" i="1">
                        <a:latin typeface="Cambria Math"/>
                      </a:rPr>
                      <m:t>×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45</m:t>
                        </m:r>
                      </m:num>
                      <m:den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 </m:t>
                            </m:r>
                            <m:r>
                              <a:rPr lang="en-US" i="1">
                                <a:latin typeface="Cambria Math"/>
                              </a:rPr>
                              <m:t>50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78</m:t>
                            </m:r>
                            <m:r>
                              <a:rPr lang="en-US" i="1">
                                <a:latin typeface="Cambria Math"/>
                              </a:rPr>
                              <m:t>×</m:t>
                            </m:r>
                            <m:r>
                              <a:rPr lang="en-US" i="1">
                                <a:latin typeface="Cambria Math"/>
                              </a:rPr>
                              <m:t>0</m:t>
                            </m:r>
                            <m:r>
                              <a:rPr lang="en-US" i="1">
                                <a:latin typeface="Cambria Math"/>
                              </a:rPr>
                              <m:t>.</m:t>
                            </m:r>
                            <m:r>
                              <a:rPr lang="en-US" i="1">
                                <a:latin typeface="Cambria Math"/>
                              </a:rPr>
                              <m:t>8</m:t>
                            </m:r>
                          </m:den>
                        </m:f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50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97</m:t>
                            </m:r>
                            <m:r>
                              <a:rPr lang="en-US" i="1">
                                <a:latin typeface="Cambria Math"/>
                              </a:rPr>
                              <m:t>×</m:t>
                            </m:r>
                            <m:r>
                              <a:rPr lang="en-US" i="1">
                                <a:latin typeface="Cambria Math"/>
                              </a:rPr>
                              <m:t>0</m:t>
                            </m:r>
                            <m:r>
                              <a:rPr lang="en-US" i="1">
                                <a:latin typeface="Cambria Math"/>
                              </a:rPr>
                              <m:t>.</m:t>
                            </m:r>
                            <m:r>
                              <a:rPr lang="en-US" i="1">
                                <a:latin typeface="Cambria Math"/>
                              </a:rPr>
                              <m:t>8</m:t>
                            </m:r>
                          </m:den>
                        </m:f>
                      </m:den>
                    </m:f>
                    <m:r>
                      <a:rPr lang="en-US">
                        <a:latin typeface="Cambria Math"/>
                      </a:rPr>
                      <m:t>= </m:t>
                    </m:r>
                    <m:r>
                      <a:rPr lang="en-US">
                        <a:latin typeface="Cambria Math"/>
                      </a:rPr>
                      <m:t>87</m:t>
                    </m:r>
                    <m:r>
                      <a:rPr lang="en-US">
                        <a:latin typeface="Cambria Math"/>
                      </a:rPr>
                      <m:t>.</m:t>
                    </m:r>
                    <m:r>
                      <a:rPr lang="en-US">
                        <a:latin typeface="Cambria Math"/>
                      </a:rPr>
                      <m:t>7</m:t>
                    </m:r>
                    <m:r>
                      <a:rPr lang="en-US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/</m:t>
                    </m:r>
                    <m:r>
                      <a:rPr lang="en-US" i="1">
                        <a:latin typeface="Cambria Math"/>
                      </a:rPr>
                      <m:t>h</m:t>
                    </m:r>
                    <m:r>
                      <a:rPr lang="en-US" i="1">
                        <a:latin typeface="Cambria Math"/>
                      </a:rPr>
                      <m:t>𝑟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r>
                  <a:rPr lang="en-US" dirty="0"/>
                  <a:t>Productivity of truck / </a:t>
                </a:r>
                <a:r>
                  <a:rPr lang="en-US" dirty="0" err="1"/>
                  <a:t>hr</a:t>
                </a:r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1</m:t>
                        </m:r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25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×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50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</m:num>
                      <m:den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48</m:t>
                            </m:r>
                            <m:r>
                              <a:rPr lang="en-US" i="1">
                                <a:latin typeface="Cambria Math"/>
                              </a:rPr>
                              <m:t>×</m:t>
                            </m:r>
                            <m:r>
                              <a:rPr lang="en-US" i="1">
                                <a:latin typeface="Cambria Math"/>
                              </a:rPr>
                              <m:t>60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60</m:t>
                            </m:r>
                          </m:den>
                        </m:f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</a:rPr>
                              <m:t>48</m:t>
                            </m:r>
                            <m:r>
                              <a:rPr lang="en-US" i="1">
                                <a:latin typeface="Cambria Math"/>
                              </a:rPr>
                              <m:t>×</m:t>
                            </m:r>
                            <m:r>
                              <a:rPr lang="en-US" i="1">
                                <a:latin typeface="Cambria Math"/>
                              </a:rPr>
                              <m:t>60</m:t>
                            </m:r>
                          </m:num>
                          <m:den>
                            <m:r>
                              <a:rPr lang="en-US" i="1">
                                <a:latin typeface="Cambria Math"/>
                              </a:rPr>
                              <m:t>80</m:t>
                            </m:r>
                          </m:den>
                        </m:f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4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49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/</m:t>
                    </m:r>
                    <m:r>
                      <a:rPr lang="en-US" i="1">
                        <a:latin typeface="Cambria Math"/>
                      </a:rPr>
                      <m:t>h</m:t>
                    </m:r>
                    <m:r>
                      <a:rPr lang="en-US" i="1">
                        <a:latin typeface="Cambria Math"/>
                      </a:rPr>
                      <m:t>𝑟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No. of trucks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80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04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4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49</m:t>
                        </m:r>
                      </m:den>
                    </m:f>
                  </m:oMath>
                </a14:m>
                <a:r>
                  <a:rPr lang="en-US" dirty="0"/>
                  <a:t> =20 trucks</a:t>
                </a:r>
              </a:p>
              <a:p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04800"/>
                <a:ext cx="8229600" cy="5821363"/>
              </a:xfrm>
              <a:blipFill rotWithShape="1">
                <a:blip r:embed="rId2"/>
                <a:stretch>
                  <a:fillRect l="-593" t="-1361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120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467</Words>
  <Application>Microsoft Office PowerPoint</Application>
  <PresentationFormat>On-screen Show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Lecture 12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</dc:title>
  <dc:creator>Ali Khalid</dc:creator>
  <cp:lastModifiedBy>Ali Khalid</cp:lastModifiedBy>
  <cp:revision>77</cp:revision>
  <dcterms:created xsi:type="dcterms:W3CDTF">2006-08-16T00:00:00Z</dcterms:created>
  <dcterms:modified xsi:type="dcterms:W3CDTF">2018-01-06T18:02:20Z</dcterms:modified>
</cp:coreProperties>
</file>