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772400" cy="1470025"/>
          </a:xfrm>
        </p:spPr>
        <p:txBody>
          <a:bodyPr/>
          <a:lstStyle/>
          <a:p>
            <a:r>
              <a:rPr lang="en-US" dirty="0" smtClean="0"/>
              <a:t>Lecture 11</a:t>
            </a:r>
            <a:endParaRPr lang="ar-IQ" dirty="0"/>
          </a:p>
        </p:txBody>
      </p:sp>
      <p:sp>
        <p:nvSpPr>
          <p:cNvPr id="3" name="Subtitle 2"/>
          <p:cNvSpPr>
            <a:spLocks noGrp="1"/>
          </p:cNvSpPr>
          <p:nvPr>
            <p:ph type="subTitle" idx="1"/>
          </p:nvPr>
        </p:nvSpPr>
        <p:spPr>
          <a:xfrm>
            <a:off x="914400" y="2667000"/>
            <a:ext cx="7315200" cy="1752600"/>
          </a:xfrm>
        </p:spPr>
        <p:txBody>
          <a:bodyPr>
            <a:normAutofit fontScale="92500" lnSpcReduction="20000"/>
          </a:bodyPr>
          <a:lstStyle/>
          <a:p>
            <a:pPr rtl="1"/>
            <a:r>
              <a:rPr lang="en-US" sz="6000" dirty="0" smtClean="0">
                <a:solidFill>
                  <a:schemeClr val="tx1"/>
                </a:solidFill>
                <a:latin typeface="+mj-lt"/>
                <a:ea typeface="+mj-ea"/>
                <a:cs typeface="+mj-cs"/>
              </a:rPr>
              <a:t>Scrapers</a:t>
            </a:r>
          </a:p>
          <a:p>
            <a:pPr rtl="1"/>
            <a:r>
              <a:rPr lang="en-US" sz="6000" b="1" dirty="0"/>
              <a:t>Asst. Lect. Ali Khalid</a:t>
            </a:r>
            <a:endParaRPr lang="ar-IQ" sz="6000" b="1"/>
          </a:p>
          <a:p>
            <a:pPr rtl="1"/>
            <a:endParaRPr lang="en-US" sz="6000" dirty="0">
              <a:solidFill>
                <a:schemeClr val="tx1"/>
              </a:solidFill>
              <a:latin typeface="+mj-lt"/>
              <a:ea typeface="+mj-ea"/>
              <a:cs typeface="+mj-cs"/>
            </a:endParaRPr>
          </a:p>
          <a:p>
            <a:endParaRPr lang="ar-IQ" sz="4400" dirty="0">
              <a:solidFill>
                <a:schemeClr val="tx1"/>
              </a:solidFill>
              <a:latin typeface="+mj-lt"/>
              <a:ea typeface="+mj-ea"/>
              <a:cs typeface="+mj-cs"/>
            </a:endParaRPr>
          </a:p>
        </p:txBody>
      </p:sp>
    </p:spTree>
    <p:extLst>
      <p:ext uri="{BB962C8B-B14F-4D97-AF65-F5344CB8AC3E}">
        <p14:creationId xmlns:p14="http://schemas.microsoft.com/office/powerpoint/2010/main" val="2830860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lnSpcReduction="10000"/>
          </a:bodyPr>
          <a:lstStyle/>
          <a:p>
            <a:pPr marL="0" indent="0" rtl="1">
              <a:buNone/>
            </a:pPr>
            <a:r>
              <a:rPr lang="en-US" b="1" dirty="0"/>
              <a:t>Scrapers</a:t>
            </a:r>
            <a:endParaRPr lang="en-US" dirty="0"/>
          </a:p>
          <a:p>
            <a:pPr marL="0" lvl="0" indent="0">
              <a:buNone/>
            </a:pPr>
            <a:r>
              <a:rPr lang="en-US" b="1" u="sng" dirty="0"/>
              <a:t>Introduction:</a:t>
            </a:r>
            <a:endParaRPr lang="en-US" dirty="0"/>
          </a:p>
          <a:p>
            <a:pPr marL="0" indent="0">
              <a:buNone/>
            </a:pPr>
            <a:r>
              <a:rPr lang="en-US" dirty="0"/>
              <a:t>The scraper is an equipment which is used to excavate, load, haul, and dump soil over a medium to long hauling distances. It excavates or cuts the soil by lowering the front edge of its bowl into soil.</a:t>
            </a:r>
          </a:p>
          <a:p>
            <a:pPr marL="0" indent="0" rtl="1">
              <a:buNone/>
            </a:pPr>
            <a:r>
              <a:rPr lang="en-US" dirty="0"/>
              <a:t> A typical type of such equipment is shown in Fig.(1) below.</a:t>
            </a:r>
          </a:p>
          <a:p>
            <a:pPr marL="0" indent="0">
              <a:buNone/>
            </a:pPr>
            <a:endParaRPr lang="ar-IQ" dirty="0"/>
          </a:p>
        </p:txBody>
      </p:sp>
    </p:spTree>
    <p:extLst>
      <p:ext uri="{BB962C8B-B14F-4D97-AF65-F5344CB8AC3E}">
        <p14:creationId xmlns:p14="http://schemas.microsoft.com/office/powerpoint/2010/main" val="19916462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92500" lnSpcReduction="20000"/>
          </a:bodyPr>
          <a:lstStyle/>
          <a:p>
            <a:pPr marL="0" indent="0">
              <a:buNone/>
            </a:pPr>
            <a:r>
              <a:rPr lang="en-US" b="1" dirty="0"/>
              <a:t>Scraper Types:</a:t>
            </a:r>
            <a:endParaRPr lang="en-US" dirty="0"/>
          </a:p>
          <a:p>
            <a:pPr marL="0" indent="0">
              <a:buNone/>
            </a:pPr>
            <a:r>
              <a:rPr lang="en-US" dirty="0"/>
              <a:t>The main types of scrapers are:</a:t>
            </a:r>
          </a:p>
          <a:p>
            <a:pPr lvl="0"/>
            <a:r>
              <a:rPr lang="en-US" dirty="0"/>
              <a:t>Pusher-Loaded scrapers.</a:t>
            </a:r>
          </a:p>
          <a:p>
            <a:pPr lvl="0"/>
            <a:r>
              <a:rPr lang="en-US" dirty="0"/>
              <a:t>Self-loading scrapers.</a:t>
            </a:r>
          </a:p>
          <a:p>
            <a:pPr marL="0" indent="0">
              <a:buNone/>
            </a:pPr>
            <a:r>
              <a:rPr lang="en-US" dirty="0"/>
              <a:t>For easy to load soil (</a:t>
            </a:r>
            <a:r>
              <a:rPr lang="en-US" dirty="0" err="1"/>
              <a:t>i.e</a:t>
            </a:r>
            <a:r>
              <a:rPr lang="en-US" dirty="0"/>
              <a:t> not for a rocky ground), a self-loading scraper may be used  up to a haul distance of about 250m. For longer haul distances a pusher-loaded scraper is required to assist in using the scraper for loading and transporting of soil.</a:t>
            </a:r>
          </a:p>
          <a:p>
            <a:pPr marL="0" indent="0">
              <a:buNone/>
            </a:pPr>
            <a:r>
              <a:rPr lang="en-US" dirty="0"/>
              <a:t> </a:t>
            </a:r>
          </a:p>
          <a:p>
            <a:endParaRPr lang="ar-IQ" dirty="0"/>
          </a:p>
        </p:txBody>
      </p:sp>
    </p:spTree>
    <p:extLst>
      <p:ext uri="{BB962C8B-B14F-4D97-AF65-F5344CB8AC3E}">
        <p14:creationId xmlns:p14="http://schemas.microsoft.com/office/powerpoint/2010/main" val="10917853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pPr lvl="0"/>
            <a:r>
              <a:rPr lang="en-US" b="1" dirty="0"/>
              <a:t>Pusher-loaded scraper</a:t>
            </a:r>
            <a:r>
              <a:rPr lang="en-US" dirty="0"/>
              <a:t>: </a:t>
            </a:r>
          </a:p>
          <a:p>
            <a:r>
              <a:rPr lang="en-US" b="1" dirty="0"/>
              <a:t>-Single-powered axle </a:t>
            </a:r>
            <a:endParaRPr lang="en-US" dirty="0"/>
          </a:p>
          <a:p>
            <a:pPr rtl="1"/>
            <a:r>
              <a:rPr lang="en-US" b="1" dirty="0"/>
              <a:t>-Tandem-powered axles:</a:t>
            </a:r>
            <a:r>
              <a:rPr lang="en-US" dirty="0"/>
              <a:t> The heavier scraper types have two engines (‘tandem powered’), one driving the front wheels, one driving the rear wheels.</a:t>
            </a:r>
          </a:p>
          <a:p>
            <a:endParaRPr lang="ar-IQ" dirty="0"/>
          </a:p>
        </p:txBody>
      </p:sp>
    </p:spTree>
    <p:extLst>
      <p:ext uri="{BB962C8B-B14F-4D97-AF65-F5344CB8AC3E}">
        <p14:creationId xmlns:p14="http://schemas.microsoft.com/office/powerpoint/2010/main" val="27690102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a:bodyPr>
          <a:lstStyle/>
          <a:p>
            <a:pPr marL="0" indent="0">
              <a:buNone/>
            </a:pPr>
            <a:r>
              <a:rPr lang="en-US" b="1" dirty="0"/>
              <a:t>Self-Loading Scrapers:</a:t>
            </a:r>
            <a:endParaRPr lang="en-US" dirty="0"/>
          </a:p>
          <a:p>
            <a:pPr marL="0" indent="0">
              <a:buNone/>
            </a:pPr>
            <a:r>
              <a:rPr lang="en-US" dirty="0"/>
              <a:t>The main types of these scrapers are: </a:t>
            </a:r>
          </a:p>
          <a:p>
            <a:pPr marL="0" indent="0">
              <a:buNone/>
            </a:pPr>
            <a:r>
              <a:rPr lang="en-US" b="1" dirty="0"/>
              <a:t>Type(1):.</a:t>
            </a:r>
            <a:r>
              <a:rPr lang="en-US" dirty="0"/>
              <a:t> Elevating wheel-tractor scraper:</a:t>
            </a:r>
          </a:p>
          <a:p>
            <a:pPr marL="0" indent="0">
              <a:buNone/>
            </a:pPr>
            <a:r>
              <a:rPr lang="en-US" dirty="0"/>
              <a:t>In which a chain elevator is mounted on the front of the bowl to increase the amount of the collected soil in the bowl. It is economical to be used in short hauling distances.</a:t>
            </a:r>
          </a:p>
          <a:p>
            <a:pPr marL="0" indent="0">
              <a:buNone/>
            </a:pPr>
            <a:endParaRPr lang="en-US" dirty="0"/>
          </a:p>
        </p:txBody>
      </p:sp>
    </p:spTree>
    <p:extLst>
      <p:ext uri="{BB962C8B-B14F-4D97-AF65-F5344CB8AC3E}">
        <p14:creationId xmlns:p14="http://schemas.microsoft.com/office/powerpoint/2010/main" val="26391724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fontScale="85000" lnSpcReduction="10000"/>
          </a:bodyPr>
          <a:lstStyle/>
          <a:p>
            <a:pPr marL="0" indent="0" algn="just">
              <a:buNone/>
            </a:pPr>
            <a:r>
              <a:rPr lang="en-US" dirty="0"/>
              <a:t>For the haul conditions as stated below, analyze probable scraper production if the total length of haul when moving from the cut to the fill is 4000 </a:t>
            </a:r>
            <a:r>
              <a:rPr lang="en-US" dirty="0" err="1"/>
              <a:t>ft</a:t>
            </a:r>
            <a:r>
              <a:rPr lang="en-US" dirty="0"/>
              <a:t> as follows:-</a:t>
            </a:r>
          </a:p>
          <a:p>
            <a:pPr marL="0" indent="0" algn="just">
              <a:buNone/>
            </a:pPr>
            <a:r>
              <a:rPr lang="en-US" dirty="0"/>
              <a:t>Soil density = 3100 </a:t>
            </a:r>
            <a:r>
              <a:rPr lang="en-US" dirty="0" err="1"/>
              <a:t>lb</a:t>
            </a:r>
            <a:r>
              <a:rPr lang="en-US" dirty="0"/>
              <a:t> / bank cy </a:t>
            </a:r>
          </a:p>
          <a:p>
            <a:pPr marL="0" indent="0" algn="just">
              <a:buNone/>
            </a:pPr>
            <a:r>
              <a:rPr lang="en-US" dirty="0"/>
              <a:t> Average load time of 0.85 min and the expected load from load growth curve will be 96% of capacity.</a:t>
            </a:r>
          </a:p>
          <a:p>
            <a:pPr marL="0" indent="0" algn="just">
              <a:buNone/>
            </a:pPr>
            <a:r>
              <a:rPr lang="en-US" dirty="0"/>
              <a:t>Swelling 25% </a:t>
            </a:r>
          </a:p>
          <a:p>
            <a:pPr marL="0" indent="0" algn="just">
              <a:buNone/>
            </a:pPr>
            <a:r>
              <a:rPr lang="en-US" dirty="0"/>
              <a:t>Capacity of scraper( heaped) = 31 cu-</a:t>
            </a:r>
            <a:r>
              <a:rPr lang="en-US" dirty="0" err="1"/>
              <a:t>yd</a:t>
            </a:r>
            <a:r>
              <a:rPr lang="en-US" dirty="0"/>
              <a:t>  </a:t>
            </a:r>
          </a:p>
          <a:p>
            <a:pPr marL="0" indent="0" algn="just">
              <a:buNone/>
            </a:pPr>
            <a:r>
              <a:rPr lang="en-US" dirty="0"/>
              <a:t> Weight of scraper empty = 96880 </a:t>
            </a:r>
            <a:r>
              <a:rPr lang="en-US" dirty="0" err="1"/>
              <a:t>lb</a:t>
            </a:r>
            <a:r>
              <a:rPr lang="en-US" dirty="0"/>
              <a:t> </a:t>
            </a:r>
          </a:p>
          <a:p>
            <a:pPr marL="0" indent="0" algn="just">
              <a:buNone/>
            </a:pPr>
            <a:r>
              <a:rPr lang="en-US" dirty="0"/>
              <a:t>Fixed time equal to 0.45 min.</a:t>
            </a:r>
          </a:p>
          <a:p>
            <a:endParaRPr lang="ar-IQ" dirty="0"/>
          </a:p>
        </p:txBody>
      </p:sp>
    </p:spTree>
    <p:extLst>
      <p:ext uri="{BB962C8B-B14F-4D97-AF65-F5344CB8AC3E}">
        <p14:creationId xmlns:p14="http://schemas.microsoft.com/office/powerpoint/2010/main" val="24921538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TotalTime>
  <Words>312</Words>
  <Application>Microsoft Office PowerPoint</Application>
  <PresentationFormat>On-screen Show (4:3)</PresentationFormat>
  <Paragraphs>27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Lecture 11</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dc:title>
  <dc:creator>Ali Khalid</dc:creator>
  <cp:lastModifiedBy>Ali Khalid</cp:lastModifiedBy>
  <cp:revision>72</cp:revision>
  <dcterms:created xsi:type="dcterms:W3CDTF">2006-08-16T00:00:00Z</dcterms:created>
  <dcterms:modified xsi:type="dcterms:W3CDTF">2018-01-06T18:02:12Z</dcterms:modified>
</cp:coreProperties>
</file>