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1000"/>
            <a:ext cx="7772400" cy="1470025"/>
          </a:xfrm>
        </p:spPr>
        <p:txBody>
          <a:bodyPr/>
          <a:lstStyle/>
          <a:p>
            <a:r>
              <a:rPr lang="en-US" dirty="0" smtClean="0"/>
              <a:t>Lecture 10</a:t>
            </a:r>
            <a:endParaRPr lang="ar-IQ" dirty="0"/>
          </a:p>
        </p:txBody>
      </p:sp>
      <p:sp>
        <p:nvSpPr>
          <p:cNvPr id="3" name="Subtitle 2"/>
          <p:cNvSpPr>
            <a:spLocks noGrp="1"/>
          </p:cNvSpPr>
          <p:nvPr>
            <p:ph type="subTitle" idx="1"/>
          </p:nvPr>
        </p:nvSpPr>
        <p:spPr>
          <a:xfrm>
            <a:off x="914400" y="2667000"/>
            <a:ext cx="7315200" cy="1752600"/>
          </a:xfrm>
        </p:spPr>
        <p:txBody>
          <a:bodyPr>
            <a:normAutofit fontScale="92500" lnSpcReduction="20000"/>
          </a:bodyPr>
          <a:lstStyle/>
          <a:p>
            <a:r>
              <a:rPr lang="en-US" sz="6000" dirty="0" smtClean="0">
                <a:solidFill>
                  <a:schemeClr val="tx1"/>
                </a:solidFill>
                <a:latin typeface="+mj-lt"/>
                <a:ea typeface="+mj-ea"/>
                <a:cs typeface="+mj-cs"/>
              </a:rPr>
              <a:t>Tractors</a:t>
            </a:r>
          </a:p>
          <a:p>
            <a:r>
              <a:rPr lang="en-US" sz="6000" b="1" dirty="0"/>
              <a:t>Asst. Lect. Ali Khalid</a:t>
            </a:r>
            <a:endParaRPr lang="ar-IQ" sz="6000" b="1"/>
          </a:p>
          <a:p>
            <a:endParaRPr lang="en-US" sz="6000" dirty="0">
              <a:solidFill>
                <a:schemeClr val="tx1"/>
              </a:solidFill>
              <a:latin typeface="+mj-lt"/>
              <a:ea typeface="+mj-ea"/>
              <a:cs typeface="+mj-cs"/>
            </a:endParaRPr>
          </a:p>
          <a:p>
            <a:endParaRPr lang="ar-IQ" sz="4400" dirty="0">
              <a:solidFill>
                <a:schemeClr val="tx1"/>
              </a:solidFill>
              <a:latin typeface="+mj-lt"/>
              <a:ea typeface="+mj-ea"/>
              <a:cs typeface="+mj-cs"/>
            </a:endParaRPr>
          </a:p>
        </p:txBody>
      </p:sp>
    </p:spTree>
    <p:extLst>
      <p:ext uri="{BB962C8B-B14F-4D97-AF65-F5344CB8AC3E}">
        <p14:creationId xmlns:p14="http://schemas.microsoft.com/office/powerpoint/2010/main" val="28308607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52400"/>
                <a:ext cx="8229600" cy="5973763"/>
              </a:xfrm>
            </p:spPr>
            <p:txBody>
              <a:bodyPr>
                <a:normAutofit fontScale="47500" lnSpcReduction="20000"/>
              </a:bodyPr>
              <a:lstStyle/>
              <a:p>
                <a:pPr marL="0" indent="0">
                  <a:buNone/>
                </a:pPr>
                <a:r>
                  <a:rPr lang="en-US" b="1" u="sng" dirty="0"/>
                  <a:t>Example:</a:t>
                </a:r>
                <a:endParaRPr lang="en-US" dirty="0"/>
              </a:p>
              <a:p>
                <a:pPr marL="0" indent="0">
                  <a:buNone/>
                </a:pPr>
                <a:r>
                  <a:rPr lang="en-US" dirty="0"/>
                  <a:t>A (D7G) crawler tractor with a straight blade is to be used in dozing operation to a site with dimensions (</a:t>
                </a:r>
                <a14:m>
                  <m:oMath xmlns:m="http://schemas.openxmlformats.org/officeDocument/2006/math">
                    <m:r>
                      <a:rPr lang="en-US" i="1">
                        <a:latin typeface="Cambria Math"/>
                      </a:rPr>
                      <m:t>50</m:t>
                    </m:r>
                    <m:r>
                      <a:rPr lang="en-US" i="1">
                        <a:latin typeface="Cambria Math"/>
                      </a:rPr>
                      <m:t> × </m:t>
                    </m:r>
                    <m:r>
                      <a:rPr lang="en-US" i="1">
                        <a:latin typeface="Cambria Math"/>
                      </a:rPr>
                      <m:t>100</m:t>
                    </m:r>
                  </m:oMath>
                </a14:m>
                <a:r>
                  <a:rPr lang="en-US" dirty="0"/>
                  <a:t>) m .find the minimum time in hours needed to excavate this site with a depth of 30 cm with the below information:- </a:t>
                </a:r>
              </a:p>
              <a:p>
                <a:pPr marL="0" indent="0">
                  <a:buNone/>
                </a:pPr>
                <a:r>
                  <a:rPr lang="en-US" dirty="0"/>
                  <a:t>Blade dimension type S (</a:t>
                </a:r>
                <a14:m>
                  <m:oMath xmlns:m="http://schemas.openxmlformats.org/officeDocument/2006/math">
                    <m:r>
                      <a:rPr lang="en-US" i="1">
                        <a:latin typeface="Cambria Math"/>
                      </a:rPr>
                      <m:t>0</m:t>
                    </m:r>
                    <m:r>
                      <a:rPr lang="en-US" i="1">
                        <a:latin typeface="Cambria Math"/>
                      </a:rPr>
                      <m:t>.</m:t>
                    </m:r>
                    <m:r>
                      <a:rPr lang="en-US" i="1">
                        <a:latin typeface="Cambria Math"/>
                      </a:rPr>
                      <m:t>97</m:t>
                    </m:r>
                    <m:r>
                      <a:rPr lang="en-US" i="1">
                        <a:latin typeface="Cambria Math"/>
                      </a:rPr>
                      <m:t>× </m:t>
                    </m:r>
                    <m:r>
                      <a:rPr lang="en-US" i="1">
                        <a:latin typeface="Cambria Math"/>
                      </a:rPr>
                      <m:t>2</m:t>
                    </m:r>
                    <m:r>
                      <a:rPr lang="en-US" i="1">
                        <a:latin typeface="Cambria Math"/>
                      </a:rPr>
                      <m:t>.</m:t>
                    </m:r>
                    <m:r>
                      <a:rPr lang="en-US" i="1">
                        <a:latin typeface="Cambria Math"/>
                      </a:rPr>
                      <m:t>9</m:t>
                    </m:r>
                  </m:oMath>
                </a14:m>
                <a:r>
                  <a:rPr lang="en-US" dirty="0"/>
                  <a:t>) m </a:t>
                </a:r>
              </a:p>
              <a:p>
                <a:pPr marL="0" indent="0">
                  <a:buNone/>
                </a:pPr>
                <a:r>
                  <a:rPr lang="en-US" dirty="0"/>
                  <a:t>Operation factor 50 min / </a:t>
                </a:r>
                <a:r>
                  <a:rPr lang="en-US" dirty="0" err="1"/>
                  <a:t>hr</a:t>
                </a:r>
                <a:r>
                  <a:rPr lang="en-US" dirty="0"/>
                  <a:t>             Swell % = 25 % </a:t>
                </a:r>
              </a:p>
              <a:p>
                <a:pPr marL="0" indent="0">
                  <a:buNone/>
                </a:pPr>
                <a:r>
                  <a:rPr lang="en-US" dirty="0"/>
                  <a:t>Push speed 2.4 km/ </a:t>
                </a:r>
                <a:r>
                  <a:rPr lang="en-US" dirty="0" err="1"/>
                  <a:t>hr</a:t>
                </a:r>
                <a:r>
                  <a:rPr lang="en-US" dirty="0"/>
                  <a:t> </a:t>
                </a:r>
              </a:p>
              <a:p>
                <a:pPr marL="0" indent="0">
                  <a:buNone/>
                </a:pPr>
                <a:r>
                  <a:rPr lang="en-US" dirty="0"/>
                  <a:t>Return speed 5.6 km / </a:t>
                </a:r>
                <a:r>
                  <a:rPr lang="en-US" dirty="0" err="1"/>
                  <a:t>hr</a:t>
                </a:r>
                <a:r>
                  <a:rPr lang="en-US" dirty="0"/>
                  <a:t>     Fixed time = 0.32 </a:t>
                </a:r>
              </a:p>
              <a:p>
                <a:pPr marL="0" indent="0">
                  <a:buNone/>
                </a:pPr>
                <a:r>
                  <a:rPr lang="en-US" b="1" i="1" dirty="0"/>
                  <a:t>  </a:t>
                </a:r>
                <a:r>
                  <a:rPr lang="en-US" b="1" i="1" u="sng" dirty="0" smtClean="0"/>
                  <a:t>Solution</a:t>
                </a:r>
                <a:r>
                  <a:rPr lang="en-US" b="1" i="1" dirty="0"/>
                  <a:t>:</a:t>
                </a:r>
                <a:endParaRPr lang="en-US" dirty="0"/>
              </a:p>
              <a:p>
                <a:pPr marL="0" indent="0">
                  <a:buNone/>
                </a:pPr>
                <a14:m>
                  <m:oMathPara xmlns:m="http://schemas.openxmlformats.org/officeDocument/2006/math">
                    <m:oMathParaPr>
                      <m:jc m:val="centerGroup"/>
                    </m:oMathParaPr>
                    <m:oMath xmlns:m="http://schemas.openxmlformats.org/officeDocument/2006/math">
                      <m:r>
                        <a:rPr lang="en-US" i="1">
                          <a:latin typeface="Cambria Math"/>
                        </a:rPr>
                        <m:t>𝑃𝑟𝑜𝑑𝑢𝑐𝑡𝑖𝑜𝑛</m:t>
                      </m:r>
                      <m:r>
                        <a:rPr lang="en-US" i="1">
                          <a:latin typeface="Cambria Math"/>
                        </a:rPr>
                        <m:t> </m:t>
                      </m:r>
                      <m:r>
                        <a:rPr lang="en-US" i="1">
                          <a:latin typeface="Cambria Math"/>
                        </a:rPr>
                        <m:t>𝑜𝑓</m:t>
                      </m:r>
                      <m:r>
                        <a:rPr lang="en-US" i="1">
                          <a:latin typeface="Cambria Math"/>
                        </a:rPr>
                        <m:t> </m:t>
                      </m:r>
                      <m:r>
                        <a:rPr lang="en-US" i="1">
                          <a:latin typeface="Cambria Math"/>
                        </a:rPr>
                        <m:t>𝑏𝑢𝑙𝑙𝑑𝑜𝑧𝑒𝑟</m:t>
                      </m:r>
                      <m:r>
                        <a:rPr lang="en-US" i="1">
                          <a:latin typeface="Cambria Math"/>
                        </a:rPr>
                        <m:t>/ </m:t>
                      </m:r>
                      <m:r>
                        <a:rPr lang="en-US" i="1">
                          <a:latin typeface="Cambria Math"/>
                        </a:rPr>
                        <m:t>h</m:t>
                      </m:r>
                      <m:r>
                        <a:rPr lang="en-US" i="1">
                          <a:latin typeface="Cambria Math"/>
                        </a:rPr>
                        <m:t>𝑜𝑢𝑟</m:t>
                      </m:r>
                      <m:r>
                        <a:rPr lang="en-US" i="1">
                          <a:latin typeface="Cambria Math"/>
                        </a:rPr>
                        <m:t> = </m:t>
                      </m:r>
                      <m:r>
                        <a:rPr lang="en-US" i="1">
                          <a:latin typeface="Cambria Math"/>
                        </a:rPr>
                        <m:t>𝑐𝑎𝑝𝑎𝑐𝑖𝑡𝑦</m:t>
                      </m:r>
                      <m:r>
                        <a:rPr lang="en-US" i="1">
                          <a:latin typeface="Cambria Math"/>
                        </a:rPr>
                        <m:t> </m:t>
                      </m:r>
                      <m:r>
                        <a:rPr lang="en-US" i="1">
                          <a:latin typeface="Cambria Math"/>
                        </a:rPr>
                        <m:t>𝑜𝑓</m:t>
                      </m:r>
                      <m:r>
                        <a:rPr lang="en-US" i="1">
                          <a:latin typeface="Cambria Math"/>
                        </a:rPr>
                        <m:t> </m:t>
                      </m:r>
                      <m:r>
                        <a:rPr lang="en-US" i="1">
                          <a:latin typeface="Cambria Math"/>
                        </a:rPr>
                        <m:t>𝑏𝑙𝑎𝑑𝑒</m:t>
                      </m:r>
                      <m:r>
                        <a:rPr lang="en-US" i="1">
                          <a:latin typeface="Cambria Math"/>
                        </a:rPr>
                        <m:t> ×</m:t>
                      </m:r>
                      <m:r>
                        <a:rPr lang="en-US" i="1">
                          <a:latin typeface="Cambria Math"/>
                        </a:rPr>
                        <m:t>𝑁𝑜</m:t>
                      </m:r>
                      <m:r>
                        <a:rPr lang="en-US" i="1">
                          <a:latin typeface="Cambria Math"/>
                        </a:rPr>
                        <m:t>.</m:t>
                      </m:r>
                      <m:r>
                        <a:rPr lang="en-US" i="1">
                          <a:latin typeface="Cambria Math"/>
                        </a:rPr>
                        <m:t>𝑜𝑓</m:t>
                      </m:r>
                      <m:r>
                        <a:rPr lang="en-US" i="1">
                          <a:latin typeface="Cambria Math"/>
                        </a:rPr>
                        <m:t> </m:t>
                      </m:r>
                      <m:r>
                        <a:rPr lang="en-US" i="1">
                          <a:latin typeface="Cambria Math"/>
                        </a:rPr>
                        <m:t>𝑡𝑟𝑖𝑝</m:t>
                      </m:r>
                      <m:r>
                        <a:rPr lang="ar-IQ">
                          <a:latin typeface="Cambria Math"/>
                        </a:rPr>
                        <m:t>/</m:t>
                      </m:r>
                      <m:r>
                        <a:rPr lang="en-US" i="1">
                          <a:latin typeface="Cambria Math"/>
                        </a:rPr>
                        <m:t> </m:t>
                      </m:r>
                      <m:r>
                        <a:rPr lang="en-US" i="1">
                          <a:latin typeface="Cambria Math"/>
                        </a:rPr>
                        <m:t>h</m:t>
                      </m:r>
                      <m:r>
                        <a:rPr lang="en-US" i="1">
                          <a:latin typeface="Cambria Math"/>
                        </a:rPr>
                        <m:t>𝑟</m:t>
                      </m:r>
                      <m:r>
                        <a:rPr lang="en-US" i="1">
                          <a:latin typeface="Cambria Math"/>
                        </a:rPr>
                        <m:t> </m:t>
                      </m:r>
                    </m:oMath>
                  </m:oMathPara>
                </a14:m>
                <a:endParaRPr lang="en-US" dirty="0"/>
              </a:p>
              <a:p>
                <a:pPr marL="0" indent="0">
                  <a:buNone/>
                </a:pPr>
                <a14:m>
                  <m:oMathPara xmlns:m="http://schemas.openxmlformats.org/officeDocument/2006/math">
                    <m:oMathParaPr>
                      <m:jc m:val="centerGroup"/>
                    </m:oMathParaPr>
                    <m:oMath xmlns:m="http://schemas.openxmlformats.org/officeDocument/2006/math">
                      <m:r>
                        <a:rPr lang="en-US" i="1">
                          <a:latin typeface="Cambria Math"/>
                        </a:rPr>
                        <m:t>𝐶𝑎𝑝𝑎𝑐𝑖𝑡𝑦</m:t>
                      </m:r>
                      <m:r>
                        <a:rPr lang="en-US" i="1">
                          <a:latin typeface="Cambria Math"/>
                        </a:rPr>
                        <m:t> </m:t>
                      </m:r>
                      <m:r>
                        <a:rPr lang="en-US" i="1">
                          <a:latin typeface="Cambria Math"/>
                        </a:rPr>
                        <m:t>𝑜𝑓</m:t>
                      </m:r>
                      <m:r>
                        <a:rPr lang="en-US" i="1">
                          <a:latin typeface="Cambria Math"/>
                        </a:rPr>
                        <m:t> </m:t>
                      </m:r>
                      <m:r>
                        <a:rPr lang="en-US" i="1">
                          <a:latin typeface="Cambria Math"/>
                        </a:rPr>
                        <m:t>𝑏𝑙𝑎𝑑𝑒</m:t>
                      </m:r>
                      <m:r>
                        <a:rPr lang="en-US" i="1">
                          <a:latin typeface="Cambria Math"/>
                        </a:rPr>
                        <m:t> = </m:t>
                      </m:r>
                      <m:r>
                        <a:rPr lang="en-US" i="1">
                          <a:latin typeface="Cambria Math"/>
                        </a:rPr>
                        <m:t>0</m:t>
                      </m:r>
                      <m:r>
                        <a:rPr lang="en-US" i="1">
                          <a:latin typeface="Cambria Math"/>
                        </a:rPr>
                        <m:t>.</m:t>
                      </m:r>
                      <m:r>
                        <a:rPr lang="en-US" i="1">
                          <a:latin typeface="Cambria Math"/>
                        </a:rPr>
                        <m:t>8</m:t>
                      </m:r>
                      <m:r>
                        <a:rPr lang="en-US" i="1">
                          <a:latin typeface="Cambria Math"/>
                        </a:rPr>
                        <m:t>𝐿</m:t>
                      </m:r>
                      <m:r>
                        <a:rPr lang="en-US" i="1">
                          <a:latin typeface="Cambria Math"/>
                        </a:rPr>
                        <m:t> </m:t>
                      </m:r>
                      <m:sSup>
                        <m:sSupPr>
                          <m:ctrlPr>
                            <a:rPr lang="en-US" i="1" baseline="30000">
                              <a:latin typeface="Cambria Math"/>
                            </a:rPr>
                          </m:ctrlPr>
                        </m:sSupPr>
                        <m:e>
                          <m:r>
                            <a:rPr lang="en-US" i="1">
                              <a:latin typeface="Cambria Math"/>
                            </a:rPr>
                            <m:t>𝐻</m:t>
                          </m:r>
                        </m:e>
                        <m:sup>
                          <m:r>
                            <a:rPr lang="en-US" i="1" baseline="30000">
                              <a:latin typeface="Cambria Math"/>
                            </a:rPr>
                            <m:t>2</m:t>
                          </m:r>
                        </m:sup>
                      </m:sSup>
                    </m:oMath>
                  </m:oMathPara>
                </a14:m>
                <a:endParaRPr lang="en-US" dirty="0"/>
              </a:p>
              <a:p>
                <a:pPr marL="0" indent="0">
                  <a:buNone/>
                </a:pPr>
                <a:r>
                  <a:rPr lang="en-US" dirty="0"/>
                  <a:t>                                   = </a:t>
                </a:r>
                <a14:m>
                  <m:oMath xmlns:m="http://schemas.openxmlformats.org/officeDocument/2006/math">
                    <m:r>
                      <a:rPr lang="en-US" i="1">
                        <a:latin typeface="Cambria Math"/>
                      </a:rPr>
                      <m:t>0</m:t>
                    </m:r>
                    <m:r>
                      <a:rPr lang="en-US" i="1">
                        <a:latin typeface="Cambria Math"/>
                      </a:rPr>
                      <m:t>.</m:t>
                    </m:r>
                    <m:r>
                      <a:rPr lang="en-US" i="1">
                        <a:latin typeface="Cambria Math"/>
                      </a:rPr>
                      <m:t>8</m:t>
                    </m:r>
                    <m:r>
                      <a:rPr lang="en-US" i="1">
                        <a:latin typeface="Cambria Math"/>
                      </a:rPr>
                      <m:t>× </m:t>
                    </m:r>
                    <m:r>
                      <a:rPr lang="en-US" i="1">
                        <a:latin typeface="Cambria Math"/>
                      </a:rPr>
                      <m:t>2</m:t>
                    </m:r>
                    <m:r>
                      <a:rPr lang="en-US" i="1">
                        <a:latin typeface="Cambria Math"/>
                      </a:rPr>
                      <m:t>.</m:t>
                    </m:r>
                    <m:r>
                      <a:rPr lang="en-US" i="1">
                        <a:latin typeface="Cambria Math"/>
                      </a:rPr>
                      <m:t>9</m:t>
                    </m:r>
                    <m:r>
                      <a:rPr lang="en-US" i="1">
                        <a:latin typeface="Cambria Math"/>
                      </a:rPr>
                      <m:t>× </m:t>
                    </m:r>
                    <m:sSup>
                      <m:sSupPr>
                        <m:ctrlPr>
                          <a:rPr lang="en-US" i="1" baseline="30000">
                            <a:latin typeface="Cambria Math"/>
                          </a:rPr>
                        </m:ctrlPr>
                      </m:sSupPr>
                      <m:e>
                        <m:r>
                          <a:rPr lang="en-US" i="1">
                            <a:latin typeface="Cambria Math"/>
                          </a:rPr>
                          <m:t>0</m:t>
                        </m:r>
                        <m:r>
                          <a:rPr lang="en-US" i="1">
                            <a:latin typeface="Cambria Math"/>
                          </a:rPr>
                          <m:t>.</m:t>
                        </m:r>
                        <m:r>
                          <a:rPr lang="en-US" i="1">
                            <a:latin typeface="Cambria Math"/>
                          </a:rPr>
                          <m:t>97</m:t>
                        </m:r>
                      </m:e>
                      <m:sup>
                        <m:r>
                          <a:rPr lang="en-US" i="1" baseline="30000">
                            <a:latin typeface="Cambria Math"/>
                          </a:rPr>
                          <m:t>2</m:t>
                        </m:r>
                      </m:sup>
                    </m:sSup>
                    <m:r>
                      <a:rPr lang="en-US" i="1">
                        <a:latin typeface="Cambria Math"/>
                      </a:rPr>
                      <m:t> </m:t>
                    </m:r>
                  </m:oMath>
                </a14:m>
                <a:r>
                  <a:rPr lang="en-US" dirty="0"/>
                  <a:t>= </a:t>
                </a:r>
                <a14:m>
                  <m:oMath xmlns:m="http://schemas.openxmlformats.org/officeDocument/2006/math">
                    <m:r>
                      <a:rPr lang="en-US" i="1">
                        <a:latin typeface="Cambria Math"/>
                      </a:rPr>
                      <m:t>2</m:t>
                    </m:r>
                    <m:r>
                      <a:rPr lang="en-US" i="1">
                        <a:latin typeface="Cambria Math"/>
                      </a:rPr>
                      <m:t>.</m:t>
                    </m:r>
                    <m:r>
                      <a:rPr lang="en-US" i="1">
                        <a:latin typeface="Cambria Math"/>
                      </a:rPr>
                      <m:t>18</m:t>
                    </m:r>
                    <m:r>
                      <a:rPr lang="en-US" i="1">
                        <a:latin typeface="Cambria Math"/>
                      </a:rPr>
                      <m:t> </m:t>
                    </m:r>
                    <m:sSup>
                      <m:sSupPr>
                        <m:ctrlPr>
                          <a:rPr lang="en-US" i="1">
                            <a:latin typeface="Cambria Math"/>
                          </a:rPr>
                        </m:ctrlPr>
                      </m:sSupPr>
                      <m:e>
                        <m:r>
                          <a:rPr lang="en-US" i="1">
                            <a:latin typeface="Cambria Math"/>
                          </a:rPr>
                          <m:t>𝑚</m:t>
                        </m:r>
                      </m:e>
                      <m:sup>
                        <m:r>
                          <a:rPr lang="en-US" i="1">
                            <a:latin typeface="Cambria Math"/>
                          </a:rPr>
                          <m:t>3</m:t>
                        </m:r>
                      </m:sup>
                    </m:sSup>
                    <m:r>
                      <a:rPr lang="en-US" i="1">
                        <a:latin typeface="Cambria Math"/>
                      </a:rPr>
                      <m:t> </m:t>
                    </m:r>
                  </m:oMath>
                </a14:m>
                <a:r>
                  <a:rPr lang="en-US" dirty="0"/>
                  <a:t>Loose measure.</a:t>
                </a:r>
              </a:p>
              <a:p>
                <a:pPr marL="0" indent="0">
                  <a:buNone/>
                </a:pPr>
                <a14:m>
                  <m:oMathPara xmlns:m="http://schemas.openxmlformats.org/officeDocument/2006/math">
                    <m:oMathParaPr>
                      <m:jc m:val="centerGroup"/>
                    </m:oMathParaPr>
                    <m:oMath xmlns:m="http://schemas.openxmlformats.org/officeDocument/2006/math">
                      <m:r>
                        <a:rPr lang="en-US" i="1">
                          <a:latin typeface="Cambria Math"/>
                        </a:rPr>
                        <m:t>𝐶𝑦𝑐𝑙𝑒</m:t>
                      </m:r>
                      <m:r>
                        <a:rPr lang="en-US" i="1">
                          <a:latin typeface="Cambria Math"/>
                        </a:rPr>
                        <m:t> </m:t>
                      </m:r>
                      <m:r>
                        <a:rPr lang="en-US" i="1">
                          <a:latin typeface="Cambria Math"/>
                        </a:rPr>
                        <m:t>𝑡𝑖𝑚𝑒</m:t>
                      </m:r>
                      <m:r>
                        <a:rPr lang="en-US" i="1">
                          <a:latin typeface="Cambria Math"/>
                        </a:rPr>
                        <m:t> = </m:t>
                      </m:r>
                      <m:r>
                        <a:rPr lang="en-US" i="1">
                          <a:latin typeface="Cambria Math"/>
                        </a:rPr>
                        <m:t>𝑝𝑢𝑠</m:t>
                      </m:r>
                      <m:r>
                        <a:rPr lang="en-US" i="1">
                          <a:latin typeface="Cambria Math"/>
                        </a:rPr>
                        <m:t>h</m:t>
                      </m:r>
                      <m:r>
                        <a:rPr lang="en-US" i="1">
                          <a:latin typeface="Cambria Math"/>
                        </a:rPr>
                        <m:t>𝑖𝑛𝑔</m:t>
                      </m:r>
                      <m:r>
                        <a:rPr lang="en-US" i="1">
                          <a:latin typeface="Cambria Math"/>
                        </a:rPr>
                        <m:t> </m:t>
                      </m:r>
                      <m:r>
                        <a:rPr lang="en-US" i="1">
                          <a:latin typeface="Cambria Math"/>
                        </a:rPr>
                        <m:t>𝑡𝑖𝑚𝑒</m:t>
                      </m:r>
                      <m:r>
                        <a:rPr lang="en-US" i="1">
                          <a:latin typeface="Cambria Math"/>
                        </a:rPr>
                        <m:t> + </m:t>
                      </m:r>
                      <m:r>
                        <a:rPr lang="en-US" i="1">
                          <a:latin typeface="Cambria Math"/>
                        </a:rPr>
                        <m:t>𝑅𝑒𝑡𝑢𝑟𝑛𝑖𝑛𝑔</m:t>
                      </m:r>
                      <m:r>
                        <a:rPr lang="en-US" i="1">
                          <a:latin typeface="Cambria Math"/>
                        </a:rPr>
                        <m:t> </m:t>
                      </m:r>
                      <m:r>
                        <a:rPr lang="en-US" i="1">
                          <a:latin typeface="Cambria Math"/>
                        </a:rPr>
                        <m:t>𝑡𝑖𝑚𝑒</m:t>
                      </m:r>
                      <m:r>
                        <a:rPr lang="en-US" i="1">
                          <a:latin typeface="Cambria Math"/>
                        </a:rPr>
                        <m:t> + </m:t>
                      </m:r>
                      <m:r>
                        <a:rPr lang="en-US" i="1">
                          <a:latin typeface="Cambria Math"/>
                        </a:rPr>
                        <m:t>𝑓𝑖𝑥𝑒𝑑</m:t>
                      </m:r>
                      <m:r>
                        <a:rPr lang="en-US" i="1">
                          <a:latin typeface="Cambria Math"/>
                        </a:rPr>
                        <m:t> </m:t>
                      </m:r>
                      <m:r>
                        <a:rPr lang="en-US" i="1">
                          <a:latin typeface="Cambria Math"/>
                        </a:rPr>
                        <m:t>𝑡𝑖𝑚𝑒</m:t>
                      </m:r>
                      <m:r>
                        <a:rPr lang="en-US" i="1">
                          <a:latin typeface="Cambria Math"/>
                        </a:rPr>
                        <m:t> </m:t>
                      </m:r>
                    </m:oMath>
                  </m:oMathPara>
                </a14:m>
                <a:endParaRPr lang="en-US" dirty="0"/>
              </a:p>
              <a:p>
                <a:pPr marL="0" indent="0">
                  <a:buNone/>
                </a:pPr>
                <a:r>
                  <a:rPr lang="en-US" dirty="0"/>
                  <a:t> Cycle time = </a:t>
                </a:r>
                <a14:m>
                  <m:oMath xmlns:m="http://schemas.openxmlformats.org/officeDocument/2006/math">
                    <m:f>
                      <m:fPr>
                        <m:ctrlPr>
                          <a:rPr lang="en-US" i="1">
                            <a:latin typeface="Cambria Math"/>
                          </a:rPr>
                        </m:ctrlPr>
                      </m:fPr>
                      <m:num>
                        <m:f>
                          <m:fPr>
                            <m:ctrlPr>
                              <a:rPr lang="en-US" i="1">
                                <a:latin typeface="Cambria Math"/>
                              </a:rPr>
                            </m:ctrlPr>
                          </m:fPr>
                          <m:num>
                            <m:r>
                              <a:rPr lang="en-US" i="1">
                                <a:latin typeface="Cambria Math"/>
                              </a:rPr>
                              <m:t>100</m:t>
                            </m:r>
                          </m:num>
                          <m:den>
                            <m:r>
                              <a:rPr lang="en-US" i="1">
                                <a:latin typeface="Cambria Math"/>
                              </a:rPr>
                              <m:t>1000</m:t>
                            </m:r>
                          </m:den>
                        </m:f>
                        <m:r>
                          <a:rPr lang="en-US" i="1">
                            <a:latin typeface="Cambria Math"/>
                          </a:rPr>
                          <m:t>∗</m:t>
                        </m:r>
                        <m:r>
                          <a:rPr lang="en-US" i="1">
                            <a:latin typeface="Cambria Math"/>
                          </a:rPr>
                          <m:t>60</m:t>
                        </m:r>
                      </m:num>
                      <m:den>
                        <m:r>
                          <a:rPr lang="en-US" i="1">
                            <a:latin typeface="Cambria Math"/>
                          </a:rPr>
                          <m:t>2</m:t>
                        </m:r>
                        <m:r>
                          <a:rPr lang="en-US" i="1">
                            <a:latin typeface="Cambria Math"/>
                          </a:rPr>
                          <m:t>.</m:t>
                        </m:r>
                        <m:r>
                          <a:rPr lang="en-US" i="1">
                            <a:latin typeface="Cambria Math"/>
                          </a:rPr>
                          <m:t>4</m:t>
                        </m:r>
                      </m:den>
                    </m:f>
                    <m:r>
                      <a:rPr lang="en-US" i="1">
                        <a:latin typeface="Cambria Math"/>
                      </a:rPr>
                      <m:t>+</m:t>
                    </m:r>
                    <m:f>
                      <m:fPr>
                        <m:ctrlPr>
                          <a:rPr lang="en-US" i="1">
                            <a:latin typeface="Cambria Math"/>
                          </a:rPr>
                        </m:ctrlPr>
                      </m:fPr>
                      <m:num>
                        <m:f>
                          <m:fPr>
                            <m:ctrlPr>
                              <a:rPr lang="en-US" i="1">
                                <a:latin typeface="Cambria Math"/>
                              </a:rPr>
                            </m:ctrlPr>
                          </m:fPr>
                          <m:num>
                            <m:r>
                              <a:rPr lang="en-US" i="1">
                                <a:latin typeface="Cambria Math"/>
                              </a:rPr>
                              <m:t>100</m:t>
                            </m:r>
                          </m:num>
                          <m:den>
                            <m:r>
                              <a:rPr lang="en-US" i="1">
                                <a:latin typeface="Cambria Math"/>
                              </a:rPr>
                              <m:t>1000</m:t>
                            </m:r>
                          </m:den>
                        </m:f>
                        <m:r>
                          <a:rPr lang="en-US" i="1">
                            <a:latin typeface="Cambria Math"/>
                          </a:rPr>
                          <m:t>∗</m:t>
                        </m:r>
                        <m:r>
                          <a:rPr lang="en-US" i="1">
                            <a:latin typeface="Cambria Math"/>
                          </a:rPr>
                          <m:t>60</m:t>
                        </m:r>
                      </m:num>
                      <m:den>
                        <m:r>
                          <a:rPr lang="en-US" i="1">
                            <a:latin typeface="Cambria Math"/>
                          </a:rPr>
                          <m:t>5</m:t>
                        </m:r>
                        <m:r>
                          <a:rPr lang="en-US" i="1">
                            <a:latin typeface="Cambria Math"/>
                          </a:rPr>
                          <m:t>.</m:t>
                        </m:r>
                        <m:r>
                          <a:rPr lang="en-US" i="1">
                            <a:latin typeface="Cambria Math"/>
                          </a:rPr>
                          <m:t>6</m:t>
                        </m:r>
                      </m:den>
                    </m:f>
                    <m:r>
                      <a:rPr lang="en-US" i="1">
                        <a:latin typeface="Cambria Math"/>
                      </a:rPr>
                      <m:t>+</m:t>
                    </m:r>
                    <m:r>
                      <a:rPr lang="en-US" i="1">
                        <a:latin typeface="Cambria Math"/>
                      </a:rPr>
                      <m:t>0</m:t>
                    </m:r>
                    <m:r>
                      <a:rPr lang="en-US" i="1">
                        <a:latin typeface="Cambria Math"/>
                      </a:rPr>
                      <m:t>.</m:t>
                    </m:r>
                    <m:r>
                      <a:rPr lang="en-US" i="1">
                        <a:latin typeface="Cambria Math"/>
                      </a:rPr>
                      <m:t>32</m:t>
                    </m:r>
                    <m:r>
                      <a:rPr lang="en-US" i="1">
                        <a:latin typeface="Cambria Math"/>
                      </a:rPr>
                      <m:t>=</m:t>
                    </m:r>
                    <m:r>
                      <a:rPr lang="en-US" i="1">
                        <a:latin typeface="Cambria Math"/>
                      </a:rPr>
                      <m:t>3</m:t>
                    </m:r>
                    <m:r>
                      <a:rPr lang="en-US" i="1">
                        <a:latin typeface="Cambria Math"/>
                      </a:rPr>
                      <m:t>.</m:t>
                    </m:r>
                    <m:r>
                      <a:rPr lang="en-US" i="1">
                        <a:latin typeface="Cambria Math"/>
                      </a:rPr>
                      <m:t>9</m:t>
                    </m:r>
                    <m:r>
                      <a:rPr lang="en-US" i="1">
                        <a:latin typeface="Cambria Math"/>
                      </a:rPr>
                      <m:t> </m:t>
                    </m:r>
                    <m:r>
                      <a:rPr lang="en-US" i="1">
                        <a:latin typeface="Cambria Math"/>
                      </a:rPr>
                      <m:t>𝑚𝑖𝑛</m:t>
                    </m:r>
                  </m:oMath>
                </a14:m>
                <a:endParaRPr lang="en-US" dirty="0"/>
              </a:p>
              <a:p>
                <a:pPr marL="0" indent="0">
                  <a:buNone/>
                </a:pPr>
                <a14:m>
                  <m:oMath xmlns:m="http://schemas.openxmlformats.org/officeDocument/2006/math">
                    <m:r>
                      <a:rPr lang="en-US" i="1">
                        <a:latin typeface="Cambria Math"/>
                      </a:rPr>
                      <m:t>𝑁𝑜</m:t>
                    </m:r>
                    <m:r>
                      <a:rPr lang="en-US" i="1">
                        <a:latin typeface="Cambria Math"/>
                      </a:rPr>
                      <m:t>.</m:t>
                    </m:r>
                    <m:r>
                      <a:rPr lang="en-US" i="1">
                        <a:latin typeface="Cambria Math"/>
                      </a:rPr>
                      <m:t>𝑜𝑓</m:t>
                    </m:r>
                    <m:r>
                      <a:rPr lang="en-US" i="1">
                        <a:latin typeface="Cambria Math"/>
                      </a:rPr>
                      <m:t> </m:t>
                    </m:r>
                    <m:r>
                      <a:rPr lang="en-US" i="1">
                        <a:latin typeface="Cambria Math"/>
                      </a:rPr>
                      <m:t>𝑇𝑟𝑖𝑝</m:t>
                    </m:r>
                    <m:r>
                      <a:rPr lang="en-US" i="1">
                        <a:latin typeface="Cambria Math"/>
                      </a:rPr>
                      <m:t> </m:t>
                    </m:r>
                    <m:r>
                      <a:rPr lang="ar-IQ">
                        <a:latin typeface="Cambria Math"/>
                      </a:rPr>
                      <m:t>/</m:t>
                    </m:r>
                    <m:r>
                      <a:rPr lang="en-US" i="1">
                        <a:latin typeface="Cambria Math"/>
                      </a:rPr>
                      <m:t> </m:t>
                    </m:r>
                    <m:r>
                      <a:rPr lang="en-US" i="1">
                        <a:latin typeface="Cambria Math"/>
                      </a:rPr>
                      <m:t>h</m:t>
                    </m:r>
                    <m:r>
                      <a:rPr lang="en-US" i="1">
                        <a:latin typeface="Cambria Math"/>
                      </a:rPr>
                      <m:t>𝑜𝑢𝑟</m:t>
                    </m:r>
                    <m:r>
                      <a:rPr lang="en-US" i="1">
                        <a:latin typeface="Cambria Math"/>
                      </a:rPr>
                      <m:t> = </m:t>
                    </m:r>
                    <m:f>
                      <m:fPr>
                        <m:ctrlPr>
                          <a:rPr lang="en-US" i="1">
                            <a:latin typeface="Cambria Math"/>
                          </a:rPr>
                        </m:ctrlPr>
                      </m:fPr>
                      <m:num>
                        <m:r>
                          <a:rPr lang="en-US" i="1">
                            <a:latin typeface="Cambria Math"/>
                          </a:rPr>
                          <m:t>𝑜𝑝𝑒𝑟𝑎𝑡𝑖𝑛𝑔</m:t>
                        </m:r>
                        <m:r>
                          <a:rPr lang="en-US" i="1">
                            <a:latin typeface="Cambria Math"/>
                          </a:rPr>
                          <m:t> </m:t>
                        </m:r>
                        <m:r>
                          <a:rPr lang="en-US" i="1">
                            <a:latin typeface="Cambria Math"/>
                          </a:rPr>
                          <m:t>𝑓𝑎𝑐𝑡𝑜𝑟</m:t>
                        </m:r>
                        <m:r>
                          <a:rPr lang="en-US" i="1">
                            <a:latin typeface="Cambria Math"/>
                          </a:rPr>
                          <m:t> </m:t>
                        </m:r>
                      </m:num>
                      <m:den>
                        <m:r>
                          <a:rPr lang="en-US" i="1">
                            <a:latin typeface="Cambria Math"/>
                          </a:rPr>
                          <m:t>𝑐𝑦𝑐𝑙𝑒</m:t>
                        </m:r>
                        <m:r>
                          <a:rPr lang="en-US" i="1">
                            <a:latin typeface="Cambria Math"/>
                          </a:rPr>
                          <m:t> </m:t>
                        </m:r>
                        <m:r>
                          <a:rPr lang="en-US" i="1">
                            <a:latin typeface="Cambria Math"/>
                          </a:rPr>
                          <m:t>𝑡𝑖𝑚𝑒</m:t>
                        </m:r>
                        <m:r>
                          <a:rPr lang="en-US" i="1">
                            <a:latin typeface="Cambria Math"/>
                          </a:rPr>
                          <m:t> </m:t>
                        </m:r>
                      </m:den>
                    </m:f>
                    <m:f>
                      <m:fPr>
                        <m:ctrlPr>
                          <a:rPr lang="en-US" i="1">
                            <a:latin typeface="Cambria Math"/>
                          </a:rPr>
                        </m:ctrlPr>
                      </m:fPr>
                      <m:num>
                        <m:r>
                          <a:rPr lang="en-US" i="1">
                            <a:latin typeface="Cambria Math"/>
                          </a:rPr>
                          <m:t>50</m:t>
                        </m:r>
                      </m:num>
                      <m:den>
                        <m:r>
                          <a:rPr lang="en-US" i="1">
                            <a:latin typeface="Cambria Math"/>
                          </a:rPr>
                          <m:t>3</m:t>
                        </m:r>
                        <m:r>
                          <a:rPr lang="en-US" i="1">
                            <a:latin typeface="Cambria Math"/>
                          </a:rPr>
                          <m:t>.</m:t>
                        </m:r>
                        <m:r>
                          <a:rPr lang="en-US" i="1">
                            <a:latin typeface="Cambria Math"/>
                          </a:rPr>
                          <m:t>9</m:t>
                        </m:r>
                      </m:den>
                    </m:f>
                    <m:r>
                      <a:rPr lang="en-US" i="1">
                        <a:latin typeface="Cambria Math"/>
                      </a:rPr>
                      <m:t>=</m:t>
                    </m:r>
                    <m:r>
                      <a:rPr lang="en-US" i="1">
                        <a:latin typeface="Cambria Math"/>
                      </a:rPr>
                      <m:t>12</m:t>
                    </m:r>
                    <m:r>
                      <a:rPr lang="en-US" i="1">
                        <a:latin typeface="Cambria Math"/>
                      </a:rPr>
                      <m:t>.</m:t>
                    </m:r>
                    <m:r>
                      <a:rPr lang="en-US" i="1">
                        <a:latin typeface="Cambria Math"/>
                      </a:rPr>
                      <m:t>82</m:t>
                    </m:r>
                  </m:oMath>
                </a14:m>
                <a:r>
                  <a:rPr lang="en-US" dirty="0"/>
                  <a:t>   </a:t>
                </a:r>
              </a:p>
              <a:p>
                <a:pPr marL="0" indent="0">
                  <a:buNone/>
                </a:pPr>
                <a:r>
                  <a:rPr lang="en-US" dirty="0"/>
                  <a:t>Out put = </a:t>
                </a:r>
                <a14:m>
                  <m:oMath xmlns:m="http://schemas.openxmlformats.org/officeDocument/2006/math">
                    <m:f>
                      <m:fPr>
                        <m:ctrlPr>
                          <a:rPr lang="en-US" i="1">
                            <a:latin typeface="Cambria Math"/>
                          </a:rPr>
                        </m:ctrlPr>
                      </m:fPr>
                      <m:num>
                        <m:r>
                          <a:rPr lang="en-US" i="1">
                            <a:latin typeface="Cambria Math"/>
                          </a:rPr>
                          <m:t>2</m:t>
                        </m:r>
                        <m:r>
                          <a:rPr lang="en-US" i="1">
                            <a:latin typeface="Cambria Math"/>
                          </a:rPr>
                          <m:t>.</m:t>
                        </m:r>
                        <m:r>
                          <a:rPr lang="en-US" i="1">
                            <a:latin typeface="Cambria Math"/>
                          </a:rPr>
                          <m:t>18</m:t>
                        </m:r>
                      </m:num>
                      <m:den>
                        <m:r>
                          <a:rPr lang="en-US" i="1">
                            <a:latin typeface="Cambria Math"/>
                          </a:rPr>
                          <m:t>1</m:t>
                        </m:r>
                        <m:r>
                          <a:rPr lang="en-US" i="1">
                            <a:latin typeface="Cambria Math"/>
                          </a:rPr>
                          <m:t>+</m:t>
                        </m:r>
                        <m:r>
                          <a:rPr lang="en-US" i="1">
                            <a:latin typeface="Cambria Math"/>
                          </a:rPr>
                          <m:t>0</m:t>
                        </m:r>
                        <m:r>
                          <a:rPr lang="en-US" i="1">
                            <a:latin typeface="Cambria Math"/>
                          </a:rPr>
                          <m:t>.</m:t>
                        </m:r>
                        <m:r>
                          <a:rPr lang="en-US" i="1">
                            <a:latin typeface="Cambria Math"/>
                          </a:rPr>
                          <m:t>25</m:t>
                        </m:r>
                      </m:den>
                    </m:f>
                    <m:r>
                      <a:rPr lang="en-US" i="1">
                        <a:latin typeface="Cambria Math"/>
                      </a:rPr>
                      <m:t>∗</m:t>
                    </m:r>
                    <m:r>
                      <a:rPr lang="en-US" i="1">
                        <a:latin typeface="Cambria Math"/>
                      </a:rPr>
                      <m:t>12</m:t>
                    </m:r>
                    <m:r>
                      <a:rPr lang="en-US" i="1">
                        <a:latin typeface="Cambria Math"/>
                      </a:rPr>
                      <m:t>.</m:t>
                    </m:r>
                    <m:r>
                      <a:rPr lang="en-US" i="1">
                        <a:latin typeface="Cambria Math"/>
                      </a:rPr>
                      <m:t>82</m:t>
                    </m:r>
                    <m:r>
                      <a:rPr lang="en-US" i="1">
                        <a:latin typeface="Cambria Math"/>
                      </a:rPr>
                      <m:t>=</m:t>
                    </m:r>
                    <m:r>
                      <a:rPr lang="en-US" i="1">
                        <a:latin typeface="Cambria Math"/>
                      </a:rPr>
                      <m:t>22</m:t>
                    </m:r>
                    <m:r>
                      <a:rPr lang="en-US" i="1">
                        <a:latin typeface="Cambria Math"/>
                      </a:rPr>
                      <m:t>.</m:t>
                    </m:r>
                    <m:r>
                      <a:rPr lang="en-US" i="1">
                        <a:latin typeface="Cambria Math"/>
                      </a:rPr>
                      <m:t>35</m:t>
                    </m:r>
                    <m:r>
                      <a:rPr lang="en-US" i="1">
                        <a:latin typeface="Cambria Math"/>
                      </a:rPr>
                      <m:t> </m:t>
                    </m:r>
                    <m:sSup>
                      <m:sSupPr>
                        <m:ctrlPr>
                          <a:rPr lang="en-US" i="1">
                            <a:latin typeface="Cambria Math"/>
                          </a:rPr>
                        </m:ctrlPr>
                      </m:sSupPr>
                      <m:e>
                        <m:r>
                          <a:rPr lang="en-US" i="1">
                            <a:latin typeface="Cambria Math"/>
                          </a:rPr>
                          <m:t>𝑚</m:t>
                        </m:r>
                      </m:e>
                      <m:sup>
                        <m:r>
                          <a:rPr lang="en-US" i="1">
                            <a:latin typeface="Cambria Math"/>
                          </a:rPr>
                          <m:t>3</m:t>
                        </m:r>
                      </m:sup>
                    </m:sSup>
                    <m:r>
                      <a:rPr lang="en-US" i="1">
                        <a:latin typeface="Cambria Math"/>
                      </a:rPr>
                      <m:t> </m:t>
                    </m:r>
                    <m:r>
                      <a:rPr lang="en-US" i="1">
                        <a:latin typeface="Cambria Math"/>
                      </a:rPr>
                      <m:t>𝑏𝑎𝑛𝑘</m:t>
                    </m:r>
                    <m:r>
                      <a:rPr lang="en-US" i="1">
                        <a:latin typeface="Cambria Math"/>
                      </a:rPr>
                      <m:t> </m:t>
                    </m:r>
                    <m:r>
                      <a:rPr lang="en-US" i="1">
                        <a:latin typeface="Cambria Math"/>
                      </a:rPr>
                      <m:t>𝑚𝑒𝑎𝑠𝑢𝑟𝑒</m:t>
                    </m:r>
                    <m:r>
                      <a:rPr lang="en-US" i="1">
                        <a:latin typeface="Cambria Math"/>
                      </a:rPr>
                      <m:t> </m:t>
                    </m:r>
                  </m:oMath>
                </a14:m>
                <a:r>
                  <a:rPr lang="en-US" dirty="0"/>
                  <a:t> </a:t>
                </a:r>
              </a:p>
              <a:p>
                <a:pPr marL="0" indent="0">
                  <a:buNone/>
                </a:pPr>
                <a:r>
                  <a:rPr lang="en-US" dirty="0"/>
                  <a:t>Min. time = volume/output(100*50*0.3) / 22.35 = 67 </a:t>
                </a:r>
                <a:r>
                  <a:rPr lang="en-US" dirty="0" err="1"/>
                  <a:t>hr</a:t>
                </a:r>
                <a:endParaRPr lang="en-US" dirty="0"/>
              </a:p>
              <a:p>
                <a:pPr marL="0" indent="0">
                  <a:buNone/>
                </a:pPr>
                <a:r>
                  <a:rPr lang="en-US" dirty="0"/>
                  <a:t>Cycle time = </a:t>
                </a:r>
                <a14:m>
                  <m:oMath xmlns:m="http://schemas.openxmlformats.org/officeDocument/2006/math">
                    <m:f>
                      <m:fPr>
                        <m:ctrlPr>
                          <a:rPr lang="en-US" i="1">
                            <a:latin typeface="Cambria Math"/>
                          </a:rPr>
                        </m:ctrlPr>
                      </m:fPr>
                      <m:num>
                        <m:f>
                          <m:fPr>
                            <m:ctrlPr>
                              <a:rPr lang="en-US" i="1">
                                <a:latin typeface="Cambria Math"/>
                              </a:rPr>
                            </m:ctrlPr>
                          </m:fPr>
                          <m:num>
                            <m:r>
                              <a:rPr lang="en-US" i="1">
                                <a:latin typeface="Cambria Math"/>
                              </a:rPr>
                              <m:t>50</m:t>
                            </m:r>
                          </m:num>
                          <m:den>
                            <m:r>
                              <a:rPr lang="en-US" i="1">
                                <a:latin typeface="Cambria Math"/>
                              </a:rPr>
                              <m:t>1000</m:t>
                            </m:r>
                          </m:den>
                        </m:f>
                        <m:r>
                          <a:rPr lang="en-US" i="1">
                            <a:latin typeface="Cambria Math"/>
                          </a:rPr>
                          <m:t>∗</m:t>
                        </m:r>
                        <m:r>
                          <a:rPr lang="en-US" i="1">
                            <a:latin typeface="Cambria Math"/>
                          </a:rPr>
                          <m:t>60</m:t>
                        </m:r>
                      </m:num>
                      <m:den>
                        <m:r>
                          <a:rPr lang="en-US" i="1">
                            <a:latin typeface="Cambria Math"/>
                          </a:rPr>
                          <m:t>2</m:t>
                        </m:r>
                        <m:r>
                          <a:rPr lang="en-US" i="1">
                            <a:latin typeface="Cambria Math"/>
                          </a:rPr>
                          <m:t>.</m:t>
                        </m:r>
                        <m:r>
                          <a:rPr lang="en-US" i="1">
                            <a:latin typeface="Cambria Math"/>
                          </a:rPr>
                          <m:t>4</m:t>
                        </m:r>
                      </m:den>
                    </m:f>
                  </m:oMath>
                </a14:m>
                <a:r>
                  <a:rPr lang="en-US" dirty="0"/>
                  <a:t>+</a:t>
                </a:r>
                <a14:m>
                  <m:oMath xmlns:m="http://schemas.openxmlformats.org/officeDocument/2006/math">
                    <m:f>
                      <m:fPr>
                        <m:ctrlPr>
                          <a:rPr lang="en-US" i="1">
                            <a:latin typeface="Cambria Math"/>
                          </a:rPr>
                        </m:ctrlPr>
                      </m:fPr>
                      <m:num>
                        <m:f>
                          <m:fPr>
                            <m:ctrlPr>
                              <a:rPr lang="en-US" i="1">
                                <a:latin typeface="Cambria Math"/>
                              </a:rPr>
                            </m:ctrlPr>
                          </m:fPr>
                          <m:num>
                            <m:r>
                              <a:rPr lang="en-US" i="1">
                                <a:latin typeface="Cambria Math"/>
                              </a:rPr>
                              <m:t>50</m:t>
                            </m:r>
                          </m:num>
                          <m:den>
                            <m:r>
                              <a:rPr lang="en-US" i="1">
                                <a:latin typeface="Cambria Math"/>
                              </a:rPr>
                              <m:t>1000</m:t>
                            </m:r>
                          </m:den>
                        </m:f>
                        <m:r>
                          <a:rPr lang="en-US" i="1">
                            <a:latin typeface="Cambria Math"/>
                          </a:rPr>
                          <m:t>∗</m:t>
                        </m:r>
                        <m:r>
                          <a:rPr lang="en-US" i="1">
                            <a:latin typeface="Cambria Math"/>
                          </a:rPr>
                          <m:t>60</m:t>
                        </m:r>
                      </m:num>
                      <m:den>
                        <m:r>
                          <a:rPr lang="en-US" i="1">
                            <a:latin typeface="Cambria Math"/>
                          </a:rPr>
                          <m:t>5</m:t>
                        </m:r>
                        <m:r>
                          <a:rPr lang="en-US" i="1">
                            <a:latin typeface="Cambria Math"/>
                          </a:rPr>
                          <m:t>.</m:t>
                        </m:r>
                        <m:r>
                          <a:rPr lang="en-US" i="1">
                            <a:latin typeface="Cambria Math"/>
                          </a:rPr>
                          <m:t>6</m:t>
                        </m:r>
                      </m:den>
                    </m:f>
                    <m:r>
                      <a:rPr lang="en-US" i="1">
                        <a:latin typeface="Cambria Math"/>
                      </a:rPr>
                      <m:t>+</m:t>
                    </m:r>
                    <m:r>
                      <a:rPr lang="en-US" i="1">
                        <a:latin typeface="Cambria Math"/>
                      </a:rPr>
                      <m:t>0</m:t>
                    </m:r>
                    <m:r>
                      <a:rPr lang="en-US" i="1">
                        <a:latin typeface="Cambria Math"/>
                      </a:rPr>
                      <m:t>.</m:t>
                    </m:r>
                    <m:r>
                      <a:rPr lang="en-US" i="1">
                        <a:latin typeface="Cambria Math"/>
                      </a:rPr>
                      <m:t>32</m:t>
                    </m:r>
                    <m:r>
                      <a:rPr lang="en-US" i="1">
                        <a:latin typeface="Cambria Math"/>
                      </a:rPr>
                      <m:t>=</m:t>
                    </m:r>
                    <m:r>
                      <a:rPr lang="en-US" i="1">
                        <a:latin typeface="Cambria Math"/>
                      </a:rPr>
                      <m:t>2</m:t>
                    </m:r>
                    <m:r>
                      <a:rPr lang="en-US" i="1">
                        <a:latin typeface="Cambria Math"/>
                      </a:rPr>
                      <m:t>.</m:t>
                    </m:r>
                    <m:r>
                      <a:rPr lang="en-US" i="1">
                        <a:latin typeface="Cambria Math"/>
                      </a:rPr>
                      <m:t>105</m:t>
                    </m:r>
                    <m:r>
                      <a:rPr lang="en-US" i="1">
                        <a:latin typeface="Cambria Math"/>
                      </a:rPr>
                      <m:t> </m:t>
                    </m:r>
                    <m:r>
                      <a:rPr lang="en-US" i="1">
                        <a:latin typeface="Cambria Math"/>
                      </a:rPr>
                      <m:t>𝑚𝑖𝑛</m:t>
                    </m:r>
                  </m:oMath>
                </a14:m>
                <a:r>
                  <a:rPr lang="en-US" dirty="0"/>
                  <a:t>   </a:t>
                </a:r>
              </a:p>
              <a:p>
                <a:pPr marL="0" indent="0">
                  <a:buNone/>
                </a:pPr>
                <a:r>
                  <a:rPr lang="en-US" dirty="0"/>
                  <a:t>Trip / </a:t>
                </a:r>
                <a:r>
                  <a:rPr lang="en-US" dirty="0" err="1"/>
                  <a:t>hr</a:t>
                </a:r>
                <a:r>
                  <a:rPr lang="en-US" dirty="0"/>
                  <a:t> = 50/ 2.105 = 23 . 75</a:t>
                </a:r>
              </a:p>
              <a:p>
                <a:pPr marL="0" indent="0">
                  <a:buNone/>
                </a:pPr>
                <a:r>
                  <a:rPr lang="en-US" dirty="0"/>
                  <a:t>Out put = </a:t>
                </a:r>
                <a14:m>
                  <m:oMath xmlns:m="http://schemas.openxmlformats.org/officeDocument/2006/math">
                    <m:f>
                      <m:fPr>
                        <m:ctrlPr>
                          <a:rPr lang="en-US" i="1">
                            <a:latin typeface="Cambria Math"/>
                          </a:rPr>
                        </m:ctrlPr>
                      </m:fPr>
                      <m:num>
                        <m:r>
                          <a:rPr lang="en-US" i="1">
                            <a:latin typeface="Cambria Math"/>
                          </a:rPr>
                          <m:t>2</m:t>
                        </m:r>
                        <m:r>
                          <a:rPr lang="en-US" i="1">
                            <a:latin typeface="Cambria Math"/>
                          </a:rPr>
                          <m:t>.</m:t>
                        </m:r>
                        <m:r>
                          <a:rPr lang="en-US" i="1">
                            <a:latin typeface="Cambria Math"/>
                          </a:rPr>
                          <m:t>18</m:t>
                        </m:r>
                      </m:num>
                      <m:den>
                        <m:r>
                          <a:rPr lang="en-US" i="1">
                            <a:latin typeface="Cambria Math"/>
                          </a:rPr>
                          <m:t>1</m:t>
                        </m:r>
                        <m:r>
                          <a:rPr lang="en-US" i="1">
                            <a:latin typeface="Cambria Math"/>
                          </a:rPr>
                          <m:t>.</m:t>
                        </m:r>
                        <m:r>
                          <a:rPr lang="en-US" i="1">
                            <a:latin typeface="Cambria Math"/>
                          </a:rPr>
                          <m:t>25</m:t>
                        </m:r>
                      </m:den>
                    </m:f>
                    <m:r>
                      <a:rPr lang="en-US" i="1">
                        <a:latin typeface="Cambria Math"/>
                      </a:rPr>
                      <m:t>∗</m:t>
                    </m:r>
                    <m:r>
                      <a:rPr lang="en-US" i="1">
                        <a:latin typeface="Cambria Math"/>
                      </a:rPr>
                      <m:t>23</m:t>
                    </m:r>
                    <m:r>
                      <a:rPr lang="en-US" i="1">
                        <a:latin typeface="Cambria Math"/>
                      </a:rPr>
                      <m:t>.</m:t>
                    </m:r>
                    <m:r>
                      <a:rPr lang="en-US" i="1">
                        <a:latin typeface="Cambria Math"/>
                      </a:rPr>
                      <m:t>75</m:t>
                    </m:r>
                    <m:r>
                      <a:rPr lang="en-US" i="1">
                        <a:latin typeface="Cambria Math"/>
                      </a:rPr>
                      <m:t>=</m:t>
                    </m:r>
                    <m:r>
                      <a:rPr lang="en-US" i="1">
                        <a:latin typeface="Cambria Math"/>
                      </a:rPr>
                      <m:t>41</m:t>
                    </m:r>
                    <m:r>
                      <a:rPr lang="en-US" i="1">
                        <a:latin typeface="Cambria Math"/>
                      </a:rPr>
                      <m:t>.</m:t>
                    </m:r>
                    <m:r>
                      <a:rPr lang="en-US" i="1">
                        <a:latin typeface="Cambria Math"/>
                      </a:rPr>
                      <m:t>42</m:t>
                    </m:r>
                    <m:r>
                      <a:rPr lang="en-US" i="1">
                        <a:latin typeface="Cambria Math"/>
                      </a:rPr>
                      <m:t> </m:t>
                    </m:r>
                    <m:sSup>
                      <m:sSupPr>
                        <m:ctrlPr>
                          <a:rPr lang="en-US" i="1">
                            <a:latin typeface="Cambria Math"/>
                          </a:rPr>
                        </m:ctrlPr>
                      </m:sSupPr>
                      <m:e>
                        <m:r>
                          <a:rPr lang="en-US" i="1">
                            <a:latin typeface="Cambria Math"/>
                          </a:rPr>
                          <m:t>𝑚</m:t>
                        </m:r>
                      </m:e>
                      <m:sup>
                        <m:r>
                          <a:rPr lang="en-US" i="1">
                            <a:latin typeface="Cambria Math"/>
                          </a:rPr>
                          <m:t>3</m:t>
                        </m:r>
                      </m:sup>
                    </m:sSup>
                    <m:r>
                      <a:rPr lang="en-US" i="1">
                        <a:latin typeface="Cambria Math"/>
                      </a:rPr>
                      <m:t>  </m:t>
                    </m:r>
                    <m:r>
                      <a:rPr lang="en-US" i="1">
                        <a:latin typeface="Cambria Math"/>
                      </a:rPr>
                      <m:t>𝑏𝑚</m:t>
                    </m:r>
                    <m:r>
                      <a:rPr lang="en-US" i="1">
                        <a:latin typeface="Cambria Math"/>
                      </a:rPr>
                      <m:t> </m:t>
                    </m:r>
                  </m:oMath>
                </a14:m>
                <a:endParaRPr lang="en-US" dirty="0"/>
              </a:p>
              <a:p>
                <a:pPr marL="0" indent="0">
                  <a:buNone/>
                </a:pPr>
                <a:r>
                  <a:rPr lang="en-US" dirty="0"/>
                  <a:t>Min. time =  </a:t>
                </a:r>
                <a14:m>
                  <m:oMath xmlns:m="http://schemas.openxmlformats.org/officeDocument/2006/math">
                    <m:f>
                      <m:fPr>
                        <m:ctrlPr>
                          <a:rPr lang="en-US" i="1">
                            <a:latin typeface="Cambria Math"/>
                          </a:rPr>
                        </m:ctrlPr>
                      </m:fPr>
                      <m:num>
                        <m:r>
                          <a:rPr lang="en-US" i="1">
                            <a:latin typeface="Cambria Math"/>
                          </a:rPr>
                          <m:t>1500</m:t>
                        </m:r>
                      </m:num>
                      <m:den>
                        <m:r>
                          <a:rPr lang="en-US" i="1">
                            <a:latin typeface="Cambria Math"/>
                          </a:rPr>
                          <m:t>41</m:t>
                        </m:r>
                        <m:r>
                          <a:rPr lang="en-US" i="1">
                            <a:latin typeface="Cambria Math"/>
                          </a:rPr>
                          <m:t>.</m:t>
                        </m:r>
                        <m:r>
                          <a:rPr lang="en-US" i="1">
                            <a:latin typeface="Cambria Math"/>
                          </a:rPr>
                          <m:t>42</m:t>
                        </m:r>
                      </m:den>
                    </m:f>
                    <m:r>
                      <a:rPr lang="en-US" i="1">
                        <a:latin typeface="Cambria Math"/>
                      </a:rPr>
                      <m:t>=</m:t>
                    </m:r>
                    <m:r>
                      <a:rPr lang="en-US" i="1">
                        <a:latin typeface="Cambria Math"/>
                      </a:rPr>
                      <m:t>36</m:t>
                    </m:r>
                    <m:r>
                      <a:rPr lang="en-US" i="1">
                        <a:latin typeface="Cambria Math"/>
                      </a:rPr>
                      <m:t>.</m:t>
                    </m:r>
                    <m:r>
                      <a:rPr lang="en-US" i="1">
                        <a:latin typeface="Cambria Math"/>
                      </a:rPr>
                      <m:t>21</m:t>
                    </m:r>
                    <m:r>
                      <a:rPr lang="en-US" i="1">
                        <a:latin typeface="Cambria Math"/>
                      </a:rPr>
                      <m:t> </m:t>
                    </m:r>
                    <m:r>
                      <a:rPr lang="en-US" i="1">
                        <a:latin typeface="Cambria Math"/>
                      </a:rPr>
                      <m:t>h</m:t>
                    </m:r>
                    <m:r>
                      <a:rPr lang="en-US" i="1">
                        <a:latin typeface="Cambria Math"/>
                      </a:rPr>
                      <m:t>𝑟</m:t>
                    </m:r>
                  </m:oMath>
                </a14:m>
                <a:endParaRPr lang="en-US" dirty="0"/>
              </a:p>
              <a:p>
                <a:endParaRPr lang="ar-IQ"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52400"/>
                <a:ext cx="8229600" cy="5973763"/>
              </a:xfrm>
              <a:blipFill rotWithShape="1">
                <a:blip r:embed="rId2"/>
                <a:stretch>
                  <a:fillRect l="-222" t="-816" r="-222"/>
                </a:stretch>
              </a:blipFill>
            </p:spPr>
            <p:txBody>
              <a:bodyPr/>
              <a:lstStyle/>
              <a:p>
                <a:r>
                  <a:rPr lang="ar-IQ">
                    <a:noFill/>
                  </a:rPr>
                  <a:t> </a:t>
                </a:r>
              </a:p>
            </p:txBody>
          </p:sp>
        </mc:Fallback>
      </mc:AlternateContent>
    </p:spTree>
    <p:extLst>
      <p:ext uri="{BB962C8B-B14F-4D97-AF65-F5344CB8AC3E}">
        <p14:creationId xmlns:p14="http://schemas.microsoft.com/office/powerpoint/2010/main" val="31057682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lstStyle/>
          <a:p>
            <a:pPr marL="0" indent="0">
              <a:buNone/>
            </a:pPr>
            <a:r>
              <a:rPr lang="en-US" dirty="0"/>
              <a:t>Are self-contained units that are designed to provide tractive power for drawbar work, because they are low center of gravity machines. </a:t>
            </a:r>
          </a:p>
          <a:p>
            <a:pPr marL="0" indent="0">
              <a:buNone/>
            </a:pPr>
            <a:r>
              <a:rPr lang="en-US" b="1" dirty="0"/>
              <a:t>Tractors are classified on the basis of running gear to: </a:t>
            </a:r>
            <a:endParaRPr lang="en-US" dirty="0"/>
          </a:p>
          <a:p>
            <a:pPr lvl="0"/>
            <a:r>
              <a:rPr lang="en-US" b="1" dirty="0"/>
              <a:t>Crawler Track. </a:t>
            </a:r>
            <a:endParaRPr lang="en-US" dirty="0"/>
          </a:p>
          <a:p>
            <a:pPr lvl="0"/>
            <a:r>
              <a:rPr lang="en-US" b="1" dirty="0"/>
              <a:t>Wheel Track.</a:t>
            </a:r>
            <a:endParaRPr lang="en-US" dirty="0"/>
          </a:p>
          <a:p>
            <a:endParaRPr lang="ar-IQ" dirty="0"/>
          </a:p>
        </p:txBody>
      </p:sp>
    </p:spTree>
    <p:extLst>
      <p:ext uri="{BB962C8B-B14F-4D97-AF65-F5344CB8AC3E}">
        <p14:creationId xmlns:p14="http://schemas.microsoft.com/office/powerpoint/2010/main" val="2297301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064695539"/>
              </p:ext>
            </p:extLst>
          </p:nvPr>
        </p:nvGraphicFramePr>
        <p:xfrm>
          <a:off x="381002" y="381002"/>
          <a:ext cx="8305798" cy="4725577"/>
        </p:xfrm>
        <a:graphic>
          <a:graphicData uri="http://schemas.openxmlformats.org/drawingml/2006/table">
            <a:tbl>
              <a:tblPr>
                <a:tableStyleId>{5C22544A-7EE6-4342-B048-85BDC9FD1C3A}</a:tableStyleId>
              </a:tblPr>
              <a:tblGrid>
                <a:gridCol w="543751"/>
                <a:gridCol w="3547976"/>
                <a:gridCol w="611720"/>
                <a:gridCol w="3602351"/>
              </a:tblGrid>
              <a:tr h="477770">
                <a:tc>
                  <a:txBody>
                    <a:bodyPr/>
                    <a:lstStyle/>
                    <a:p>
                      <a:pPr marL="228600" marR="114300" algn="just" rtl="0">
                        <a:lnSpc>
                          <a:spcPct val="150000"/>
                        </a:lnSpc>
                        <a:spcAft>
                          <a:spcPts val="1000"/>
                        </a:spcAft>
                      </a:pPr>
                      <a:r>
                        <a:rPr lang="en-US" sz="1200" dirty="0">
                          <a:effectLst/>
                        </a:rPr>
                        <a:t> </a:t>
                      </a:r>
                      <a:endParaRPr lang="en-US" sz="1100" dirty="0">
                        <a:effectLst/>
                        <a:latin typeface="Calibri"/>
                        <a:ea typeface="Times New Roman"/>
                        <a:cs typeface="Arial"/>
                      </a:endParaRPr>
                    </a:p>
                  </a:txBody>
                  <a:tcPr marL="68580" marR="68580" marT="0" marB="0"/>
                </a:tc>
                <a:tc>
                  <a:txBody>
                    <a:bodyPr/>
                    <a:lstStyle/>
                    <a:p>
                      <a:pPr marL="228600" marR="114300" algn="ctr" rtl="0">
                        <a:lnSpc>
                          <a:spcPct val="150000"/>
                        </a:lnSpc>
                        <a:spcAft>
                          <a:spcPts val="1000"/>
                        </a:spcAft>
                        <a:tabLst>
                          <a:tab pos="1319530" algn="ctr"/>
                          <a:tab pos="2089785" algn="l"/>
                        </a:tabLst>
                      </a:pPr>
                      <a:r>
                        <a:rPr lang="en-US" sz="1400">
                          <a:effectLst/>
                        </a:rPr>
                        <a:t>Wheel Tractor</a:t>
                      </a:r>
                      <a:endParaRPr lang="en-US" sz="1100">
                        <a:effectLst/>
                        <a:latin typeface="Calibri"/>
                        <a:ea typeface="Times New Roman"/>
                        <a:cs typeface="Arial"/>
                      </a:endParaRPr>
                    </a:p>
                  </a:txBody>
                  <a:tcPr marL="68580" marR="68580" marT="0" marB="0"/>
                </a:tc>
                <a:tc>
                  <a:txBody>
                    <a:bodyPr/>
                    <a:lstStyle/>
                    <a:p>
                      <a:pPr marL="228600" marR="114300" algn="ctr" rtl="0">
                        <a:lnSpc>
                          <a:spcPct val="150000"/>
                        </a:lnSpc>
                        <a:spcAft>
                          <a:spcPts val="1000"/>
                        </a:spcAft>
                      </a:pPr>
                      <a:r>
                        <a:rPr lang="en-US" sz="1400">
                          <a:effectLst/>
                        </a:rPr>
                        <a:t> </a:t>
                      </a:r>
                      <a:endParaRPr lang="en-US" sz="1100">
                        <a:effectLst/>
                        <a:latin typeface="Calibri"/>
                        <a:ea typeface="Times New Roman"/>
                        <a:cs typeface="Arial"/>
                      </a:endParaRPr>
                    </a:p>
                  </a:txBody>
                  <a:tcPr marL="68580" marR="68580" marT="0" marB="0"/>
                </a:tc>
                <a:tc>
                  <a:txBody>
                    <a:bodyPr/>
                    <a:lstStyle/>
                    <a:p>
                      <a:pPr marL="228600" marR="114300" algn="ctr" rtl="0">
                        <a:lnSpc>
                          <a:spcPct val="150000"/>
                        </a:lnSpc>
                        <a:spcAft>
                          <a:spcPts val="1000"/>
                        </a:spcAft>
                      </a:pPr>
                      <a:r>
                        <a:rPr lang="en-US" sz="1400">
                          <a:effectLst/>
                        </a:rPr>
                        <a:t>Crawler  Tractor</a:t>
                      </a:r>
                      <a:endParaRPr lang="en-US" sz="1100">
                        <a:effectLst/>
                        <a:latin typeface="Calibri"/>
                        <a:ea typeface="Times New Roman"/>
                        <a:cs typeface="Arial"/>
                      </a:endParaRPr>
                    </a:p>
                  </a:txBody>
                  <a:tcPr marL="68580" marR="68580" marT="0" marB="0"/>
                </a:tc>
              </a:tr>
              <a:tr h="610983">
                <a:tc>
                  <a:txBody>
                    <a:bodyPr/>
                    <a:lstStyle/>
                    <a:p>
                      <a:pPr marL="228600" marR="114300" algn="just" rtl="0">
                        <a:lnSpc>
                          <a:spcPct val="150000"/>
                        </a:lnSpc>
                        <a:spcAft>
                          <a:spcPts val="1000"/>
                        </a:spcAft>
                      </a:pPr>
                      <a:r>
                        <a:rPr lang="en-US" sz="1200">
                          <a:effectLst/>
                        </a:rPr>
                        <a:t>1</a:t>
                      </a:r>
                      <a:endParaRPr lang="en-US" sz="1100">
                        <a:effectLst/>
                        <a:latin typeface="Calibri"/>
                        <a:ea typeface="Times New Roman"/>
                        <a:cs typeface="Arial"/>
                      </a:endParaRPr>
                    </a:p>
                  </a:txBody>
                  <a:tcPr marL="68580" marR="68580" marT="0" marB="0"/>
                </a:tc>
                <a:tc>
                  <a:txBody>
                    <a:bodyPr/>
                    <a:lstStyle/>
                    <a:p>
                      <a:pPr marL="228600" marR="114300" algn="l" rtl="0">
                        <a:lnSpc>
                          <a:spcPct val="200000"/>
                        </a:lnSpc>
                        <a:spcAft>
                          <a:spcPts val="1000"/>
                        </a:spcAft>
                      </a:pPr>
                      <a:r>
                        <a:rPr lang="en-US" sz="1400">
                          <a:effectLst/>
                        </a:rPr>
                        <a:t>Good on firm soils and concrete.</a:t>
                      </a:r>
                      <a:endParaRPr lang="en-US" sz="1100">
                        <a:effectLst/>
                        <a:latin typeface="Calibri"/>
                        <a:ea typeface="Times New Roman"/>
                        <a:cs typeface="Arial"/>
                      </a:endParaRPr>
                    </a:p>
                  </a:txBody>
                  <a:tcPr marL="68580" marR="68580" marT="0" marB="0"/>
                </a:tc>
                <a:tc>
                  <a:txBody>
                    <a:bodyPr/>
                    <a:lstStyle/>
                    <a:p>
                      <a:pPr marL="228600" marR="114300" algn="l" rtl="0">
                        <a:lnSpc>
                          <a:spcPct val="150000"/>
                        </a:lnSpc>
                        <a:spcAft>
                          <a:spcPts val="1000"/>
                        </a:spcAft>
                      </a:pPr>
                      <a:r>
                        <a:rPr lang="en-US" sz="1400">
                          <a:effectLst/>
                        </a:rPr>
                        <a:t>1</a:t>
                      </a:r>
                      <a:endParaRPr lang="en-US" sz="1100">
                        <a:effectLst/>
                        <a:latin typeface="Calibri"/>
                        <a:ea typeface="Times New Roman"/>
                        <a:cs typeface="Arial"/>
                      </a:endParaRPr>
                    </a:p>
                  </a:txBody>
                  <a:tcPr marL="68580" marR="68580" marT="0" marB="0"/>
                </a:tc>
                <a:tc>
                  <a:txBody>
                    <a:bodyPr/>
                    <a:lstStyle/>
                    <a:p>
                      <a:pPr marL="228600" marR="114300" algn="l" rtl="0">
                        <a:lnSpc>
                          <a:spcPct val="200000"/>
                        </a:lnSpc>
                        <a:spcAft>
                          <a:spcPts val="1000"/>
                        </a:spcAft>
                      </a:pPr>
                      <a:r>
                        <a:rPr lang="en-US" sz="1400" dirty="0">
                          <a:effectLst/>
                        </a:rPr>
                        <a:t>Can work on a variety of soils. </a:t>
                      </a:r>
                      <a:endParaRPr lang="en-US" sz="1100" dirty="0">
                        <a:effectLst/>
                        <a:latin typeface="Calibri"/>
                        <a:ea typeface="Times New Roman"/>
                        <a:cs typeface="Arial"/>
                      </a:endParaRPr>
                    </a:p>
                  </a:txBody>
                  <a:tcPr marL="68580" marR="68580" marT="0" marB="0"/>
                </a:tc>
              </a:tr>
              <a:tr h="610983">
                <a:tc>
                  <a:txBody>
                    <a:bodyPr/>
                    <a:lstStyle/>
                    <a:p>
                      <a:pPr marL="228600" marR="114300" algn="just" rtl="0">
                        <a:lnSpc>
                          <a:spcPct val="150000"/>
                        </a:lnSpc>
                        <a:spcAft>
                          <a:spcPts val="1000"/>
                        </a:spcAft>
                      </a:pPr>
                      <a:r>
                        <a:rPr lang="en-US" sz="1200">
                          <a:effectLst/>
                        </a:rPr>
                        <a:t>2</a:t>
                      </a:r>
                      <a:endParaRPr lang="en-US" sz="1100">
                        <a:effectLst/>
                        <a:latin typeface="Calibri"/>
                        <a:ea typeface="Times New Roman"/>
                        <a:cs typeface="Arial"/>
                      </a:endParaRPr>
                    </a:p>
                  </a:txBody>
                  <a:tcPr marL="68580" marR="68580" marT="0" marB="0"/>
                </a:tc>
                <a:tc>
                  <a:txBody>
                    <a:bodyPr/>
                    <a:lstStyle/>
                    <a:p>
                      <a:pPr marL="228600" marR="114300" algn="l" rtl="0">
                        <a:lnSpc>
                          <a:spcPct val="200000"/>
                        </a:lnSpc>
                        <a:spcAft>
                          <a:spcPts val="1000"/>
                        </a:spcAft>
                      </a:pPr>
                      <a:r>
                        <a:rPr lang="en-US" sz="1400">
                          <a:effectLst/>
                        </a:rPr>
                        <a:t>Best for level and downhill work.</a:t>
                      </a:r>
                      <a:endParaRPr lang="en-US" sz="1100">
                        <a:effectLst/>
                        <a:latin typeface="Calibri"/>
                        <a:ea typeface="Times New Roman"/>
                        <a:cs typeface="Arial"/>
                      </a:endParaRPr>
                    </a:p>
                  </a:txBody>
                  <a:tcPr marL="68580" marR="68580" marT="0" marB="0"/>
                </a:tc>
                <a:tc>
                  <a:txBody>
                    <a:bodyPr/>
                    <a:lstStyle/>
                    <a:p>
                      <a:pPr marL="228600" marR="114300" algn="l" rtl="0">
                        <a:lnSpc>
                          <a:spcPct val="150000"/>
                        </a:lnSpc>
                        <a:spcAft>
                          <a:spcPts val="1000"/>
                        </a:spcAft>
                      </a:pPr>
                      <a:r>
                        <a:rPr lang="en-US" sz="1400" dirty="0">
                          <a:effectLst/>
                        </a:rPr>
                        <a:t>2</a:t>
                      </a:r>
                      <a:endParaRPr lang="en-US" sz="1100" dirty="0">
                        <a:effectLst/>
                        <a:latin typeface="Calibri"/>
                        <a:ea typeface="Times New Roman"/>
                        <a:cs typeface="Arial"/>
                      </a:endParaRPr>
                    </a:p>
                  </a:txBody>
                  <a:tcPr marL="68580" marR="68580" marT="0" marB="0"/>
                </a:tc>
                <a:tc>
                  <a:txBody>
                    <a:bodyPr/>
                    <a:lstStyle/>
                    <a:p>
                      <a:pPr marL="228600" marR="114300" algn="l" rtl="0">
                        <a:lnSpc>
                          <a:spcPct val="200000"/>
                        </a:lnSpc>
                        <a:spcAft>
                          <a:spcPts val="1000"/>
                        </a:spcAft>
                      </a:pPr>
                      <a:r>
                        <a:rPr lang="en-US" sz="1400">
                          <a:effectLst/>
                        </a:rPr>
                        <a:t>Can work over almost any terrain.   </a:t>
                      </a:r>
                      <a:endParaRPr lang="en-US" sz="1100">
                        <a:effectLst/>
                        <a:latin typeface="Calibri"/>
                        <a:ea typeface="Times New Roman"/>
                        <a:cs typeface="Arial"/>
                      </a:endParaRPr>
                    </a:p>
                  </a:txBody>
                  <a:tcPr marL="68580" marR="68580" marT="0" marB="0"/>
                </a:tc>
              </a:tr>
              <a:tr h="1201561">
                <a:tc>
                  <a:txBody>
                    <a:bodyPr/>
                    <a:lstStyle/>
                    <a:p>
                      <a:pPr marL="228600" marR="114300" algn="just" rtl="0">
                        <a:lnSpc>
                          <a:spcPct val="150000"/>
                        </a:lnSpc>
                        <a:spcAft>
                          <a:spcPts val="1000"/>
                        </a:spcAft>
                      </a:pPr>
                      <a:r>
                        <a:rPr lang="en-US" sz="1200">
                          <a:effectLst/>
                        </a:rPr>
                        <a:t>3</a:t>
                      </a:r>
                      <a:endParaRPr lang="en-US" sz="1100">
                        <a:effectLst/>
                        <a:latin typeface="Calibri"/>
                        <a:ea typeface="Times New Roman"/>
                        <a:cs typeface="Arial"/>
                      </a:endParaRPr>
                    </a:p>
                  </a:txBody>
                  <a:tcPr marL="68580" marR="68580" marT="0" marB="0"/>
                </a:tc>
                <a:tc>
                  <a:txBody>
                    <a:bodyPr/>
                    <a:lstStyle/>
                    <a:p>
                      <a:pPr marL="228600" marR="114300" algn="l" rtl="0">
                        <a:lnSpc>
                          <a:spcPct val="115000"/>
                        </a:lnSpc>
                        <a:spcAft>
                          <a:spcPts val="1000"/>
                        </a:spcAft>
                      </a:pPr>
                      <a:r>
                        <a:rPr lang="en-US" sz="1400">
                          <a:effectLst/>
                        </a:rPr>
                        <a:t>Wet weather, causing soft and slick surfaces conditions, will stop operation.</a:t>
                      </a:r>
                      <a:endParaRPr lang="en-US" sz="1100">
                        <a:effectLst/>
                        <a:latin typeface="Calibri"/>
                        <a:ea typeface="Times New Roman"/>
                        <a:cs typeface="Arial"/>
                      </a:endParaRPr>
                    </a:p>
                  </a:txBody>
                  <a:tcPr marL="68580" marR="68580" marT="0" marB="0"/>
                </a:tc>
                <a:tc>
                  <a:txBody>
                    <a:bodyPr/>
                    <a:lstStyle/>
                    <a:p>
                      <a:pPr marL="228600" marR="114300" algn="l" rtl="0">
                        <a:lnSpc>
                          <a:spcPct val="115000"/>
                        </a:lnSpc>
                        <a:spcAft>
                          <a:spcPts val="1000"/>
                        </a:spcAft>
                      </a:pPr>
                      <a:r>
                        <a:rPr lang="en-US" sz="1400">
                          <a:effectLst/>
                        </a:rPr>
                        <a:t>3</a:t>
                      </a:r>
                      <a:endParaRPr lang="en-US" sz="1100">
                        <a:effectLst/>
                        <a:latin typeface="Calibri"/>
                        <a:ea typeface="Times New Roman"/>
                        <a:cs typeface="Arial"/>
                      </a:endParaRPr>
                    </a:p>
                  </a:txBody>
                  <a:tcPr marL="68580" marR="68580" marT="0" marB="0"/>
                </a:tc>
                <a:tc>
                  <a:txBody>
                    <a:bodyPr/>
                    <a:lstStyle/>
                    <a:p>
                      <a:pPr marL="228600" marR="114300" algn="l" rtl="0">
                        <a:lnSpc>
                          <a:spcPct val="115000"/>
                        </a:lnSpc>
                        <a:spcAft>
                          <a:spcPts val="1000"/>
                        </a:spcAft>
                      </a:pPr>
                      <a:r>
                        <a:rPr lang="en-US" sz="1400">
                          <a:effectLst/>
                        </a:rPr>
                        <a:t> Can work on soft ground, and over mud- slick surface.                            </a:t>
                      </a:r>
                      <a:endParaRPr lang="en-US" sz="1100">
                        <a:effectLst/>
                        <a:latin typeface="Calibri"/>
                        <a:ea typeface="Times New Roman"/>
                        <a:cs typeface="Arial"/>
                      </a:endParaRPr>
                    </a:p>
                  </a:txBody>
                  <a:tcPr marL="68580" marR="68580" marT="0" marB="0"/>
                </a:tc>
              </a:tr>
              <a:tr h="610983">
                <a:tc>
                  <a:txBody>
                    <a:bodyPr/>
                    <a:lstStyle/>
                    <a:p>
                      <a:pPr marL="228600" marR="114300" algn="just" rtl="0">
                        <a:lnSpc>
                          <a:spcPct val="150000"/>
                        </a:lnSpc>
                        <a:spcAft>
                          <a:spcPts val="1000"/>
                        </a:spcAft>
                      </a:pPr>
                      <a:r>
                        <a:rPr lang="en-US" sz="1200">
                          <a:effectLst/>
                        </a:rPr>
                        <a:t>4</a:t>
                      </a:r>
                      <a:endParaRPr lang="en-US" sz="1100">
                        <a:effectLst/>
                        <a:latin typeface="Calibri"/>
                        <a:ea typeface="Times New Roman"/>
                        <a:cs typeface="Arial"/>
                      </a:endParaRPr>
                    </a:p>
                  </a:txBody>
                  <a:tcPr marL="68580" marR="68580" marT="0" marB="0"/>
                </a:tc>
                <a:tc>
                  <a:txBody>
                    <a:bodyPr/>
                    <a:lstStyle/>
                    <a:p>
                      <a:pPr marL="228600" marR="114300" algn="l" rtl="0">
                        <a:lnSpc>
                          <a:spcPct val="200000"/>
                        </a:lnSpc>
                        <a:spcAft>
                          <a:spcPts val="1000"/>
                        </a:spcAft>
                      </a:pPr>
                      <a:r>
                        <a:rPr lang="en-US" sz="1400" dirty="0">
                          <a:effectLst/>
                        </a:rPr>
                        <a:t>Good for long travel distance. </a:t>
                      </a:r>
                      <a:endParaRPr lang="en-US" sz="1100" dirty="0">
                        <a:effectLst/>
                        <a:latin typeface="Calibri"/>
                        <a:ea typeface="Times New Roman"/>
                        <a:cs typeface="Arial"/>
                      </a:endParaRPr>
                    </a:p>
                  </a:txBody>
                  <a:tcPr marL="68580" marR="68580" marT="0" marB="0"/>
                </a:tc>
                <a:tc>
                  <a:txBody>
                    <a:bodyPr/>
                    <a:lstStyle/>
                    <a:p>
                      <a:pPr marL="228600" marR="114300" algn="l" rtl="0">
                        <a:lnSpc>
                          <a:spcPct val="150000"/>
                        </a:lnSpc>
                        <a:spcAft>
                          <a:spcPts val="1000"/>
                        </a:spcAft>
                      </a:pPr>
                      <a:r>
                        <a:rPr lang="en-US" sz="1400">
                          <a:effectLst/>
                        </a:rPr>
                        <a:t>4</a:t>
                      </a:r>
                      <a:endParaRPr lang="en-US" sz="1100">
                        <a:effectLst/>
                        <a:latin typeface="Calibri"/>
                        <a:ea typeface="Times New Roman"/>
                        <a:cs typeface="Arial"/>
                      </a:endParaRPr>
                    </a:p>
                  </a:txBody>
                  <a:tcPr marL="68580" marR="68580" marT="0" marB="0"/>
                </a:tc>
                <a:tc>
                  <a:txBody>
                    <a:bodyPr/>
                    <a:lstStyle/>
                    <a:p>
                      <a:pPr marL="228600" marR="114300" algn="l" rtl="0">
                        <a:lnSpc>
                          <a:spcPct val="200000"/>
                        </a:lnSpc>
                        <a:spcAft>
                          <a:spcPts val="1000"/>
                        </a:spcAft>
                      </a:pPr>
                      <a:r>
                        <a:rPr lang="en-US" sz="1400">
                          <a:effectLst/>
                        </a:rPr>
                        <a:t>Good for short work distance. </a:t>
                      </a:r>
                      <a:endParaRPr lang="en-US" sz="1100">
                        <a:effectLst/>
                        <a:latin typeface="Calibri"/>
                        <a:ea typeface="Times New Roman"/>
                        <a:cs typeface="Arial"/>
                      </a:endParaRPr>
                    </a:p>
                  </a:txBody>
                  <a:tcPr marL="68580" marR="68580" marT="0" marB="0"/>
                </a:tc>
              </a:tr>
              <a:tr h="610983">
                <a:tc>
                  <a:txBody>
                    <a:bodyPr/>
                    <a:lstStyle/>
                    <a:p>
                      <a:pPr marL="228600" marR="114300" algn="just" rtl="0">
                        <a:lnSpc>
                          <a:spcPct val="150000"/>
                        </a:lnSpc>
                        <a:spcAft>
                          <a:spcPts val="1000"/>
                        </a:spcAft>
                      </a:pPr>
                      <a:r>
                        <a:rPr lang="en-US" sz="1200">
                          <a:effectLst/>
                        </a:rPr>
                        <a:t>5</a:t>
                      </a:r>
                      <a:endParaRPr lang="en-US" sz="1100">
                        <a:effectLst/>
                        <a:latin typeface="Calibri"/>
                        <a:ea typeface="Times New Roman"/>
                        <a:cs typeface="Arial"/>
                      </a:endParaRPr>
                    </a:p>
                  </a:txBody>
                  <a:tcPr marL="68580" marR="68580" marT="0" marB="0"/>
                </a:tc>
                <a:tc>
                  <a:txBody>
                    <a:bodyPr/>
                    <a:lstStyle/>
                    <a:p>
                      <a:pPr marL="228600" marR="114300" algn="l" rtl="0">
                        <a:lnSpc>
                          <a:spcPct val="200000"/>
                        </a:lnSpc>
                        <a:spcAft>
                          <a:spcPts val="1000"/>
                        </a:spcAft>
                      </a:pPr>
                      <a:r>
                        <a:rPr lang="en-US" sz="1400">
                          <a:effectLst/>
                        </a:rPr>
                        <a:t>Fast return speeds 8-20 mph </a:t>
                      </a:r>
                      <a:endParaRPr lang="en-US" sz="1100">
                        <a:effectLst/>
                        <a:latin typeface="Calibri"/>
                        <a:ea typeface="Times New Roman"/>
                        <a:cs typeface="Arial"/>
                      </a:endParaRPr>
                    </a:p>
                  </a:txBody>
                  <a:tcPr marL="68580" marR="68580" marT="0" marB="0"/>
                </a:tc>
                <a:tc>
                  <a:txBody>
                    <a:bodyPr/>
                    <a:lstStyle/>
                    <a:p>
                      <a:pPr marL="228600" marR="114300" algn="l" rtl="0">
                        <a:lnSpc>
                          <a:spcPct val="150000"/>
                        </a:lnSpc>
                        <a:spcAft>
                          <a:spcPts val="1000"/>
                        </a:spcAft>
                      </a:pPr>
                      <a:r>
                        <a:rPr lang="en-US" sz="1400">
                          <a:effectLst/>
                        </a:rPr>
                        <a:t>5</a:t>
                      </a:r>
                      <a:endParaRPr lang="en-US" sz="1100">
                        <a:effectLst/>
                        <a:latin typeface="Calibri"/>
                        <a:ea typeface="Times New Roman"/>
                        <a:cs typeface="Arial"/>
                      </a:endParaRPr>
                    </a:p>
                  </a:txBody>
                  <a:tcPr marL="68580" marR="68580" marT="0" marB="0"/>
                </a:tc>
                <a:tc>
                  <a:txBody>
                    <a:bodyPr/>
                    <a:lstStyle/>
                    <a:p>
                      <a:pPr marL="228600" marR="114300" algn="l" rtl="0">
                        <a:lnSpc>
                          <a:spcPct val="200000"/>
                        </a:lnSpc>
                        <a:spcAft>
                          <a:spcPts val="1000"/>
                        </a:spcAft>
                      </a:pPr>
                      <a:r>
                        <a:rPr lang="en-US" sz="1400">
                          <a:effectLst/>
                        </a:rPr>
                        <a:t>Slow return speed 5-7 mph </a:t>
                      </a:r>
                      <a:endParaRPr lang="en-US" sz="1100">
                        <a:effectLst/>
                        <a:latin typeface="Calibri"/>
                        <a:ea typeface="Times New Roman"/>
                        <a:cs typeface="Arial"/>
                      </a:endParaRPr>
                    </a:p>
                  </a:txBody>
                  <a:tcPr marL="68580" marR="68580" marT="0" marB="0"/>
                </a:tc>
              </a:tr>
              <a:tr h="602314">
                <a:tc>
                  <a:txBody>
                    <a:bodyPr/>
                    <a:lstStyle/>
                    <a:p>
                      <a:pPr marL="228600" marR="114300" algn="just" rtl="0">
                        <a:lnSpc>
                          <a:spcPct val="150000"/>
                        </a:lnSpc>
                        <a:spcAft>
                          <a:spcPts val="1000"/>
                        </a:spcAft>
                      </a:pPr>
                      <a:r>
                        <a:rPr lang="en-US" sz="1200">
                          <a:effectLst/>
                        </a:rPr>
                        <a:t> </a:t>
                      </a:r>
                      <a:endParaRPr lang="en-US" sz="1100">
                        <a:effectLst/>
                        <a:latin typeface="Calibri"/>
                        <a:ea typeface="Times New Roman"/>
                        <a:cs typeface="Arial"/>
                      </a:endParaRPr>
                    </a:p>
                  </a:txBody>
                  <a:tcPr marL="68580" marR="68580" marT="0" marB="0"/>
                </a:tc>
                <a:tc>
                  <a:txBody>
                    <a:bodyPr/>
                    <a:lstStyle/>
                    <a:p>
                      <a:pPr marL="228600" marR="114300" algn="l" rtl="0">
                        <a:lnSpc>
                          <a:spcPct val="200000"/>
                        </a:lnSpc>
                        <a:spcAft>
                          <a:spcPts val="1000"/>
                        </a:spcAft>
                      </a:pPr>
                      <a:endParaRPr lang="en-US" sz="1400">
                        <a:effectLst/>
                        <a:latin typeface="Times New Roman"/>
                        <a:ea typeface="Times New Roman"/>
                        <a:cs typeface="Arial"/>
                      </a:endParaRPr>
                    </a:p>
                  </a:txBody>
                  <a:tcPr marL="68580" marR="68580" marT="0" marB="0"/>
                </a:tc>
                <a:tc>
                  <a:txBody>
                    <a:bodyPr/>
                    <a:lstStyle/>
                    <a:p>
                      <a:pPr marL="228600" marR="114300" algn="ctr" rtl="0">
                        <a:lnSpc>
                          <a:spcPct val="150000"/>
                        </a:lnSpc>
                        <a:spcAft>
                          <a:spcPts val="1000"/>
                        </a:spcAft>
                      </a:pPr>
                      <a:r>
                        <a:rPr lang="en-US" sz="1400">
                          <a:effectLst/>
                        </a:rPr>
                        <a:t> </a:t>
                      </a:r>
                      <a:endParaRPr lang="en-US" sz="1100">
                        <a:effectLst/>
                        <a:latin typeface="Calibri"/>
                        <a:ea typeface="Times New Roman"/>
                        <a:cs typeface="Arial"/>
                      </a:endParaRPr>
                    </a:p>
                  </a:txBody>
                  <a:tcPr marL="68580" marR="68580" marT="0" marB="0"/>
                </a:tc>
                <a:tc>
                  <a:txBody>
                    <a:bodyPr/>
                    <a:lstStyle/>
                    <a:p>
                      <a:pPr marL="228600" marR="114300" algn="l" rtl="0">
                        <a:lnSpc>
                          <a:spcPct val="200000"/>
                        </a:lnSpc>
                        <a:spcAft>
                          <a:spcPts val="1000"/>
                        </a:spcAft>
                      </a:pPr>
                      <a:endParaRPr lang="en-US" sz="1400" dirty="0">
                        <a:effectLst/>
                        <a:latin typeface="Times New Roman"/>
                        <a:ea typeface="Times New Roman"/>
                        <a:cs typeface="Arial"/>
                      </a:endParaRPr>
                    </a:p>
                  </a:txBody>
                  <a:tcPr marL="68580" marR="68580" marT="0" marB="0"/>
                </a:tc>
              </a:tr>
            </a:tbl>
          </a:graphicData>
        </a:graphic>
      </p:graphicFrame>
      <p:pic>
        <p:nvPicPr>
          <p:cNvPr id="2050" name="Picture 4" descr="http://twentywheels.com/imgs/a/a/w/z/x/supertrak_model_sk250_site_prep_tractor_w_caterpillar_engine__driveline_1_lg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7006" y="4572000"/>
            <a:ext cx="2541587" cy="1965325"/>
          </a:xfrm>
          <a:prstGeom prst="rect">
            <a:avLst/>
          </a:prstGeom>
          <a:noFill/>
          <a:extLst>
            <a:ext uri="{909E8E84-426E-40DD-AFC4-6F175D3DCCD1}">
              <a14:hiddenFill xmlns:a14="http://schemas.microsoft.com/office/drawing/2010/main">
                <a:solidFill>
                  <a:srgbClr val="FFFFFF"/>
                </a:solidFill>
              </a14:hiddenFill>
            </a:ext>
          </a:extLst>
        </p:spPr>
      </p:pic>
      <p:pic>
        <p:nvPicPr>
          <p:cNvPr id="2049" name="Picture 10" descr="https://encrypted-tbn0.gstatic.com/images?q=tbn:ANd9GcRLHx4ccE2BIcWZxQ8wZ1nvIvZGxPPKGpyfeS5YynVzvRohYkG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4568825"/>
            <a:ext cx="2622550" cy="1968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80266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fontScale="77500" lnSpcReduction="20000"/>
          </a:bodyPr>
          <a:lstStyle/>
          <a:p>
            <a:pPr marL="0" indent="0">
              <a:buNone/>
            </a:pPr>
            <a:r>
              <a:rPr lang="en-US" b="1" dirty="0"/>
              <a:t>Selecting of tractor:- 	</a:t>
            </a:r>
            <a:endParaRPr lang="en-US" dirty="0"/>
          </a:p>
          <a:p>
            <a:r>
              <a:rPr lang="en-US" dirty="0"/>
              <a:t>In selecting tractor several factors should be considered:</a:t>
            </a:r>
          </a:p>
          <a:p>
            <a:pPr lvl="0"/>
            <a:r>
              <a:rPr lang="en-US" dirty="0"/>
              <a:t>The size required for a given job.</a:t>
            </a:r>
          </a:p>
          <a:p>
            <a:pPr lvl="0"/>
            <a:r>
              <a:rPr lang="en-US" dirty="0"/>
              <a:t>The kind of job for which it will be used.</a:t>
            </a:r>
          </a:p>
          <a:p>
            <a:pPr lvl="0"/>
            <a:r>
              <a:rPr lang="en-US" dirty="0"/>
              <a:t>Bulldozing.</a:t>
            </a:r>
          </a:p>
          <a:p>
            <a:pPr lvl="0"/>
            <a:r>
              <a:rPr lang="en-US" dirty="0"/>
              <a:t>Pulling a scraper.</a:t>
            </a:r>
          </a:p>
          <a:p>
            <a:pPr lvl="0"/>
            <a:r>
              <a:rPr lang="en-US" dirty="0"/>
              <a:t>Ripping.</a:t>
            </a:r>
          </a:p>
          <a:p>
            <a:pPr lvl="0"/>
            <a:r>
              <a:rPr lang="en-US" dirty="0"/>
              <a:t>Clearing land, etc. </a:t>
            </a:r>
          </a:p>
          <a:p>
            <a:pPr lvl="0"/>
            <a:r>
              <a:rPr lang="en-US" dirty="0"/>
              <a:t>The type of ground over which it will operate.</a:t>
            </a:r>
          </a:p>
          <a:p>
            <a:pPr lvl="0"/>
            <a:r>
              <a:rPr lang="en-US" dirty="0"/>
              <a:t>The firmness of the haul road.</a:t>
            </a:r>
          </a:p>
          <a:p>
            <a:pPr lvl="0"/>
            <a:r>
              <a:rPr lang="en-US" dirty="0"/>
              <a:t>The smoothness of the haul road.</a:t>
            </a:r>
          </a:p>
          <a:p>
            <a:pPr lvl="0"/>
            <a:r>
              <a:rPr lang="en-US" dirty="0"/>
              <a:t>The slope of the haul road.</a:t>
            </a:r>
          </a:p>
          <a:p>
            <a:pPr lvl="0"/>
            <a:r>
              <a:rPr lang="en-US" dirty="0"/>
              <a:t>The length of haul road.</a:t>
            </a:r>
          </a:p>
          <a:p>
            <a:pPr lvl="0"/>
            <a:r>
              <a:rPr lang="en-US" dirty="0"/>
              <a:t>The type of work it will do after this job is completed.</a:t>
            </a:r>
          </a:p>
          <a:p>
            <a:endParaRPr lang="ar-IQ" dirty="0"/>
          </a:p>
        </p:txBody>
      </p:sp>
    </p:spTree>
    <p:extLst>
      <p:ext uri="{BB962C8B-B14F-4D97-AF65-F5344CB8AC3E}">
        <p14:creationId xmlns:p14="http://schemas.microsoft.com/office/powerpoint/2010/main" val="33127173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52400"/>
                <a:ext cx="8229600" cy="5973763"/>
              </a:xfrm>
            </p:spPr>
            <p:txBody>
              <a:bodyPr>
                <a:normAutofit fontScale="70000" lnSpcReduction="20000"/>
              </a:bodyPr>
              <a:lstStyle/>
              <a:p>
                <a:pPr marL="0" indent="0">
                  <a:buNone/>
                </a:pPr>
                <a:r>
                  <a:rPr lang="en-US" b="1" dirty="0"/>
                  <a:t>Procedure for reading a performance charts: </a:t>
                </a:r>
                <a:endParaRPr lang="en-US" dirty="0"/>
              </a:p>
              <a:p>
                <a:pPr lvl="0"/>
                <a:r>
                  <a:rPr lang="en-US" dirty="0"/>
                  <a:t>Ensure that the proposed machine to be utilized has the same engine, gear ratios, and tire size.</a:t>
                </a:r>
              </a:p>
              <a:p>
                <a:pPr lvl="0"/>
                <a:r>
                  <a:rPr lang="en-US" dirty="0"/>
                  <a:t>Determine the machine weight.</a:t>
                </a:r>
              </a:p>
              <a:p>
                <a:pPr lvl="0"/>
                <a:r>
                  <a:rPr lang="en-US" dirty="0"/>
                  <a:t>Estimate a total resistance</a:t>
                </a:r>
              </a:p>
              <a:p>
                <a:r>
                  <a:rPr lang="en-US" dirty="0"/>
                  <a:t>Rolling resistance (%) =</a:t>
                </a:r>
                <a14:m>
                  <m:oMath xmlns:m="http://schemas.openxmlformats.org/officeDocument/2006/math">
                    <m:f>
                      <m:fPr>
                        <m:ctrlPr>
                          <a:rPr lang="en-US" i="1">
                            <a:latin typeface="Cambria Math"/>
                          </a:rPr>
                        </m:ctrlPr>
                      </m:fPr>
                      <m:num>
                        <m:r>
                          <a:rPr lang="en-US" i="1">
                            <a:latin typeface="Cambria Math"/>
                          </a:rPr>
                          <m:t>𝑅</m:t>
                        </m:r>
                        <m:r>
                          <a:rPr lang="en-US" i="1">
                            <a:latin typeface="Cambria Math"/>
                          </a:rPr>
                          <m:t>.</m:t>
                        </m:r>
                        <m:r>
                          <a:rPr lang="en-US" i="1">
                            <a:latin typeface="Cambria Math"/>
                          </a:rPr>
                          <m:t>𝑅</m:t>
                        </m:r>
                      </m:num>
                      <m:den>
                        <m:r>
                          <a:rPr lang="en-US" i="1">
                            <a:latin typeface="Cambria Math"/>
                          </a:rPr>
                          <m:t>2000</m:t>
                        </m:r>
                      </m:den>
                    </m:f>
                    <m:r>
                      <a:rPr lang="en-US" i="1">
                        <a:latin typeface="Cambria Math"/>
                      </a:rPr>
                      <m:t>∗</m:t>
                    </m:r>
                    <m:r>
                      <a:rPr lang="en-US" i="1">
                        <a:latin typeface="Cambria Math"/>
                      </a:rPr>
                      <m:t>100</m:t>
                    </m:r>
                    <m:r>
                      <a:rPr lang="en-US" i="1">
                        <a:latin typeface="Cambria Math"/>
                      </a:rPr>
                      <m:t>=</m:t>
                    </m:r>
                    <m:f>
                      <m:fPr>
                        <m:ctrlPr>
                          <a:rPr lang="en-US" i="1">
                            <a:latin typeface="Cambria Math"/>
                          </a:rPr>
                        </m:ctrlPr>
                      </m:fPr>
                      <m:num>
                        <m:r>
                          <a:rPr lang="en-US" i="1">
                            <a:latin typeface="Cambria Math"/>
                          </a:rPr>
                          <m:t>𝑅</m:t>
                        </m:r>
                        <m:r>
                          <a:rPr lang="en-US" i="1">
                            <a:latin typeface="Cambria Math"/>
                          </a:rPr>
                          <m:t>.</m:t>
                        </m:r>
                        <m:r>
                          <a:rPr lang="en-US" i="1">
                            <a:latin typeface="Cambria Math"/>
                          </a:rPr>
                          <m:t>𝑅</m:t>
                        </m:r>
                      </m:num>
                      <m:den>
                        <m:r>
                          <a:rPr lang="en-US" i="1">
                            <a:latin typeface="Cambria Math"/>
                          </a:rPr>
                          <m:t>20</m:t>
                        </m:r>
                      </m:den>
                    </m:f>
                  </m:oMath>
                </a14:m>
                <a:endParaRPr lang="en-US" dirty="0"/>
              </a:p>
              <a:p>
                <a:r>
                  <a:rPr lang="en-US" dirty="0"/>
                  <a:t>plus grade resistance (%)) based on the probable job conditions.</a:t>
                </a:r>
              </a:p>
              <a:p>
                <a:pPr marL="0" indent="0">
                  <a:buNone/>
                </a:pPr>
                <a:r>
                  <a:rPr lang="en-US" dirty="0"/>
                  <a:t> </a:t>
                </a:r>
              </a:p>
              <a:p>
                <a:r>
                  <a:rPr lang="en-US" dirty="0"/>
                  <a:t>-The intersection of the vehicle weight line and the total resistance line established the conditions under which the machine will be operated and the power requirement.</a:t>
                </a:r>
              </a:p>
              <a:p>
                <a:pPr marL="0" indent="0">
                  <a:buNone/>
                </a:pPr>
                <a:r>
                  <a:rPr lang="en-US" dirty="0"/>
                  <a:t> </a:t>
                </a:r>
              </a:p>
              <a:p>
                <a:r>
                  <a:rPr lang="en-US" dirty="0"/>
                  <a:t>-Extend a line horizontally from the weight total resistance intersection point from these point at which the horizontal line interests the gear range curve, drop a line vertically to the speed axis. This yield the vehicle speed for the assumed job conditions. </a:t>
                </a:r>
              </a:p>
              <a:p>
                <a:endParaRPr lang="ar-IQ"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52400"/>
                <a:ext cx="8229600" cy="5973763"/>
              </a:xfrm>
              <a:blipFill rotWithShape="1">
                <a:blip r:embed="rId2"/>
                <a:stretch>
                  <a:fillRect l="-889" t="-1633"/>
                </a:stretch>
              </a:blipFill>
            </p:spPr>
            <p:txBody>
              <a:bodyPr/>
              <a:lstStyle/>
              <a:p>
                <a:r>
                  <a:rPr lang="ar-IQ">
                    <a:noFill/>
                  </a:rPr>
                  <a:t> </a:t>
                </a:r>
              </a:p>
            </p:txBody>
          </p:sp>
        </mc:Fallback>
      </mc:AlternateContent>
    </p:spTree>
    <p:extLst>
      <p:ext uri="{BB962C8B-B14F-4D97-AF65-F5344CB8AC3E}">
        <p14:creationId xmlns:p14="http://schemas.microsoft.com/office/powerpoint/2010/main" val="40294318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77500" lnSpcReduction="20000"/>
          </a:bodyPr>
          <a:lstStyle/>
          <a:p>
            <a:pPr marL="0" indent="0">
              <a:buNone/>
            </a:pPr>
            <a:r>
              <a:rPr lang="en-US" b="1" dirty="0"/>
              <a:t>Bulldozer</a:t>
            </a:r>
            <a:endParaRPr lang="en-US" dirty="0"/>
          </a:p>
          <a:p>
            <a:r>
              <a:rPr lang="en-US" dirty="0"/>
              <a:t>Is a tractor unit that has a blade attached to the machine front. It is designed to provide attractive power for drawbar work. The amount of material the dozer moves is dependent on the quantity that will remain in front of the blade during the push.</a:t>
            </a:r>
          </a:p>
          <a:p>
            <a:pPr marL="0" indent="0">
              <a:buNone/>
            </a:pPr>
            <a:r>
              <a:rPr lang="en-US" b="1" u="sng" dirty="0"/>
              <a:t>Bulldozers are used in: </a:t>
            </a:r>
            <a:endParaRPr lang="en-US" dirty="0"/>
          </a:p>
          <a:p>
            <a:pPr lvl="0"/>
            <a:r>
              <a:rPr lang="en-US" dirty="0"/>
              <a:t>It is used in moving earth or rock for short hand (push) distance up to 300 ft. (91 m) in the case of large dozers.</a:t>
            </a:r>
          </a:p>
          <a:p>
            <a:pPr lvl="0"/>
            <a:r>
              <a:rPr lang="en-US" dirty="0"/>
              <a:t>Spreading earth or rock fills.</a:t>
            </a:r>
          </a:p>
          <a:p>
            <a:pPr lvl="0"/>
            <a:r>
              <a:rPr lang="en-US" dirty="0"/>
              <a:t>It is used in backfilling trenches.</a:t>
            </a:r>
          </a:p>
          <a:p>
            <a:pPr lvl="0"/>
            <a:r>
              <a:rPr lang="en-US" dirty="0"/>
              <a:t>It is used in opening up pilot roads through mountains or rocky terrain.</a:t>
            </a:r>
          </a:p>
          <a:p>
            <a:pPr lvl="0"/>
            <a:r>
              <a:rPr lang="en-US" dirty="0"/>
              <a:t> Clearing the floors of borrow and quarry pits.</a:t>
            </a:r>
          </a:p>
          <a:p>
            <a:pPr lvl="0"/>
            <a:r>
              <a:rPr lang="en-US" dirty="0"/>
              <a:t>Helping load tractor –pulled scrapers. </a:t>
            </a:r>
          </a:p>
          <a:p>
            <a:pPr lvl="0"/>
            <a:r>
              <a:rPr lang="en-US" dirty="0"/>
              <a:t>It is used in clearing land of timber, stumps, and root mat.</a:t>
            </a:r>
          </a:p>
          <a:p>
            <a:endParaRPr lang="ar-IQ" dirty="0"/>
          </a:p>
        </p:txBody>
      </p:sp>
    </p:spTree>
    <p:extLst>
      <p:ext uri="{BB962C8B-B14F-4D97-AF65-F5344CB8AC3E}">
        <p14:creationId xmlns:p14="http://schemas.microsoft.com/office/powerpoint/2010/main" val="5818440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85000" lnSpcReduction="20000"/>
          </a:bodyPr>
          <a:lstStyle/>
          <a:p>
            <a:pPr marL="0" indent="0">
              <a:buNone/>
            </a:pPr>
            <a:r>
              <a:rPr lang="en-US" b="1" u="sng" dirty="0"/>
              <a:t>Straight (S) blade:</a:t>
            </a:r>
            <a:r>
              <a:rPr lang="en-US" dirty="0"/>
              <a:t> is designed for short and medium distance passes, such as backfilling, grading and spreading fill material. </a:t>
            </a:r>
          </a:p>
          <a:p>
            <a:pPr marL="0" indent="0">
              <a:buNone/>
            </a:pPr>
            <a:r>
              <a:rPr lang="en-US" b="1" u="sng" dirty="0"/>
              <a:t>2.Angle blades (A):</a:t>
            </a:r>
            <a:r>
              <a:rPr lang="en-US" dirty="0"/>
              <a:t> is wider (face length) by 1to 2 ft. than (S) blade. It can be angle up to a maximum of 25 degrees left or right to the dozer line of travel used for side casting material, backfilling or making side hill cuts. </a:t>
            </a:r>
          </a:p>
          <a:p>
            <a:pPr marL="0" indent="0">
              <a:buNone/>
            </a:pPr>
            <a:r>
              <a:rPr lang="en-US" b="1" u="sng" dirty="0"/>
              <a:t>3-Uni</a:t>
            </a:r>
            <a:r>
              <a:rPr lang="en-US" u="sng" dirty="0"/>
              <a:t>v</a:t>
            </a:r>
            <a:r>
              <a:rPr lang="en-US" b="1" u="sng" dirty="0"/>
              <a:t>ersal blade (U):</a:t>
            </a:r>
            <a:r>
              <a:rPr lang="en-US" dirty="0"/>
              <a:t> Its blade is wider than a straight blade and having a 25</a:t>
            </a:r>
            <a:r>
              <a:rPr lang="en-US" baseline="30000" dirty="0"/>
              <a:t>ᵒ </a:t>
            </a:r>
            <a:r>
              <a:rPr lang="en-US" dirty="0"/>
              <a:t>wings to reduce the loose soil spillage.</a:t>
            </a:r>
          </a:p>
          <a:p>
            <a:pPr marL="0" indent="0">
              <a:buNone/>
            </a:pPr>
            <a:r>
              <a:rPr lang="en-US" b="1" u="sng" dirty="0"/>
              <a:t>4- Semi – U (SU) blade:</a:t>
            </a:r>
            <a:r>
              <a:rPr lang="en-US" dirty="0"/>
              <a:t> It is similar to the U type but with shorter wings.</a:t>
            </a:r>
          </a:p>
          <a:p>
            <a:pPr marL="0" indent="0">
              <a:buNone/>
            </a:pPr>
            <a:r>
              <a:rPr lang="en-US" b="1" u="sng" dirty="0"/>
              <a:t>5- Cushion (C) blade:</a:t>
            </a:r>
            <a:r>
              <a:rPr lang="en-US" dirty="0"/>
              <a:t> Its blade is shorter than a straight blade. It is usually mounted on large dozers that are used to push-loading scrapers.    </a:t>
            </a:r>
          </a:p>
          <a:p>
            <a:endParaRPr lang="ar-IQ" dirty="0"/>
          </a:p>
        </p:txBody>
      </p:sp>
    </p:spTree>
    <p:extLst>
      <p:ext uri="{BB962C8B-B14F-4D97-AF65-F5344CB8AC3E}">
        <p14:creationId xmlns:p14="http://schemas.microsoft.com/office/powerpoint/2010/main" val="16467208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3400" y="304800"/>
            <a:ext cx="7848600" cy="6096000"/>
          </a:xfrm>
          <a:prstGeom prst="rect">
            <a:avLst/>
          </a:prstGeom>
          <a:noFill/>
          <a:ln>
            <a:noFill/>
          </a:ln>
          <a:extLst/>
        </p:spPr>
      </p:pic>
    </p:spTree>
    <p:extLst>
      <p:ext uri="{BB962C8B-B14F-4D97-AF65-F5344CB8AC3E}">
        <p14:creationId xmlns:p14="http://schemas.microsoft.com/office/powerpoint/2010/main" val="9778145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70000" lnSpcReduction="20000"/>
          </a:bodyPr>
          <a:lstStyle/>
          <a:p>
            <a:pPr marL="0" indent="0">
              <a:buNone/>
            </a:pPr>
            <a:r>
              <a:rPr lang="en-US" b="1" dirty="0"/>
              <a:t>Bulldozer Production estimating:</a:t>
            </a:r>
            <a:endParaRPr lang="en-US" dirty="0"/>
          </a:p>
          <a:p>
            <a:pPr marL="0" indent="0">
              <a:buNone/>
            </a:pPr>
            <a:r>
              <a:rPr lang="en-US" dirty="0"/>
              <a:t>The amount of material that the dozer moves depends on the quantity which will remain in front of the blade during the push. The production depends on:       </a:t>
            </a:r>
          </a:p>
          <a:p>
            <a:pPr lvl="0"/>
            <a:r>
              <a:rPr lang="en-US" dirty="0"/>
              <a:t>The blade type.</a:t>
            </a:r>
          </a:p>
          <a:p>
            <a:pPr lvl="0"/>
            <a:r>
              <a:rPr lang="en-US" dirty="0"/>
              <a:t>The type and condition of material. </a:t>
            </a:r>
          </a:p>
          <a:p>
            <a:pPr lvl="0"/>
            <a:r>
              <a:rPr lang="en-US" dirty="0"/>
              <a:t>The cycle time. </a:t>
            </a:r>
          </a:p>
          <a:p>
            <a:r>
              <a:rPr lang="en-US" dirty="0"/>
              <a:t>The load that a blade will carry can be estimated by several methods:- </a:t>
            </a:r>
          </a:p>
          <a:p>
            <a:pPr lvl="0"/>
            <a:r>
              <a:rPr lang="en-US" dirty="0"/>
              <a:t>The manufacture blade ratings. </a:t>
            </a:r>
          </a:p>
          <a:p>
            <a:pPr lvl="0"/>
            <a:r>
              <a:rPr lang="en-US" dirty="0"/>
              <a:t>The previous experience (similar material equipment, and work conditions).</a:t>
            </a:r>
          </a:p>
          <a:p>
            <a:pPr lvl="0"/>
            <a:r>
              <a:rPr lang="en-US" dirty="0"/>
              <a:t>The field measurements. </a:t>
            </a:r>
          </a:p>
          <a:p>
            <a:pPr marL="0" indent="0">
              <a:buNone/>
            </a:pPr>
            <a:r>
              <a:rPr lang="en-US" dirty="0"/>
              <a:t> </a:t>
            </a:r>
          </a:p>
          <a:p>
            <a:pPr marL="0" indent="0">
              <a:buNone/>
            </a:pPr>
            <a:r>
              <a:rPr lang="en-US" dirty="0"/>
              <a:t> </a:t>
            </a:r>
          </a:p>
          <a:p>
            <a:pPr marL="0" indent="0">
              <a:buNone/>
            </a:pPr>
            <a:r>
              <a:rPr lang="en-US" dirty="0"/>
              <a:t>The manufactures usually provide a blade rating that is based on:</a:t>
            </a:r>
          </a:p>
          <a:p>
            <a:pPr marL="0" indent="0">
              <a:buNone/>
            </a:pPr>
            <a:r>
              <a:rPr lang="en-US" dirty="0"/>
              <a:t>Vs = 0.8 LH</a:t>
            </a:r>
            <a:r>
              <a:rPr lang="en-US" baseline="30000" dirty="0"/>
              <a:t>2</a:t>
            </a:r>
            <a:r>
              <a:rPr lang="en-US" dirty="0"/>
              <a:t> </a:t>
            </a:r>
          </a:p>
          <a:p>
            <a:endParaRPr lang="ar-IQ" dirty="0"/>
          </a:p>
        </p:txBody>
      </p:sp>
    </p:spTree>
    <p:extLst>
      <p:ext uri="{BB962C8B-B14F-4D97-AF65-F5344CB8AC3E}">
        <p14:creationId xmlns:p14="http://schemas.microsoft.com/office/powerpoint/2010/main" val="19813044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TotalTime>
  <Words>685</Words>
  <Application>Microsoft Office PowerPoint</Application>
  <PresentationFormat>On-screen Show (4:3)</PresentationFormat>
  <Paragraphs>104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Lecture 10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dc:title>
  <dc:creator>Ali Khalid</dc:creator>
  <cp:lastModifiedBy>Ali Khalid</cp:lastModifiedBy>
  <cp:revision>68</cp:revision>
  <dcterms:created xsi:type="dcterms:W3CDTF">2006-08-16T00:00:00Z</dcterms:created>
  <dcterms:modified xsi:type="dcterms:W3CDTF">2018-01-06T18:02:01Z</dcterms:modified>
</cp:coreProperties>
</file>