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301" r:id="rId3"/>
    <p:sldId id="309" r:id="rId4"/>
    <p:sldId id="311" r:id="rId5"/>
    <p:sldId id="310" r:id="rId6"/>
    <p:sldId id="312" r:id="rId7"/>
    <p:sldId id="313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>
        <p:scale>
          <a:sx n="80" d="100"/>
          <a:sy n="80" d="100"/>
        </p:scale>
        <p:origin x="-108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4855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204696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4F7A-2AD9-4C94-9ADA-8072DED134B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94B7-0630-4DD3-AED1-64B2F96B720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25B5-5F23-40CC-9AC4-1309D161051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BAE5-08F8-431B-B567-7734FEEB53C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3098-819E-4D07-A162-C07AB0F776D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2641-2C18-4B4D-A656-266A57E5DA5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A88C-5C2E-4388-BAC5-AABAAE2C838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F333-C9A8-496C-8A60-75926347CBE4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0A81-4C1F-4E33-B349-86ECE7154A0B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D5AB-26FE-408B-ADDF-B17966C06449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9B3-D6E0-4385-B69E-62A7173C1EA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65E5E7-E6FC-4D2F-A5D2-8FE78471CEF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946" y="1957390"/>
            <a:ext cx="8636518" cy="1828800"/>
          </a:xfrm>
        </p:spPr>
        <p:txBody>
          <a:bodyPr>
            <a:normAutofit/>
          </a:bodyPr>
          <a:lstStyle/>
          <a:p>
            <a:r>
              <a:rPr lang="en-US" sz="3800" b="1" i="1" dirty="0" smtClean="0"/>
              <a:t>SURVEYING</a:t>
            </a:r>
            <a:br>
              <a:rPr lang="en-US" sz="3800" b="1" i="1" dirty="0" smtClean="0"/>
            </a:br>
            <a:r>
              <a:rPr lang="en-US" sz="3600" i="1" dirty="0" smtClean="0"/>
              <a:t>CHAPTER</a:t>
            </a:r>
            <a:r>
              <a:rPr lang="en-US" sz="3600" b="1" i="1" dirty="0" smtClean="0"/>
              <a:t>- 5 / TRAVERSE AND TRAVERSING- </a:t>
            </a:r>
            <a:r>
              <a:rPr lang="en-US" sz="3600" i="1" dirty="0" smtClean="0"/>
              <a:t>3</a:t>
            </a:r>
            <a:endParaRPr lang="ar-IQ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48102"/>
            <a:ext cx="7854696" cy="1752600"/>
          </a:xfrm>
        </p:spPr>
        <p:txBody>
          <a:bodyPr>
            <a:normAutofit/>
          </a:bodyPr>
          <a:lstStyle/>
          <a:p>
            <a:r>
              <a:rPr lang="en-US" sz="2800" b="1" dirty="0"/>
              <a:t>Asst. Lect. Ali Khalid</a:t>
            </a:r>
            <a:endParaRPr lang="ar-IQ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</a:t>
            </a:fld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2015-2016</a:t>
            </a:r>
          </a:p>
        </p:txBody>
      </p:sp>
    </p:spTree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2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44624"/>
                <a:ext cx="8786874" cy="66640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/>
                  <a:t>Polygon closed traverse</a:t>
                </a:r>
              </a:p>
              <a:p>
                <a:pPr algn="just" rtl="0">
                  <a:spcAft>
                    <a:spcPts val="1800"/>
                  </a:spcAft>
                </a:pPr>
                <a:r>
                  <a:rPr lang="en-US" sz="2400" dirty="0" smtClean="0"/>
                  <a:t>For polygon traverse, standard sum of interior angles is given by:</a:t>
                </a:r>
                <a:endParaRPr lang="en-US" sz="2400" b="1" dirty="0" smtClean="0"/>
              </a:p>
              <a:p>
                <a:pPr algn="just" rtl="0">
                  <a:spcAft>
                    <a:spcPts val="1800"/>
                  </a:spcAft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 = (n – 2) * 180⁰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where n is the number of angles.</a:t>
                </a:r>
              </a:p>
              <a:p>
                <a:pPr algn="just" rtl="0"/>
                <a:r>
                  <a:rPr lang="en-US" sz="2400" dirty="0" smtClean="0"/>
                  <a:t>For example:</a:t>
                </a:r>
              </a:p>
              <a:p>
                <a:pPr algn="just" rtl="0"/>
                <a:endParaRPr lang="en-US" sz="2400" dirty="0" smtClean="0"/>
              </a:p>
              <a:p>
                <a:pPr algn="just" rtl="0"/>
                <a:endParaRPr lang="en-US" sz="2400" dirty="0" smtClean="0"/>
              </a:p>
              <a:p>
                <a:pPr algn="just" rtl="0"/>
                <a:endParaRPr lang="en-US" sz="2400" dirty="0" smtClean="0"/>
              </a:p>
              <a:p>
                <a:pPr algn="just" rtl="0"/>
                <a:endParaRPr lang="en-US" sz="2400" b="1" dirty="0"/>
              </a:p>
              <a:p>
                <a:pPr algn="just" rtl="0"/>
                <a:endParaRPr lang="en-US" sz="2400" b="1" dirty="0" smtClean="0"/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𝐸𝑟𝑟𝑜𝑟</m:t>
                      </m:r>
                      <m:r>
                        <a:rPr lang="en-US" sz="2200" b="0" i="1" smtClean="0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𝑖𝑛</m:t>
                      </m:r>
                      <m:r>
                        <a:rPr lang="en-US" sz="2200" b="0" i="1" smtClean="0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𝑎𝑛𝑔𝑙𝑒𝑠</m:t>
                      </m:r>
                      <m:r>
                        <a:rPr lang="en-US" sz="2200" b="0" i="1" smtClean="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200" b="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en-US" sz="2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𝑠𝑡𝑎𝑛𝑑𝑎𝑟𝑑</m:t>
                              </m:r>
                              <m:r>
                                <a:rPr lang="en-US" sz="22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200" b="0" i="1" smtClean="0">
                                  <a:latin typeface="Cambria Math"/>
                                </a:rPr>
                                <m:t>𝑎𝑛𝑔𝑙𝑒𝑠</m:t>
                              </m:r>
                            </m:e>
                          </m:d>
                        </m:e>
                      </m:nary>
                      <m:r>
                        <a:rPr lang="en-US" sz="2200" b="0" i="1" smtClean="0">
                          <a:latin typeface="Cambria Math"/>
                        </a:rPr>
                        <m:t>−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200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en-US" sz="22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𝑐𝑎𝑙𝑐𝑢𝑙𝑎𝑡𝑒𝑑</m:t>
                              </m:r>
                              <m:r>
                                <a:rPr lang="en-US" sz="22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200" i="1">
                                  <a:latin typeface="Cambria Math"/>
                                </a:rPr>
                                <m:t>𝑎𝑛𝑔𝑙𝑒𝑠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200" dirty="0" smtClean="0"/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200" dirty="0"/>
                        <m:t>Correction</m:t>
                      </m:r>
                      <m:r>
                        <m:rPr>
                          <m:nor/>
                        </m:rPr>
                        <a:rPr lang="en-US" sz="2200" dirty="0"/>
                        <m:t> </m:t>
                      </m:r>
                      <m:r>
                        <m:rPr>
                          <m:nor/>
                        </m:rPr>
                        <a:rPr lang="en-US" sz="2200" dirty="0"/>
                        <m:t>per</m:t>
                      </m:r>
                      <m:r>
                        <m:rPr>
                          <m:nor/>
                        </m:rPr>
                        <a:rPr lang="en-US" sz="2200" dirty="0"/>
                        <m:t> </m:t>
                      </m:r>
                      <m:r>
                        <m:rPr>
                          <m:nor/>
                        </m:rPr>
                        <a:rPr lang="en-US" sz="2200" dirty="0"/>
                        <m:t>angle</m:t>
                      </m:r>
                      <m:r>
                        <m:rPr>
                          <m:nor/>
                        </m:rPr>
                        <a:rPr lang="en-US" sz="2200" dirty="0"/>
                        <m:t> = </m:t>
                      </m:r>
                      <m:f>
                        <m:fPr>
                          <m:ctrlPr>
                            <a:rPr lang="en-US" sz="22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200" b="0" i="1" dirty="0" smtClean="0">
                              <a:latin typeface="Cambria Math"/>
                            </a:rPr>
                            <m:t>𝐸𝑟𝑟𝑜𝑟</m:t>
                          </m:r>
                          <m:r>
                            <a:rPr lang="en-US" sz="22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2200" b="0" i="1" dirty="0" smtClean="0">
                              <a:latin typeface="Cambria Math"/>
                            </a:rPr>
                            <m:t>𝑖𝑛</m:t>
                          </m:r>
                          <m:r>
                            <a:rPr lang="en-US" sz="22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2200" b="0" i="1" dirty="0" smtClean="0">
                              <a:latin typeface="Cambria Math"/>
                            </a:rPr>
                            <m:t>𝑎𝑛𝑔𝑙𝑒𝑠</m:t>
                          </m:r>
                        </m:num>
                        <m:den>
                          <m:r>
                            <a:rPr lang="en-US" sz="2200" b="0" i="1" dirty="0" smtClean="0"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200" dirty="0" smtClean="0"/>
              </a:p>
              <a:p>
                <a:pPr algn="just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𝐶𝑜𝑟𝑟𝑒𝑐𝑡𝑒𝑑</m:t>
                      </m:r>
                      <m:r>
                        <a:rPr lang="en-US" sz="2200" b="0" i="1" smtClean="0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𝑎𝑛𝑔𝑙𝑒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</a:rPr>
                        <m:t>𝑐𝑎𝑙𝑐𝑢𝑙𝑎𝑡𝑒𝑑</m:t>
                      </m:r>
                      <m:r>
                        <a:rPr lang="en-US" sz="2200" b="0" i="1" smtClean="0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𝑎𝑛𝑔𝑙𝑒</m:t>
                      </m:r>
                      <m:r>
                        <a:rPr lang="en-US" sz="2200" b="0" i="1" smtClean="0">
                          <a:latin typeface="Cambria Math"/>
                        </a:rPr>
                        <m:t>+</m:t>
                      </m:r>
                      <m:r>
                        <a:rPr lang="en-US" sz="2200" b="0" i="1" smtClean="0">
                          <a:latin typeface="Cambria Math"/>
                        </a:rPr>
                        <m:t>𝑐𝑜𝑟𝑟𝑒𝑐𝑡𝑖𝑜𝑛</m:t>
                      </m:r>
                      <m:r>
                        <a:rPr lang="en-US" sz="2200" b="0" i="1" smtClean="0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𝑝𝑒𝑟</m:t>
                      </m:r>
                      <m:r>
                        <a:rPr lang="en-US" sz="2200" b="0" i="1" smtClean="0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𝑎𝑛𝑔𝑙𝑒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4624"/>
                <a:ext cx="8786874" cy="6664068"/>
              </a:xfrm>
              <a:prstGeom prst="rect">
                <a:avLst/>
              </a:prstGeom>
              <a:blipFill rotWithShape="1">
                <a:blip r:embed="rId3"/>
                <a:stretch>
                  <a:fillRect l="-1110" t="-731" b="-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949339"/>
              </p:ext>
            </p:extLst>
          </p:nvPr>
        </p:nvGraphicFramePr>
        <p:xfrm>
          <a:off x="971600" y="2852936"/>
          <a:ext cx="7416824" cy="13967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8412"/>
                <a:gridCol w="3708412"/>
              </a:tblGrid>
              <a:tr h="576064"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Triangle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Parallelogram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820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= (3-1) * 180⁰ = 180⁰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= (4-1) * 180⁰ = 360⁰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246513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3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44624"/>
            <a:ext cx="878687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b="1" dirty="0" smtClean="0"/>
              <a:t>Example 9</a:t>
            </a:r>
          </a:p>
          <a:p>
            <a:pPr algn="just" rtl="0">
              <a:spcAft>
                <a:spcPts val="1200"/>
              </a:spcAft>
            </a:pPr>
            <a:r>
              <a:rPr lang="en-US" sz="2400" dirty="0" smtClean="0"/>
              <a:t>For the given polygon shown, correct the interior angles if necessary.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pSp>
        <p:nvGrpSpPr>
          <p:cNvPr id="20" name="Group 19"/>
          <p:cNvGrpSpPr/>
          <p:nvPr/>
        </p:nvGrpSpPr>
        <p:grpSpPr>
          <a:xfrm>
            <a:off x="4798560" y="1180489"/>
            <a:ext cx="3657125" cy="3257117"/>
            <a:chOff x="4798560" y="1180489"/>
            <a:chExt cx="3657125" cy="3257117"/>
          </a:xfrm>
        </p:grpSpPr>
        <p:sp>
          <p:nvSpPr>
            <p:cNvPr id="17" name="TextBox 16"/>
            <p:cNvSpPr txBox="1"/>
            <p:nvPr/>
          </p:nvSpPr>
          <p:spPr>
            <a:xfrm>
              <a:off x="5652120" y="1180489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98560" y="3269248"/>
              <a:ext cx="3545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B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872187" y="4037496"/>
              <a:ext cx="3545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en-US" sz="20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69041" y="1479213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D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364088" y="1263189"/>
              <a:ext cx="3024336" cy="3042074"/>
              <a:chOff x="5364088" y="1263189"/>
              <a:chExt cx="3024336" cy="304207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5364088" y="1263189"/>
                <a:ext cx="3024336" cy="3042074"/>
                <a:chOff x="5364088" y="1263189"/>
                <a:chExt cx="3024336" cy="3042074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5364088" y="1263189"/>
                  <a:ext cx="3024336" cy="2525851"/>
                  <a:chOff x="5364088" y="1263189"/>
                  <a:chExt cx="3024336" cy="2525851"/>
                </a:xfrm>
              </p:grpSpPr>
              <p:sp>
                <p:nvSpPr>
                  <p:cNvPr id="8" name="Trapezoid 7"/>
                  <p:cNvSpPr/>
                  <p:nvPr/>
                </p:nvSpPr>
                <p:spPr>
                  <a:xfrm rot="859373">
                    <a:off x="5364088" y="1628800"/>
                    <a:ext cx="3024336" cy="2066726"/>
                  </a:xfrm>
                  <a:prstGeom prst="trapezoid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" name="Arc 8"/>
                  <p:cNvSpPr/>
                  <p:nvPr/>
                </p:nvSpPr>
                <p:spPr>
                  <a:xfrm>
                    <a:off x="5364088" y="2852936"/>
                    <a:ext cx="72008" cy="936104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Arc 9"/>
                  <p:cNvSpPr/>
                  <p:nvPr/>
                </p:nvSpPr>
                <p:spPr>
                  <a:xfrm rot="8217663">
                    <a:off x="6010075" y="1263189"/>
                    <a:ext cx="576064" cy="432048"/>
                  </a:xfrm>
                  <a:prstGeom prst="arc">
                    <a:avLst>
                      <a:gd name="adj1" fmla="val 13571232"/>
                      <a:gd name="adj2" fmla="val 541618"/>
                    </a:avLst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Arc 10"/>
                  <p:cNvSpPr/>
                  <p:nvPr/>
                </p:nvSpPr>
                <p:spPr>
                  <a:xfrm rot="10431945">
                    <a:off x="7812360" y="1596463"/>
                    <a:ext cx="432048" cy="659212"/>
                  </a:xfrm>
                  <a:prstGeom prst="arc">
                    <a:avLst>
                      <a:gd name="adj1" fmla="val 15673101"/>
                      <a:gd name="adj2" fmla="val 2035912"/>
                    </a:avLst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" name="Arc 11"/>
                <p:cNvSpPr/>
                <p:nvPr/>
              </p:nvSpPr>
              <p:spPr>
                <a:xfrm rot="17515914">
                  <a:off x="7648404" y="3801207"/>
                  <a:ext cx="576064" cy="432048"/>
                </a:xfrm>
                <a:prstGeom prst="arc">
                  <a:avLst>
                    <a:gd name="adj1" fmla="val 16200000"/>
                    <a:gd name="adj2" fmla="val 46422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5436096" y="2859164"/>
                <a:ext cx="9509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85⁰ 20’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003505" y="2276872"/>
                <a:ext cx="106965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110⁰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0’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051413" y="1834081"/>
                <a:ext cx="9509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98⁰ 10’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164288" y="3316922"/>
                <a:ext cx="9509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66⁰ 20’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1479774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4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44624"/>
            <a:ext cx="878687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b="1" dirty="0" smtClean="0"/>
              <a:t>Example 10 (Homework)</a:t>
            </a:r>
          </a:p>
          <a:p>
            <a:pPr algn="just" rtl="0">
              <a:spcAft>
                <a:spcPts val="1200"/>
              </a:spcAft>
            </a:pPr>
            <a:r>
              <a:rPr lang="en-US" sz="2400" dirty="0" smtClean="0"/>
              <a:t>For the given polygon shown, correct the interior angles if necessary.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pSp>
        <p:nvGrpSpPr>
          <p:cNvPr id="20" name="Group 19"/>
          <p:cNvGrpSpPr/>
          <p:nvPr/>
        </p:nvGrpSpPr>
        <p:grpSpPr>
          <a:xfrm>
            <a:off x="4798560" y="1180489"/>
            <a:ext cx="3657125" cy="3257117"/>
            <a:chOff x="4798560" y="1180489"/>
            <a:chExt cx="3657125" cy="3257117"/>
          </a:xfrm>
        </p:grpSpPr>
        <p:sp>
          <p:nvSpPr>
            <p:cNvPr id="17" name="TextBox 16"/>
            <p:cNvSpPr txBox="1"/>
            <p:nvPr/>
          </p:nvSpPr>
          <p:spPr>
            <a:xfrm>
              <a:off x="5652120" y="1180489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98560" y="3269248"/>
              <a:ext cx="3545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B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872187" y="4037496"/>
              <a:ext cx="3545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en-US" sz="20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69041" y="1479213"/>
              <a:ext cx="3866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D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364088" y="1263189"/>
              <a:ext cx="3024336" cy="3042074"/>
              <a:chOff x="5364088" y="1263189"/>
              <a:chExt cx="3024336" cy="304207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5364088" y="1263189"/>
                <a:ext cx="3024336" cy="3042074"/>
                <a:chOff x="5364088" y="1263189"/>
                <a:chExt cx="3024336" cy="3042074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5364088" y="1263189"/>
                  <a:ext cx="3024336" cy="2525851"/>
                  <a:chOff x="5364088" y="1263189"/>
                  <a:chExt cx="3024336" cy="2525851"/>
                </a:xfrm>
              </p:grpSpPr>
              <p:sp>
                <p:nvSpPr>
                  <p:cNvPr id="8" name="Trapezoid 7"/>
                  <p:cNvSpPr/>
                  <p:nvPr/>
                </p:nvSpPr>
                <p:spPr>
                  <a:xfrm rot="859373">
                    <a:off x="5364088" y="1628800"/>
                    <a:ext cx="3024336" cy="2066726"/>
                  </a:xfrm>
                  <a:prstGeom prst="trapezoid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" name="Arc 8"/>
                  <p:cNvSpPr/>
                  <p:nvPr/>
                </p:nvSpPr>
                <p:spPr>
                  <a:xfrm>
                    <a:off x="5364088" y="2852936"/>
                    <a:ext cx="72008" cy="936104"/>
                  </a:xfrm>
                  <a:prstGeom prst="arc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Arc 9"/>
                  <p:cNvSpPr/>
                  <p:nvPr/>
                </p:nvSpPr>
                <p:spPr>
                  <a:xfrm rot="8217663">
                    <a:off x="6010075" y="1263189"/>
                    <a:ext cx="576064" cy="432048"/>
                  </a:xfrm>
                  <a:prstGeom prst="arc">
                    <a:avLst>
                      <a:gd name="adj1" fmla="val 13571232"/>
                      <a:gd name="adj2" fmla="val 541618"/>
                    </a:avLst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Arc 10"/>
                  <p:cNvSpPr/>
                  <p:nvPr/>
                </p:nvSpPr>
                <p:spPr>
                  <a:xfrm rot="10431945">
                    <a:off x="7812360" y="1596463"/>
                    <a:ext cx="432048" cy="659212"/>
                  </a:xfrm>
                  <a:prstGeom prst="arc">
                    <a:avLst>
                      <a:gd name="adj1" fmla="val 15673101"/>
                      <a:gd name="adj2" fmla="val 2035912"/>
                    </a:avLst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" name="Arc 11"/>
                <p:cNvSpPr/>
                <p:nvPr/>
              </p:nvSpPr>
              <p:spPr>
                <a:xfrm rot="17515914">
                  <a:off x="7648404" y="3801207"/>
                  <a:ext cx="576064" cy="432048"/>
                </a:xfrm>
                <a:prstGeom prst="arc">
                  <a:avLst>
                    <a:gd name="adj1" fmla="val 16200000"/>
                    <a:gd name="adj2" fmla="val 46422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5436096" y="2859164"/>
                <a:ext cx="9509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85⁰ 20’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003505" y="2276872"/>
                <a:ext cx="106965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110⁰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0’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051413" y="1834081"/>
                <a:ext cx="9509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98⁰ 10’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164288" y="3316922"/>
                <a:ext cx="9509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66⁰ 21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0463729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5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44624"/>
                <a:ext cx="8786874" cy="40513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/>
                  <a:t>Angle </a:t>
                </a:r>
                <a:r>
                  <a:rPr lang="en-US" sz="2400" b="1" dirty="0" err="1"/>
                  <a:t>Misclosure</a:t>
                </a:r>
                <a:r>
                  <a:rPr lang="en-US" sz="2400" b="1" dirty="0"/>
                  <a:t> Error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If </a:t>
                </a:r>
                <a:r>
                  <a:rPr lang="en-US" sz="2400" dirty="0"/>
                  <a:t>no standards are given, assume:</a:t>
                </a: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𝑎𝑙𝑙𝑜𝑤𝑎𝑏𝑙𝑒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𝑎𝑛𝑔𝑙𝑒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𝑚𝑖𝑠𝑐𝑙𝑜𝑠𝑢𝑟𝑒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3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</m:rad>
                    </m:oMath>
                  </m:oMathPara>
                </a14:m>
                <a:endParaRPr lang="en-US" sz="2400" dirty="0"/>
              </a:p>
              <a:p>
                <a:pPr algn="just" rtl="0">
                  <a:spcAft>
                    <a:spcPts val="1800"/>
                  </a:spcAft>
                </a:pPr>
                <a:r>
                  <a:rPr lang="en-US" sz="2400" dirty="0"/>
                  <a:t>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sz="2400" dirty="0"/>
                  <a:t> is </a:t>
                </a:r>
                <a:r>
                  <a:rPr lang="en-US" sz="2400"/>
                  <a:t>theodolite </a:t>
                </a:r>
                <a:r>
                  <a:rPr lang="en-US" sz="2400" smtClean="0"/>
                  <a:t>accuracy</a:t>
                </a:r>
                <a:endParaRPr lang="en-US" sz="2400" dirty="0"/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/>
                  <a:t>Example 11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For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sz="2400" dirty="0" smtClean="0"/>
                  <a:t> line traverse, the sum of interior angles 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538⁰ 40’ </a:t>
                </a:r>
                <a:r>
                  <a:rPr lang="en-US" sz="2400" dirty="0" smtClean="0"/>
                  <a:t>and the instrument accuracy is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10’. </a:t>
                </a:r>
                <a:r>
                  <a:rPr lang="en-US" sz="2400" dirty="0" smtClean="0"/>
                  <a:t>Do you accept the observations?</a:t>
                </a:r>
                <a:endParaRPr lang="en-US" sz="2400" dirty="0"/>
              </a:p>
              <a:p>
                <a:pPr algn="just" rtl="0">
                  <a:spcAft>
                    <a:spcPts val="1200"/>
                  </a:spcAft>
                </a:pPr>
                <a:endParaRPr lang="en-US" sz="2400" b="1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4624"/>
                <a:ext cx="8786874" cy="4051365"/>
              </a:xfrm>
              <a:prstGeom prst="rect">
                <a:avLst/>
              </a:prstGeom>
              <a:blipFill rotWithShape="1">
                <a:blip r:embed="rId3"/>
                <a:stretch>
                  <a:fillRect l="-1110" t="-1203" r="-1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49946180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6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44624"/>
                <a:ext cx="8786874" cy="6658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/>
                  <a:t>Linear </a:t>
                </a:r>
                <a:r>
                  <a:rPr lang="en-US" sz="2400" b="1" dirty="0" err="1" smtClean="0"/>
                  <a:t>Misclosure</a:t>
                </a:r>
                <a:r>
                  <a:rPr lang="en-US" sz="2400" b="1" dirty="0" smtClean="0"/>
                  <a:t> Error</a:t>
                </a:r>
              </a:p>
              <a:p>
                <a:pPr algn="just" rtl="0">
                  <a:spcAft>
                    <a:spcPts val="1800"/>
                  </a:spcAft>
                </a:pPr>
                <a:r>
                  <a:rPr lang="en-US" sz="2400" dirty="0"/>
                  <a:t>Large </a:t>
                </a:r>
                <a:r>
                  <a:rPr lang="en-US" sz="2400" dirty="0" smtClean="0"/>
                  <a:t>linear </a:t>
                </a:r>
                <a:r>
                  <a:rPr lang="en-US" sz="2400" dirty="0" err="1" smtClean="0"/>
                  <a:t>misclosure</a:t>
                </a:r>
                <a:r>
                  <a:rPr lang="en-US" sz="2400" dirty="0" smtClean="0"/>
                  <a:t> certainly </a:t>
                </a:r>
                <a:r>
                  <a:rPr lang="en-US" sz="2400" dirty="0"/>
                  <a:t>indicate that </a:t>
                </a:r>
                <a:r>
                  <a:rPr lang="en-US" sz="2400" dirty="0" smtClean="0"/>
                  <a:t>either significant </a:t>
                </a:r>
                <a:r>
                  <a:rPr lang="en-US" sz="2400" dirty="0"/>
                  <a:t>errors or even mistakes exist. </a:t>
                </a:r>
                <a:r>
                  <a:rPr lang="en-US" sz="2400" dirty="0" smtClean="0"/>
                  <a:t>Small </a:t>
                </a:r>
                <a:r>
                  <a:rPr lang="en-US" sz="2400" dirty="0"/>
                  <a:t>linear </a:t>
                </a:r>
                <a:r>
                  <a:rPr lang="en-US" sz="2400" dirty="0" err="1"/>
                  <a:t>misclosure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usually </a:t>
                </a:r>
                <a:r>
                  <a:rPr lang="en-US" sz="2400" dirty="0"/>
                  <a:t>mean </a:t>
                </a:r>
                <a:r>
                  <a:rPr lang="en-US" sz="2400" dirty="0" smtClean="0"/>
                  <a:t>the observed </a:t>
                </a:r>
                <a:r>
                  <a:rPr lang="en-US" sz="2400" dirty="0"/>
                  <a:t>data are precise and free of mistakes, but it is not a guarantee </a:t>
                </a:r>
                <a:r>
                  <a:rPr lang="en-US" sz="2400" dirty="0" smtClean="0"/>
                  <a:t>that systematic </a:t>
                </a:r>
                <a:r>
                  <a:rPr lang="en-US" sz="2400" dirty="0"/>
                  <a:t>or compensating errors do not exist</a:t>
                </a:r>
                <a:r>
                  <a:rPr lang="en-US" sz="2400" dirty="0" smtClean="0"/>
                  <a:t>.</a:t>
                </a:r>
              </a:p>
              <a:p>
                <a:pPr algn="just" rtl="0">
                  <a:spcAft>
                    <a:spcPts val="1800"/>
                  </a:spcAft>
                </a:pPr>
                <a:r>
                  <a:rPr lang="en-US" sz="2400" b="0" dirty="0" smtClean="0"/>
                  <a:t>dep.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ar-IQ" sz="2400" b="0" i="1" smtClean="0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</a:rPr>
                      <m:t>𝑚𝑖𝑠𝑐𝑙𝑜𝑠𝑢𝑟𝑒</m:t>
                    </m:r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400" b="0" i="1" smtClean="0">
                            <a:latin typeface="Cambria Math"/>
                          </a:rPr>
                          <m:t>𝐷𝑒𝑝</m:t>
                        </m:r>
                      </m:e>
                    </m:nary>
                  </m:oMath>
                </a14:m>
                <a:endParaRPr lang="en-US" sz="2400" b="0" dirty="0" smtClean="0"/>
              </a:p>
              <a:p>
                <a:pPr algn="just" rtl="0">
                  <a:spcAft>
                    <a:spcPts val="1800"/>
                  </a:spcAft>
                </a:pPr>
                <a:r>
                  <a:rPr lang="en-US" sz="2400" dirty="0" smtClean="0"/>
                  <a:t>lat</a:t>
                </a:r>
                <a:r>
                  <a:rPr lang="en-US" sz="2400" dirty="0"/>
                  <a:t>.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ar-IQ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𝑚𝑖𝑠𝑐𝑙𝑜𝑠𝑢𝑟𝑒</m:t>
                    </m:r>
                    <m:r>
                      <a:rPr lang="en-US" sz="2400" i="1">
                        <a:latin typeface="Cambria Math"/>
                      </a:rPr>
                      <m:t>= 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2400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US" sz="2400" dirty="0"/>
                          <m:t>at</m:t>
                        </m:r>
                      </m:e>
                    </m:nary>
                  </m:oMath>
                </a14:m>
                <a:endParaRPr lang="en-US" sz="2400" dirty="0"/>
              </a:p>
              <a:p>
                <a:pPr algn="just" rt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𝑚𝑖𝑠</m:t>
                          </m:r>
                          <m:r>
                            <a:rPr lang="en-US" sz="2400" i="1">
                              <a:latin typeface="Cambria Math"/>
                            </a:rPr>
                            <m:t>𝑐𝑙𝑜𝑠𝑢𝑟𝑒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𝑑𝑒𝑝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.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𝑙𝑎𝑡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.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sz="2400" dirty="0" smtClean="0"/>
              </a:p>
              <a:p>
                <a:pPr algn="just" rtl="0"/>
                <a:endParaRPr lang="en-US" sz="2400" dirty="0" smtClean="0"/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𝑃𝑟𝑒𝑐𝑖𝑠𝑖𝑜𝑛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𝑚𝑖𝑠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𝑐𝑙𝑜𝑠𝑢𝑟𝑒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/>
                                </a:rPr>
                                <m:t>L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algn="just" rtl="0"/>
                <a:r>
                  <a:rPr lang="en-US" sz="2400" dirty="0"/>
                  <a:t>Typical precision: 1/5000 for rural land, 1/7500 for suburban land, and 1/10,000 for urban land</a:t>
                </a:r>
                <a:r>
                  <a:rPr lang="en-US" sz="2400" dirty="0" smtClean="0"/>
                  <a:t>.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4624"/>
                <a:ext cx="8786874" cy="6658811"/>
              </a:xfrm>
              <a:prstGeom prst="rect">
                <a:avLst/>
              </a:prstGeom>
              <a:blipFill rotWithShape="1">
                <a:blip r:embed="rId3"/>
                <a:stretch>
                  <a:fillRect l="-1110" t="-732" r="-1041" b="-1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192" y="2348880"/>
            <a:ext cx="3962338" cy="2492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193475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7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44624"/>
                <a:ext cx="8786874" cy="65843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/>
                  <a:t>Balancing a polygon traverse </a:t>
                </a:r>
                <a:endParaRPr lang="ar-IQ" sz="2400" b="1" dirty="0" smtClean="0"/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There are several methods for balancing </a:t>
                </a:r>
                <a:r>
                  <a:rPr lang="en-US" sz="2400" dirty="0" smtClean="0"/>
                  <a:t>coordinates. Compass Rule will be adopted.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The </a:t>
                </a:r>
                <a:r>
                  <a:rPr lang="en-US" sz="2400" i="1" dirty="0"/>
                  <a:t>Compass Rule </a:t>
                </a:r>
                <a:r>
                  <a:rPr lang="en-US" sz="2400" dirty="0"/>
                  <a:t>is used when the accuracy of angular measurement is about equal to the accuracy of distance measurement</a:t>
                </a:r>
                <a:r>
                  <a:rPr lang="en-US" sz="2400" dirty="0" smtClean="0"/>
                  <a:t>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T</a:t>
                </a:r>
                <a:r>
                  <a:rPr lang="en-US" sz="2400" dirty="0" smtClean="0"/>
                  <a:t>his </a:t>
                </a:r>
                <a:r>
                  <a:rPr lang="en-US" sz="2400" dirty="0"/>
                  <a:t>method works well for an EDM-theodolite </a:t>
                </a:r>
                <a:r>
                  <a:rPr lang="en-US" sz="2400" dirty="0" smtClean="0"/>
                  <a:t>traverse and total station.</a:t>
                </a:r>
              </a:p>
              <a:p>
                <a:pPr algn="just" rtl="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𝐶𝑜𝑟𝑟𝑒𝑐𝑡𝑖𝑜𝑛</m:t>
                      </m:r>
                      <m:r>
                        <a:rPr lang="en-US" sz="2400" b="0" i="1" smtClean="0">
                          <a:latin typeface="Cambria Math"/>
                        </a:rPr>
                        <m:t>=−</m:t>
                      </m:r>
                      <m:r>
                        <m:rPr>
                          <m:nor/>
                        </m:rPr>
                        <a:rPr lang="en-US" sz="2400" dirty="0"/>
                        <m:t>miclosure</m:t>
                      </m:r>
                      <m:r>
                        <m:rPr>
                          <m:nor/>
                        </m:rPr>
                        <a:rPr lang="en-US" sz="2400" dirty="0"/>
                        <m:t> (</m:t>
                      </m:r>
                      <m:r>
                        <m:rPr>
                          <m:nor/>
                        </m:rPr>
                        <a:rPr lang="en-US" sz="2400" i="0" dirty="0" smtClean="0"/>
                        <m:t>D</m:t>
                      </m:r>
                      <m:r>
                        <m:rPr>
                          <m:nor/>
                        </m:rPr>
                        <a:rPr lang="en-US" sz="2400" dirty="0"/>
                        <m:t>ep</m:t>
                      </m:r>
                      <m:r>
                        <m:rPr>
                          <m:nor/>
                        </m:rPr>
                        <a:rPr lang="en-US" sz="2400" dirty="0"/>
                        <m:t> </m:t>
                      </m:r>
                      <m:r>
                        <m:rPr>
                          <m:nor/>
                        </m:rPr>
                        <a:rPr lang="en-US" sz="2400" dirty="0"/>
                        <m:t>or</m:t>
                      </m:r>
                      <m:r>
                        <m:rPr>
                          <m:nor/>
                        </m:rPr>
                        <a:rPr lang="en-US" sz="2400" dirty="0"/>
                        <m:t> </m:t>
                      </m:r>
                      <m:r>
                        <m:rPr>
                          <m:nor/>
                        </m:rPr>
                        <a:rPr lang="en-US" sz="2400" i="0" dirty="0" smtClean="0"/>
                        <m:t>L</m:t>
                      </m:r>
                      <m:r>
                        <m:rPr>
                          <m:nor/>
                        </m:rPr>
                        <a:rPr lang="en-US" sz="2400" dirty="0"/>
                        <m:t>at</m:t>
                      </m:r>
                      <m:r>
                        <m:rPr>
                          <m:nor/>
                        </m:rPr>
                        <a:rPr lang="en-US" sz="2400" dirty="0"/>
                        <m:t>) ∗ </m:t>
                      </m:r>
                      <m:f>
                        <m:fPr>
                          <m:ctrlPr>
                            <a:rPr lang="en-US" sz="24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latin typeface="Cambria Math"/>
                            </a:rPr>
                            <m:t>𝐿</m:t>
                          </m:r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2400" i="1" dirty="0" smtClean="0">
                                  <a:latin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400" b="0" i="1" dirty="0" smtClean="0">
                                  <a:latin typeface="Cambria Math"/>
                                </a:rPr>
                                <m:t>𝐿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𝐵𝑎𝑙𝑎𝑛𝑐𝑒𝑑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𝐷𝑒𝑝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𝑜𝑟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𝐿𝑎𝑡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𝑐𝑎𝑙𝑐𝑢𝑙𝑎𝑡𝑒𝑑</m:t>
                      </m:r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𝑐𝑜𝑟𝑟𝑒𝑐𝑡𝑖𝑜𝑛</m:t>
                      </m:r>
                    </m:oMath>
                  </m:oMathPara>
                </a14:m>
                <a:endParaRPr lang="en-US" sz="2400" dirty="0" smtClean="0"/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where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L: length of line to be corrected, m, and</a:t>
                </a:r>
              </a:p>
              <a:p>
                <a:pPr algn="just" rtl="0">
                  <a:spcAft>
                    <a:spcPts val="1200"/>
                  </a:spcAft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240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400" b="0" i="1" smtClean="0">
                            <a:latin typeface="Cambria Math"/>
                          </a:rPr>
                          <m:t>𝐿</m:t>
                        </m:r>
                      </m:e>
                    </m:nary>
                  </m:oMath>
                </a14:m>
                <a:r>
                  <a:rPr lang="en-US" sz="2400" dirty="0" smtClean="0"/>
                  <a:t>: sum of polygon traverse length, m.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4624"/>
                <a:ext cx="8786874" cy="6584367"/>
              </a:xfrm>
              <a:prstGeom prst="rect">
                <a:avLst/>
              </a:prstGeom>
              <a:blipFill rotWithShape="1">
                <a:blip r:embed="rId3"/>
                <a:stretch>
                  <a:fillRect l="-5413" t="-741" r="-1041" b="-12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66203742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9715</TotalTime>
  <Words>451</Words>
  <Application>Microsoft Office PowerPoint</Application>
  <PresentationFormat>On-screen Show (4:3)</PresentationFormat>
  <Paragraphs>73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SURVEYING CHAPTER- 5 / TRAVERSE AND TRAVERSING- 3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Ali Khalid</cp:lastModifiedBy>
  <cp:revision>642</cp:revision>
  <dcterms:created xsi:type="dcterms:W3CDTF">2012-04-06T10:32:00Z</dcterms:created>
  <dcterms:modified xsi:type="dcterms:W3CDTF">2018-01-06T17:57:40Z</dcterms:modified>
</cp:coreProperties>
</file>