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notesMasterIdLst>
    <p:notesMasterId r:id="rId11"/>
  </p:notesMasterIdLst>
  <p:handoutMasterIdLst>
    <p:handoutMasterId r:id="rId12"/>
  </p:handoutMasterIdLst>
  <p:sldIdLst>
    <p:sldId id="256" r:id="rId2"/>
    <p:sldId id="289" r:id="rId3"/>
    <p:sldId id="294" r:id="rId4"/>
    <p:sldId id="293" r:id="rId5"/>
    <p:sldId id="295" r:id="rId6"/>
    <p:sldId id="290" r:id="rId7"/>
    <p:sldId id="296" r:id="rId8"/>
    <p:sldId id="297" r:id="rId9"/>
    <p:sldId id="298" r:id="rId10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458" autoAdjust="0"/>
    <p:restoredTop sz="94708" autoAdjust="0"/>
  </p:normalViewPr>
  <p:slideViewPr>
    <p:cSldViewPr>
      <p:cViewPr>
        <p:scale>
          <a:sx n="80" d="100"/>
          <a:sy n="80" d="100"/>
        </p:scale>
        <p:origin x="-1086" y="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71D69BC-2959-4008-AB2E-FF39229B5A75}" type="datetimeFigureOut">
              <a:rPr lang="ar-IQ" smtClean="0"/>
              <a:pPr/>
              <a:t>19/04/1439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r>
              <a:rPr lang="en-US" smtClean="0"/>
              <a:t>U.S. Army, water supply, table (3-1)</a:t>
            </a:r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E5BBCAD-8FD6-4A0C-8E34-C582BD8BCB5F}" type="slidenum">
              <a:rPr lang="ar-IQ" smtClean="0"/>
              <a:pPr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1485560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4216142-DCF9-4921-A374-30500945C048}" type="datetimeFigureOut">
              <a:rPr lang="ar-IQ" smtClean="0"/>
              <a:pPr/>
              <a:t>19/04/1439</a:t>
            </a:fld>
            <a:endParaRPr lang="ar-IQ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IQ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r>
              <a:rPr lang="en-US" smtClean="0"/>
              <a:t>U.S. Army, water supply, table (3-1)</a:t>
            </a:r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F98CD3F5-BE4F-414A-947A-2047FC5F3C54}" type="slidenum">
              <a:rPr lang="ar-IQ" smtClean="0"/>
              <a:pPr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32046966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CD3F5-BE4F-414A-947A-2047FC5F3C54}" type="slidenum">
              <a:rPr lang="ar-IQ" smtClean="0"/>
              <a:pPr/>
              <a:t>1</a:t>
            </a:fld>
            <a:endParaRPr lang="ar-IQ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84F7A-2AD9-4C94-9ADA-8072DED134B2}" type="datetime8">
              <a:rPr lang="ar-IQ" smtClean="0"/>
              <a:pPr/>
              <a:t>06 كانون الثاني، 18</a:t>
            </a:fld>
            <a:endParaRPr lang="ar-IQ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  <p:sndAc>
      <p:stSnd>
        <p:snd r:embed="rId1" name="arrow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494B7-0630-4DD3-AED1-64B2F96B720D}" type="datetime8">
              <a:rPr lang="ar-IQ" smtClean="0"/>
              <a:pPr/>
              <a:t>06 كانون الثاني، 18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C25B5-5F23-40CC-9AC4-1309D161051C}" type="datetime8">
              <a:rPr lang="ar-IQ" smtClean="0"/>
              <a:pPr/>
              <a:t>06 كانون الثاني، 18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0BAE5-08F8-431B-B567-7734FEEB53C2}" type="datetime8">
              <a:rPr lang="ar-IQ" smtClean="0"/>
              <a:pPr/>
              <a:t>06 كانون الثاني، 18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A3098-819E-4D07-A162-C07AB0F776D2}" type="datetime8">
              <a:rPr lang="ar-IQ" smtClean="0"/>
              <a:pPr/>
              <a:t>06 كانون الثاني، 18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  <p:sndAc>
      <p:stSnd>
        <p:snd r:embed="rId1" name="arrow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62641-2C18-4B4D-A656-266A57E5DA52}" type="datetime8">
              <a:rPr lang="ar-IQ" smtClean="0"/>
              <a:pPr/>
              <a:t>06 كانون الثاني، 18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FA88C-5C2E-4388-BAC5-AABAAE2C8382}" type="datetime8">
              <a:rPr lang="ar-IQ" smtClean="0"/>
              <a:pPr/>
              <a:t>06 كانون الثاني، 18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F333-C9A8-496C-8A60-75926347CBE4}" type="datetime8">
              <a:rPr lang="ar-IQ" smtClean="0"/>
              <a:pPr/>
              <a:t>06 كانون الثاني، 18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D0A81-4C1F-4E33-B349-86ECE7154A0B}" type="datetime8">
              <a:rPr lang="ar-IQ" smtClean="0"/>
              <a:pPr/>
              <a:t>06 كانون الثاني، 18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7D5AB-26FE-408B-ADDF-B17966C06449}" type="datetime8">
              <a:rPr lang="ar-IQ" smtClean="0"/>
              <a:pPr/>
              <a:t>06 كانون الثاني، 18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6C9B3-D6E0-4385-B69E-62A7173C1EAC}" type="datetime8">
              <a:rPr lang="ar-IQ" smtClean="0"/>
              <a:pPr/>
              <a:t>06 كانون الثاني، 18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A65E5E7-E6FC-4D2F-A5D2-8FE78471CEFD}" type="datetime8">
              <a:rPr lang="ar-IQ" smtClean="0"/>
              <a:pPr/>
              <a:t>06 كانون الثاني، 18</a:t>
            </a:fld>
            <a:endParaRPr lang="ar-IQ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dissolve/>
    <p:sndAc>
      <p:stSnd>
        <p:snd r:embed="rId13" name="arrow.wav"/>
      </p:stSnd>
    </p:sndAc>
  </p:transition>
  <p:hf hdr="0" ftr="0" dt="0"/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1946" y="1957390"/>
            <a:ext cx="8636518" cy="1828800"/>
          </a:xfrm>
        </p:spPr>
        <p:txBody>
          <a:bodyPr>
            <a:normAutofit/>
          </a:bodyPr>
          <a:lstStyle/>
          <a:p>
            <a:r>
              <a:rPr lang="en-US" sz="3800" b="1" i="1" dirty="0" smtClean="0"/>
              <a:t>SURVEYING</a:t>
            </a:r>
            <a:br>
              <a:rPr lang="en-US" sz="3800" b="1" i="1" dirty="0" smtClean="0"/>
            </a:br>
            <a:r>
              <a:rPr lang="en-US" sz="3600" i="1" dirty="0" smtClean="0"/>
              <a:t>CHAPTER</a:t>
            </a:r>
            <a:r>
              <a:rPr lang="en-US" sz="3600" b="1" i="1" dirty="0" smtClean="0"/>
              <a:t>- 5 / TRAVERSE AND TRAVERSING-1</a:t>
            </a:r>
            <a:endParaRPr lang="ar-IQ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748102"/>
            <a:ext cx="7854696" cy="1752600"/>
          </a:xfrm>
        </p:spPr>
        <p:txBody>
          <a:bodyPr>
            <a:normAutofit/>
          </a:bodyPr>
          <a:lstStyle/>
          <a:p>
            <a:r>
              <a:rPr lang="en-US" sz="2800" b="1" dirty="0"/>
              <a:t>Asst. Lect. </a:t>
            </a:r>
            <a:r>
              <a:rPr lang="en-US" sz="2800" b="1"/>
              <a:t>Ali Khalid</a:t>
            </a:r>
            <a:endParaRPr lang="ar-IQ" sz="28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1</a:t>
            </a:fld>
            <a:endParaRPr lang="ar-IQ"/>
          </a:p>
        </p:txBody>
      </p:sp>
      <p:sp>
        <p:nvSpPr>
          <p:cNvPr id="6" name="Rectangle 5"/>
          <p:cNvSpPr/>
          <p:nvPr/>
        </p:nvSpPr>
        <p:spPr>
          <a:xfrm>
            <a:off x="39938" y="142852"/>
            <a:ext cx="423353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2200" b="1" dirty="0" smtClean="0"/>
              <a:t>Al-Mansour University College</a:t>
            </a:r>
          </a:p>
          <a:p>
            <a:pPr algn="l"/>
            <a:r>
              <a:rPr lang="en-US" sz="2200" b="1" dirty="0" smtClean="0"/>
              <a:t>Civil Engineering Department</a:t>
            </a:r>
          </a:p>
          <a:p>
            <a:pPr algn="l"/>
            <a:r>
              <a:rPr lang="en-US" sz="2200" b="1" dirty="0" smtClean="0"/>
              <a:t>Second Year/ 2015-2016</a:t>
            </a:r>
          </a:p>
        </p:txBody>
      </p:sp>
    </p:spTree>
  </p:cSld>
  <p:clrMapOvr>
    <a:masterClrMapping/>
  </p:clrMapOvr>
  <p:transition>
    <p:dissolve/>
    <p:sndAc>
      <p:stSnd>
        <p:snd r:embed="rId3" name="arrow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2</a:t>
            </a:fld>
            <a:endParaRPr lang="ar-IQ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107504" y="-27384"/>
                <a:ext cx="8786874" cy="68480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 rtl="0">
                  <a:spcAft>
                    <a:spcPts val="600"/>
                  </a:spcAft>
                </a:pPr>
                <a:r>
                  <a:rPr lang="en-US" sz="2600" b="1" dirty="0" smtClean="0"/>
                  <a:t>Computing Azimuths</a:t>
                </a:r>
              </a:p>
              <a:p>
                <a:pPr algn="just" rtl="0">
                  <a:spcAft>
                    <a:spcPts val="600"/>
                  </a:spcAft>
                </a:pPr>
                <a:r>
                  <a:rPr lang="en-US" sz="2400" dirty="0" smtClean="0"/>
                  <a:t>Azimuths of lines can be computed from </a:t>
                </a:r>
                <a:r>
                  <a:rPr lang="en-US" sz="2400" b="1" u="sng" dirty="0" smtClean="0"/>
                  <a:t>interior angles </a:t>
                </a:r>
                <a:r>
                  <a:rPr lang="en-US" sz="2400" dirty="0" smtClean="0"/>
                  <a:t>as follow:</a:t>
                </a:r>
              </a:p>
              <a:p>
                <a:pPr algn="just" rtl="0">
                  <a:spcAft>
                    <a:spcPts val="24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/>
                            </a:rPr>
                            <m:t>𝐴𝑍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𝑛𝑒𝑥𝑡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𝑙𝑖𝑛𝑒</m:t>
                          </m:r>
                        </m:sub>
                      </m:sSub>
                      <m:r>
                        <a:rPr lang="en-US" sz="24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/>
                            </a:rPr>
                            <m:t>𝐵𝑎𝑐𝑘</m:t>
                          </m:r>
                          <m:r>
                            <a:rPr lang="en-US" sz="2400" i="1">
                              <a:latin typeface="Cambria Math"/>
                            </a:rPr>
                            <m:t> </m:t>
                          </m:r>
                          <m:r>
                            <a:rPr lang="en-US" sz="2400" i="1">
                              <a:latin typeface="Cambria Math"/>
                            </a:rPr>
                            <m:t>𝐴𝑍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𝑝𝑟𝑒𝑐𝑒𝑑𝑖𝑛𝑔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𝑙𝑖𝑛𝑒</m:t>
                          </m:r>
                        </m:sub>
                      </m:sSub>
                      <m:r>
                        <a:rPr lang="en-US" sz="2400" i="1">
                          <a:latin typeface="Cambria Math"/>
                          <a:ea typeface="Cambria Math"/>
                        </a:rPr>
                        <m:t>∓</m:t>
                      </m:r>
                      <m:r>
                        <a:rPr lang="en-US" sz="2400" i="1">
                          <a:latin typeface="Cambria Math"/>
                          <a:ea typeface="Cambria Math"/>
                        </a:rPr>
                        <m:t>𝑖𝑛𝑡𝑒𝑟𝑖𝑜𝑟</m:t>
                      </m:r>
                      <m:r>
                        <a:rPr lang="en-US" sz="2400" i="1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en-US" sz="2400" i="1">
                          <a:latin typeface="Cambria Math"/>
                          <a:ea typeface="Cambria Math"/>
                        </a:rPr>
                        <m:t>𝑎𝑛𝑔𝑙𝑒</m:t>
                      </m:r>
                    </m:oMath>
                  </m:oMathPara>
                </a14:m>
                <a:endParaRPr lang="en-US" sz="2400" dirty="0"/>
              </a:p>
              <a:p>
                <a:pPr algn="just" rtl="0">
                  <a:spcAft>
                    <a:spcPts val="1200"/>
                  </a:spcAft>
                </a:pPr>
                <a:r>
                  <a:rPr lang="en-US" sz="2400" dirty="0"/>
                  <a:t>For clockwise direction use </a:t>
                </a:r>
                <a:r>
                  <a:rPr lang="en-US" sz="2400" b="1" dirty="0">
                    <a:solidFill>
                      <a:srgbClr val="FF0000"/>
                    </a:solidFill>
                  </a:rPr>
                  <a:t>(-)</a:t>
                </a:r>
                <a:endParaRPr lang="en-US" sz="2400" dirty="0"/>
              </a:p>
              <a:p>
                <a:pPr algn="just" rtl="0">
                  <a:spcAft>
                    <a:spcPts val="1800"/>
                  </a:spcAft>
                </a:pPr>
                <a:r>
                  <a:rPr lang="en-US" sz="2400" dirty="0"/>
                  <a:t>counterclockwise use </a:t>
                </a:r>
                <a:r>
                  <a:rPr lang="en-US" sz="2400" b="1" dirty="0" smtClean="0">
                    <a:solidFill>
                      <a:srgbClr val="FF0000"/>
                    </a:solidFill>
                  </a:rPr>
                  <a:t>(+)</a:t>
                </a:r>
                <a:r>
                  <a:rPr lang="en-US" sz="2400" dirty="0" smtClean="0"/>
                  <a:t>.</a:t>
                </a:r>
                <a:endParaRPr lang="en-US" sz="2400" dirty="0"/>
              </a:p>
              <a:p>
                <a:pPr algn="just" rtl="0">
                  <a:spcAft>
                    <a:spcPts val="1200"/>
                  </a:spcAft>
                </a:pPr>
                <a:r>
                  <a:rPr lang="en-US" sz="2400" dirty="0" smtClean="0"/>
                  <a:t>For example:</a:t>
                </a:r>
              </a:p>
              <a:p>
                <a:pPr algn="just" rtl="0"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𝐴𝑍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𝐵𝐶</m:t>
                          </m:r>
                        </m:sub>
                      </m:sSub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𝐵𝑎𝑐𝑘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2400" i="1">
                              <a:latin typeface="Cambria Math"/>
                            </a:rPr>
                            <m:t>𝐴𝑍</m:t>
                          </m:r>
                        </m:e>
                        <m:sub>
                          <m:r>
                            <a:rPr lang="en-US" sz="2400" i="1">
                              <a:latin typeface="Cambria Math"/>
                            </a:rPr>
                            <m:t>𝐴𝐵</m:t>
                          </m:r>
                        </m:sub>
                      </m:sSub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∓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𝑖𝑛𝑡𝑒𝑟𝑖𝑜𝑟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𝑎𝑛𝑔𝑙𝑒</m:t>
                      </m:r>
                    </m:oMath>
                  </m:oMathPara>
                </a14:m>
                <a:endParaRPr lang="en-US" sz="2400" b="0" i="1" dirty="0" smtClean="0">
                  <a:latin typeface="Cambria Math"/>
                  <a:ea typeface="Cambria Math"/>
                </a:endParaRPr>
              </a:p>
              <a:p>
                <a:pPr algn="just" rtl="0">
                  <a:spcAft>
                    <a:spcPts val="1200"/>
                  </a:spcAft>
                </a:pPr>
                <a:r>
                  <a:rPr lang="en-US" sz="2400" i="1" dirty="0">
                    <a:latin typeface="Cambria Math"/>
                    <a:ea typeface="Cambria Math"/>
                  </a:rPr>
                  <a:t>W</a:t>
                </a:r>
                <a:r>
                  <a:rPr lang="en-US" sz="2400" b="0" i="1" dirty="0" smtClean="0">
                    <a:latin typeface="Cambria Math"/>
                    <a:ea typeface="Cambria Math"/>
                  </a:rPr>
                  <a:t>ork direction is </a:t>
                </a:r>
                <a:r>
                  <a:rPr lang="en-US" sz="2400" b="0" i="1" u="sng" dirty="0" smtClean="0">
                    <a:solidFill>
                      <a:srgbClr val="FF0000"/>
                    </a:solidFill>
                    <a:latin typeface="Cambria Math"/>
                    <a:ea typeface="Cambria Math"/>
                  </a:rPr>
                  <a:t>counterclockwise</a:t>
                </a:r>
              </a:p>
              <a:p>
                <a:pPr algn="just" rtl="0">
                  <a:spcAft>
                    <a:spcPts val="1200"/>
                  </a:spcAft>
                </a:pPr>
                <a14:m>
                  <m:oMath xmlns:m="http://schemas.openxmlformats.org/officeDocument/2006/math">
                    <m:r>
                      <a:rPr lang="en-US" sz="2400" i="1" smtClean="0">
                        <a:latin typeface="Cambria Math"/>
                        <a:ea typeface="Cambria Math"/>
                      </a:rPr>
                      <m:t>∴</m:t>
                    </m:r>
                  </m:oMath>
                </a14:m>
                <a:r>
                  <a:rPr lang="en-US" sz="2400" i="1" dirty="0" smtClean="0">
                    <a:latin typeface="Cambria Math"/>
                    <a:ea typeface="Cambria Math"/>
                  </a:rPr>
                  <a:t>Use (+) as follows:</a:t>
                </a:r>
                <a:endParaRPr lang="en-US" sz="2400" b="0" i="1" dirty="0" smtClean="0">
                  <a:latin typeface="Cambria Math"/>
                  <a:ea typeface="Cambria Math"/>
                </a:endParaRPr>
              </a:p>
              <a:p>
                <a:pPr algn="just" rtl="0"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/>
                            </a:rPr>
                            <m:t>𝐴𝑍</m:t>
                          </m:r>
                        </m:e>
                        <m:sub>
                          <m:r>
                            <a:rPr lang="en-US" sz="2400" i="1">
                              <a:latin typeface="Cambria Math"/>
                            </a:rPr>
                            <m:t>𝐵𝐶</m:t>
                          </m:r>
                        </m:sub>
                      </m:sSub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/>
                            </a:rPr>
                            <m:t>𝐴𝑍</m:t>
                          </m:r>
                        </m:e>
                        <m:sub>
                          <m:r>
                            <a:rPr lang="en-US" sz="2400" i="1">
                              <a:latin typeface="Cambria Math"/>
                            </a:rPr>
                            <m:t>𝐵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𝐴</m:t>
                          </m:r>
                        </m:sub>
                      </m:sSub>
                      <m:r>
                        <a:rPr lang="en-US" sz="2400" b="0" i="1" smtClean="0">
                          <a:latin typeface="Cambria Math"/>
                        </a:rPr>
                        <m:t>+</m:t>
                      </m:r>
                      <m:r>
                        <a:rPr lang="en-US" sz="2400" i="1">
                          <a:latin typeface="Cambria Math"/>
                          <a:ea typeface="Cambria Math"/>
                        </a:rPr>
                        <m:t>𝑖𝑛𝑡𝑒𝑟𝑖𝑜𝑟</m:t>
                      </m:r>
                      <m:r>
                        <a:rPr lang="en-US" sz="2400" i="1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en-US" sz="2400" i="1">
                          <a:latin typeface="Cambria Math"/>
                          <a:ea typeface="Cambria Math"/>
                        </a:rPr>
                        <m:t>𝑎𝑛𝑔𝑙𝑒</m:t>
                      </m:r>
                    </m:oMath>
                  </m:oMathPara>
                </a14:m>
                <a:endParaRPr lang="en-US" sz="2400" i="1" dirty="0" smtClean="0">
                  <a:latin typeface="Cambria Math"/>
                  <a:ea typeface="Cambria Math"/>
                </a:endParaRPr>
              </a:p>
              <a:p>
                <a:pPr algn="just" rtl="0"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/>
                            </a:rPr>
                            <m:t>𝐴𝑍</m:t>
                          </m:r>
                        </m:e>
                        <m:sub>
                          <m:r>
                            <a:rPr lang="en-US" sz="2400" i="1">
                              <a:latin typeface="Cambria Math"/>
                            </a:rPr>
                            <m:t>𝐵𝐶</m:t>
                          </m:r>
                        </m:sub>
                      </m:sSub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41</m:t>
                          </m:r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°</m:t>
                          </m:r>
                          <m:sSup>
                            <m:sSupPr>
                              <m:ctrlPr>
                                <a:rPr lang="en-US" sz="24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/>
                                  <a:ea typeface="Cambria Math"/>
                                </a:rPr>
                                <m:t>35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/>
                                  <a:ea typeface="Cambria Math"/>
                                </a:rPr>
                                <m:t>′</m:t>
                              </m:r>
                            </m:sup>
                          </m:sSup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+</m:t>
                          </m:r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180</m:t>
                          </m:r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°</m:t>
                          </m:r>
                        </m:e>
                      </m:d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129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°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11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′</m:t>
                      </m:r>
                    </m:oMath>
                  </m:oMathPara>
                </a14:m>
                <a:endParaRPr lang="en-US" sz="2400" i="1" dirty="0" smtClean="0">
                  <a:latin typeface="Cambria Math"/>
                  <a:ea typeface="Cambria Math"/>
                </a:endParaRPr>
              </a:p>
              <a:p>
                <a:pPr algn="just" rtl="0"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/>
                            </a:rPr>
                            <m:t>𝐴𝑍</m:t>
                          </m:r>
                        </m:e>
                        <m:sub>
                          <m:r>
                            <a:rPr lang="en-US" sz="2400" i="1">
                              <a:latin typeface="Cambria Math"/>
                            </a:rPr>
                            <m:t>𝐵𝐶</m:t>
                          </m:r>
                        </m:sub>
                      </m:sSub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r>
                        <a:rPr lang="en-US" sz="2400" b="0" i="1" smtClean="0">
                          <a:latin typeface="Cambria Math"/>
                        </a:rPr>
                        <m:t>350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°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46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′</m:t>
                      </m:r>
                    </m:oMath>
                  </m:oMathPara>
                </a14:m>
                <a:endParaRPr lang="en-US" sz="2400" i="1" dirty="0">
                  <a:latin typeface="Cambria Math"/>
                  <a:ea typeface="Cambria Math"/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-27384"/>
                <a:ext cx="8786874" cy="6848029"/>
              </a:xfrm>
              <a:prstGeom prst="rect">
                <a:avLst/>
              </a:prstGeom>
              <a:blipFill rotWithShape="1">
                <a:blip r:embed="rId3"/>
                <a:stretch>
                  <a:fillRect l="-1249" t="-712" r="-10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2458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7" name="Rectangle 6"/>
          <p:cNvSpPr/>
          <p:nvPr/>
        </p:nvSpPr>
        <p:spPr>
          <a:xfrm>
            <a:off x="971600" y="1268760"/>
            <a:ext cx="7056784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852936"/>
            <a:ext cx="3848982" cy="367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4069665"/>
      </p:ext>
    </p:extLst>
  </p:cSld>
  <p:clrMapOvr>
    <a:masterClrMapping/>
  </p:clrMapOvr>
  <p:transition>
    <p:dissolve/>
    <p:sndAc>
      <p:stSnd>
        <p:snd r:embed="rId2" name="arrow.wav"/>
      </p:stSnd>
    </p:sndAc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3</a:t>
            </a:fld>
            <a:endParaRPr lang="ar-IQ" dirty="0"/>
          </a:p>
        </p:txBody>
      </p:sp>
      <p:sp>
        <p:nvSpPr>
          <p:cNvPr id="5" name="Rectangle 4"/>
          <p:cNvSpPr/>
          <p:nvPr/>
        </p:nvSpPr>
        <p:spPr>
          <a:xfrm>
            <a:off x="107504" y="-27384"/>
            <a:ext cx="8786874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>
              <a:spcAft>
                <a:spcPts val="600"/>
              </a:spcAft>
            </a:pPr>
            <a:r>
              <a:rPr lang="en-US" sz="2600" b="1" dirty="0" smtClean="0"/>
              <a:t>Example 1</a:t>
            </a:r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2458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88640"/>
            <a:ext cx="5472608" cy="3528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039887"/>
              </p:ext>
            </p:extLst>
          </p:nvPr>
        </p:nvGraphicFramePr>
        <p:xfrm>
          <a:off x="1187624" y="3861048"/>
          <a:ext cx="6984776" cy="274320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289497"/>
                <a:gridCol w="5695279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dirty="0" smtClean="0"/>
                        <a:t>Line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dirty="0" smtClean="0"/>
                        <a:t>Azimuth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dirty="0" smtClean="0"/>
                        <a:t>AB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dirty="0" smtClean="0"/>
                        <a:t>BC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dirty="0" smtClean="0"/>
                        <a:t>CD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2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dirty="0" smtClean="0"/>
                        <a:t>DE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dirty="0" smtClean="0"/>
                        <a:t>EF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14477324"/>
      </p:ext>
    </p:extLst>
  </p:cSld>
  <p:clrMapOvr>
    <a:masterClrMapping/>
  </p:clrMapOvr>
  <p:transition>
    <p:dissolve/>
    <p:sndAc>
      <p:stSnd>
        <p:snd r:embed="rId2" name="arrow.wav"/>
      </p:stSnd>
    </p:sndAc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4</a:t>
            </a:fld>
            <a:endParaRPr lang="ar-IQ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107504" y="-33948"/>
                <a:ext cx="8786874" cy="684732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 rtl="0">
                  <a:spcAft>
                    <a:spcPts val="600"/>
                  </a:spcAft>
                </a:pPr>
                <a:r>
                  <a:rPr lang="en-US" sz="2400" dirty="0" smtClean="0"/>
                  <a:t>Azimuths of lines can be also computed from </a:t>
                </a:r>
                <a:r>
                  <a:rPr lang="en-US" sz="2400" b="1" u="sng" dirty="0" smtClean="0"/>
                  <a:t>deflection angles </a:t>
                </a:r>
                <a:r>
                  <a:rPr lang="en-US" sz="2400" dirty="0" smtClean="0"/>
                  <a:t>as follow:</a:t>
                </a:r>
              </a:p>
              <a:p>
                <a:pPr algn="just" rtl="0">
                  <a:spcAft>
                    <a:spcPts val="1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/>
                            </a:rPr>
                            <m:t>𝐴𝑍</m:t>
                          </m:r>
                        </m:e>
                        <m:sub>
                          <m:r>
                            <a:rPr lang="en-US" sz="2400" i="1">
                              <a:latin typeface="Cambria Math"/>
                            </a:rPr>
                            <m:t>𝑛𝑒𝑥𝑡</m:t>
                          </m:r>
                          <m:r>
                            <a:rPr lang="en-US" sz="2400" i="1">
                              <a:latin typeface="Cambria Math"/>
                            </a:rPr>
                            <m:t> </m:t>
                          </m:r>
                          <m:r>
                            <a:rPr lang="en-US" sz="2400" i="1">
                              <a:latin typeface="Cambria Math"/>
                            </a:rPr>
                            <m:t>𝑙𝑖𝑛𝑒</m:t>
                          </m:r>
                        </m:sub>
                      </m:sSub>
                      <m:r>
                        <a:rPr lang="en-US" sz="24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/>
                            </a:rPr>
                            <m:t>𝐴𝑍</m:t>
                          </m:r>
                        </m:e>
                        <m:sub>
                          <m:r>
                            <a:rPr lang="en-US" sz="2400" i="1">
                              <a:latin typeface="Cambria Math"/>
                            </a:rPr>
                            <m:t>𝑝𝑟𝑒𝑐𝑒𝑑𝑖𝑛𝑔</m:t>
                          </m:r>
                          <m:r>
                            <a:rPr lang="en-US" sz="2400" i="1">
                              <a:latin typeface="Cambria Math"/>
                            </a:rPr>
                            <m:t> </m:t>
                          </m:r>
                          <m:r>
                            <a:rPr lang="en-US" sz="2400" i="1">
                              <a:latin typeface="Cambria Math"/>
                            </a:rPr>
                            <m:t>𝑙𝑖𝑛𝑒</m:t>
                          </m:r>
                        </m:sub>
                      </m:sSub>
                      <m:r>
                        <a:rPr lang="en-US" sz="2400" i="1">
                          <a:latin typeface="Cambria Math"/>
                          <a:ea typeface="Cambria Math"/>
                        </a:rPr>
                        <m:t>∓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𝑑𝑒𝑓𝑙𝑒𝑐𝑡𝑖𝑜𝑛</m:t>
                      </m:r>
                      <m:r>
                        <a:rPr lang="en-US" sz="2400" i="1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en-US" sz="2400" i="1">
                          <a:latin typeface="Cambria Math"/>
                          <a:ea typeface="Cambria Math"/>
                        </a:rPr>
                        <m:t>𝑎𝑛𝑔𝑙𝑒</m:t>
                      </m:r>
                    </m:oMath>
                  </m:oMathPara>
                </a14:m>
                <a:endParaRPr lang="en-US" sz="2400" dirty="0"/>
              </a:p>
              <a:p>
                <a:pPr algn="just" rtl="0">
                  <a:spcAft>
                    <a:spcPts val="1800"/>
                  </a:spcAft>
                </a:pPr>
                <a:r>
                  <a:rPr lang="en-US" sz="2400" dirty="0"/>
                  <a:t>Deflection to the right (clockwise) use </a:t>
                </a:r>
                <a:r>
                  <a:rPr lang="en-US" sz="2400" b="1" dirty="0">
                    <a:solidFill>
                      <a:srgbClr val="FF0000"/>
                    </a:solidFill>
                  </a:rPr>
                  <a:t>(+)</a:t>
                </a:r>
                <a:endParaRPr lang="en-US" sz="2400" dirty="0"/>
              </a:p>
              <a:p>
                <a:pPr algn="just" rtl="0">
                  <a:spcAft>
                    <a:spcPts val="1200"/>
                  </a:spcAft>
                </a:pPr>
                <a:r>
                  <a:rPr lang="en-US" sz="2400" dirty="0"/>
                  <a:t>To the left (counterclockwise) use </a:t>
                </a:r>
                <a:r>
                  <a:rPr lang="en-US" sz="2400" b="1" dirty="0" smtClean="0">
                    <a:solidFill>
                      <a:srgbClr val="FF0000"/>
                    </a:solidFill>
                  </a:rPr>
                  <a:t>(-)</a:t>
                </a:r>
                <a:r>
                  <a:rPr lang="en-US" sz="2400" dirty="0" smtClean="0"/>
                  <a:t>.</a:t>
                </a:r>
              </a:p>
              <a:p>
                <a:pPr algn="just" rtl="0">
                  <a:spcAft>
                    <a:spcPts val="1200"/>
                  </a:spcAft>
                </a:pPr>
                <a:r>
                  <a:rPr lang="en-US" sz="2400" dirty="0" smtClean="0"/>
                  <a:t>For </a:t>
                </a:r>
                <a:r>
                  <a:rPr lang="en-US" sz="2400" dirty="0"/>
                  <a:t>example</a:t>
                </a:r>
                <a:r>
                  <a:rPr lang="en-US" sz="2400" dirty="0" smtClean="0"/>
                  <a:t>:</a:t>
                </a:r>
              </a:p>
              <a:p>
                <a:pPr algn="just" rtl="0"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𝐴𝑍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𝐵𝐶</m:t>
                          </m:r>
                        </m:sub>
                      </m:sSub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2400" i="1">
                              <a:latin typeface="Cambria Math"/>
                            </a:rPr>
                            <m:t>𝐴𝑍</m:t>
                          </m:r>
                        </m:e>
                        <m:sub>
                          <m:r>
                            <a:rPr lang="en-US" sz="2400" i="1">
                              <a:latin typeface="Cambria Math"/>
                            </a:rPr>
                            <m:t>𝐴𝐵</m:t>
                          </m:r>
                        </m:sub>
                      </m:sSub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∓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𝑑𝑒𝑓𝑙𝑒𝑐𝑡𝑖𝑜𝑛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𝑎𝑛𝑔𝑙𝑒</m:t>
                      </m:r>
                    </m:oMath>
                  </m:oMathPara>
                </a14:m>
                <a:endParaRPr lang="en-US" sz="2400" b="0" i="1" dirty="0" smtClean="0">
                  <a:latin typeface="Cambria Math"/>
                  <a:ea typeface="Cambria Math"/>
                </a:endParaRPr>
              </a:p>
              <a:p>
                <a:pPr algn="just" rtl="0">
                  <a:spcAft>
                    <a:spcPts val="1200"/>
                  </a:spcAft>
                </a:pPr>
                <a:r>
                  <a:rPr lang="en-US" sz="2400" i="1" dirty="0" smtClean="0">
                    <a:latin typeface="Cambria Math"/>
                    <a:ea typeface="Cambria Math"/>
                  </a:rPr>
                  <a:t>Deflection angle is to the </a:t>
                </a:r>
                <a:r>
                  <a:rPr lang="en-US" sz="2400" i="1" u="sng" dirty="0" smtClean="0">
                    <a:solidFill>
                      <a:srgbClr val="FF0000"/>
                    </a:solidFill>
                    <a:latin typeface="Cambria Math"/>
                    <a:ea typeface="Cambria Math"/>
                  </a:rPr>
                  <a:t>right</a:t>
                </a:r>
                <a:endParaRPr lang="en-US" sz="2400" i="1" u="sng" dirty="0">
                  <a:solidFill>
                    <a:srgbClr val="FF0000"/>
                  </a:solidFill>
                  <a:latin typeface="Cambria Math"/>
                  <a:ea typeface="Cambria Math"/>
                </a:endParaRPr>
              </a:p>
              <a:p>
                <a:pPr algn="just" rtl="0">
                  <a:spcAft>
                    <a:spcPts val="1200"/>
                  </a:spcAft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  <a:ea typeface="Cambria Math"/>
                      </a:rPr>
                      <m:t>∴</m:t>
                    </m:r>
                  </m:oMath>
                </a14:m>
                <a:r>
                  <a:rPr lang="en-US" sz="2400" i="1" dirty="0">
                    <a:latin typeface="Cambria Math"/>
                    <a:ea typeface="Cambria Math"/>
                  </a:rPr>
                  <a:t>Use (+) as follows</a:t>
                </a:r>
                <a:r>
                  <a:rPr lang="en-US" sz="2400" i="1" dirty="0" smtClean="0">
                    <a:latin typeface="Cambria Math"/>
                    <a:ea typeface="Cambria Math"/>
                  </a:rPr>
                  <a:t>:</a:t>
                </a:r>
                <a:endParaRPr lang="en-US" sz="2400" b="0" i="1" dirty="0" smtClean="0">
                  <a:latin typeface="Cambria Math"/>
                  <a:ea typeface="Cambria Math"/>
                </a:endParaRPr>
              </a:p>
              <a:p>
                <a:pPr algn="just" rtl="0"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/>
                            </a:rPr>
                            <m:t>𝐴𝑍</m:t>
                          </m:r>
                        </m:e>
                        <m:sub>
                          <m:r>
                            <a:rPr lang="en-US" sz="2400" i="1">
                              <a:latin typeface="Cambria Math"/>
                            </a:rPr>
                            <m:t>𝐵𝐶</m:t>
                          </m:r>
                        </m:sub>
                      </m:sSub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/>
                            </a:rPr>
                            <m:t> </m:t>
                          </m:r>
                          <m:r>
                            <a:rPr lang="en-US" sz="2400" i="1">
                              <a:latin typeface="Cambria Math"/>
                            </a:rPr>
                            <m:t>𝐴𝑍</m:t>
                          </m:r>
                        </m:e>
                        <m:sub>
                          <m:r>
                            <a:rPr lang="en-US" sz="2400" i="1">
                              <a:latin typeface="Cambria Math"/>
                            </a:rPr>
                            <m:t>𝐴𝐵</m:t>
                          </m:r>
                        </m:sub>
                      </m:sSub>
                      <m:r>
                        <a:rPr lang="en-US" sz="2400" b="0" i="1" smtClean="0">
                          <a:latin typeface="Cambria Math"/>
                        </a:rPr>
                        <m:t>+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𝑑𝑒𝑓𝑙𝑒𝑐𝑡𝑖𝑜𝑛</m:t>
                      </m:r>
                      <m:r>
                        <a:rPr lang="en-US" sz="2400" i="1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en-US" sz="2400" i="1">
                          <a:latin typeface="Cambria Math"/>
                          <a:ea typeface="Cambria Math"/>
                        </a:rPr>
                        <m:t>𝑎𝑛𝑔𝑙𝑒</m:t>
                      </m:r>
                    </m:oMath>
                  </m:oMathPara>
                </a14:m>
                <a:endParaRPr lang="en-US" sz="2400" i="1" dirty="0" smtClean="0">
                  <a:latin typeface="Cambria Math"/>
                  <a:ea typeface="Cambria Math"/>
                </a:endParaRPr>
              </a:p>
              <a:p>
                <a:pPr algn="just" rtl="0">
                  <a:spcAft>
                    <a:spcPts val="18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/>
                            </a:rPr>
                            <m:t>𝐴𝑍</m:t>
                          </m:r>
                        </m:e>
                        <m:sub>
                          <m:r>
                            <a:rPr lang="en-US" sz="2400" i="1">
                              <a:latin typeface="Cambria Math"/>
                            </a:rPr>
                            <m:t>𝐵𝐶</m:t>
                          </m:r>
                        </m:sub>
                      </m:sSub>
                      <m:r>
                        <a:rPr lang="en-US" sz="2400" i="1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sz="2400" b="0" i="1" smtClean="0">
                          <a:latin typeface="Cambria Math"/>
                        </a:rPr>
                        <m:t>285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°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20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′</m:t>
                          </m:r>
                        </m:sup>
                      </m:sSup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93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°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13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′</m:t>
                          </m:r>
                        </m:sup>
                      </m:sSup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378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°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33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′</m:t>
                      </m:r>
                    </m:oMath>
                  </m:oMathPara>
                </a14:m>
                <a:endParaRPr lang="en-US" sz="2400" b="0" i="1" dirty="0" smtClean="0">
                  <a:latin typeface="Cambria Math"/>
                </a:endParaRPr>
              </a:p>
              <a:p>
                <a:pPr algn="just" rtl="0">
                  <a:spcAft>
                    <a:spcPts val="18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/>
                            </a:rPr>
                            <m:t>𝐴𝑍</m:t>
                          </m:r>
                        </m:e>
                        <m:sub>
                          <m:r>
                            <a:rPr lang="en-US" sz="2400" i="1">
                              <a:latin typeface="Cambria Math"/>
                            </a:rPr>
                            <m:t>𝐵𝐶</m:t>
                          </m:r>
                        </m:sub>
                      </m:sSub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r>
                        <a:rPr lang="en-US" sz="2400" b="0" i="1" smtClean="0">
                          <a:latin typeface="Cambria Math"/>
                        </a:rPr>
                        <m:t>378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°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33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′</m:t>
                          </m:r>
                        </m:sup>
                      </m:sSup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360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°=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18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°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33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′</m:t>
                      </m:r>
                    </m:oMath>
                  </m:oMathPara>
                </a14:m>
                <a:endParaRPr lang="en-US" sz="2400" b="0" i="1" dirty="0" smtClean="0">
                  <a:latin typeface="Cambria Math"/>
                </a:endParaRPr>
              </a:p>
              <a:p>
                <a:pPr algn="just" rtl="0">
                  <a:spcAft>
                    <a:spcPts val="1200"/>
                  </a:spcAft>
                </a:pPr>
                <a:r>
                  <a:rPr lang="en-US" sz="2400" b="1" i="1" u="sng" dirty="0" err="1" smtClean="0">
                    <a:solidFill>
                      <a:srgbClr val="FF0000"/>
                    </a:solidFill>
                    <a:latin typeface="Cambria Math"/>
                    <a:ea typeface="Cambria Math"/>
                  </a:rPr>
                  <a:t>Note:</a:t>
                </a:r>
                <a:r>
                  <a:rPr lang="en-US" sz="2400" i="1" dirty="0" err="1" smtClean="0">
                    <a:latin typeface="Cambria Math"/>
                    <a:ea typeface="Cambria Math"/>
                  </a:rPr>
                  <a:t>For</a:t>
                </a:r>
                <a:r>
                  <a:rPr lang="en-US" sz="2400" i="1" dirty="0" smtClean="0">
                    <a:latin typeface="Cambria Math"/>
                    <a:ea typeface="Cambria Math"/>
                  </a:rPr>
                  <a:t> exterior angle, convert it to interior angle and then solve.</a:t>
                </a: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-33948"/>
                <a:ext cx="8786874" cy="6847324"/>
              </a:xfrm>
              <a:prstGeom prst="rect">
                <a:avLst/>
              </a:prstGeom>
              <a:blipFill rotWithShape="1">
                <a:blip r:embed="rId3"/>
                <a:stretch>
                  <a:fillRect l="-1110" t="-712" r="-1041" b="-9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2458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7" name="Rectangle 6"/>
          <p:cNvSpPr/>
          <p:nvPr/>
        </p:nvSpPr>
        <p:spPr>
          <a:xfrm>
            <a:off x="1187624" y="764704"/>
            <a:ext cx="662473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6804248" y="54868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5004048" y="2492896"/>
            <a:ext cx="3960440" cy="3816424"/>
            <a:chOff x="5004048" y="2420888"/>
            <a:chExt cx="3960440" cy="3816424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4048" y="2420888"/>
              <a:ext cx="3960440" cy="38164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1" name="Group 10"/>
            <p:cNvGrpSpPr/>
            <p:nvPr/>
          </p:nvGrpSpPr>
          <p:grpSpPr>
            <a:xfrm>
              <a:off x="5652120" y="3380721"/>
              <a:ext cx="2880320" cy="2784583"/>
              <a:chOff x="5652120" y="3380721"/>
              <a:chExt cx="2880320" cy="2784583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6578977" y="5361875"/>
                <a:ext cx="105670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latin typeface="+mj-lt"/>
                  </a:rPr>
                  <a:t>285⁰ 20’</a:t>
                </a:r>
                <a:endParaRPr lang="en-US" sz="2000" dirty="0">
                  <a:latin typeface="+mj-lt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5652120" y="3380721"/>
                <a:ext cx="92685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latin typeface="+mj-lt"/>
                  </a:rPr>
                  <a:t>93⁰ 13’</a:t>
                </a:r>
                <a:endParaRPr lang="en-US" sz="2000" dirty="0">
                  <a:latin typeface="+mj-lt"/>
                </a:endParaRPr>
              </a:p>
            </p:txBody>
          </p:sp>
          <p:sp>
            <p:nvSpPr>
              <p:cNvPr id="8" name="Arc 7"/>
              <p:cNvSpPr/>
              <p:nvPr/>
            </p:nvSpPr>
            <p:spPr>
              <a:xfrm>
                <a:off x="7740352" y="5373216"/>
                <a:ext cx="792088" cy="792088"/>
              </a:xfrm>
              <a:prstGeom prst="arc">
                <a:avLst>
                  <a:gd name="adj1" fmla="val 15629282"/>
                  <a:gd name="adj2" fmla="val 12467848"/>
                </a:avLst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0" name="Straight Arrow Connector 9"/>
              <p:cNvCxnSpPr/>
              <p:nvPr/>
            </p:nvCxnSpPr>
            <p:spPr>
              <a:xfrm flipV="1">
                <a:off x="7812360" y="5561930"/>
                <a:ext cx="26305" cy="22636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174196446"/>
      </p:ext>
    </p:extLst>
  </p:cSld>
  <p:clrMapOvr>
    <a:masterClrMapping/>
  </p:clrMapOvr>
  <p:transition>
    <p:dissolve/>
    <p:sndAc>
      <p:stSnd>
        <p:snd r:embed="rId2" name="arrow.wav"/>
      </p:stSnd>
    </p:sndAc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5</a:t>
            </a:fld>
            <a:endParaRPr lang="ar-IQ" dirty="0"/>
          </a:p>
        </p:txBody>
      </p:sp>
      <p:sp>
        <p:nvSpPr>
          <p:cNvPr id="5" name="Rectangle 4"/>
          <p:cNvSpPr/>
          <p:nvPr/>
        </p:nvSpPr>
        <p:spPr>
          <a:xfrm>
            <a:off x="107504" y="-27384"/>
            <a:ext cx="8786874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>
              <a:spcAft>
                <a:spcPts val="600"/>
              </a:spcAft>
            </a:pPr>
            <a:r>
              <a:rPr lang="en-US" sz="2600" b="1" dirty="0" smtClean="0"/>
              <a:t>Example 2</a:t>
            </a:r>
            <a:endParaRPr lang="en-US" sz="2400" dirty="0" smtClean="0">
              <a:solidFill>
                <a:srgbClr val="FF0000"/>
              </a:solidFill>
            </a:endParaRPr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2458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16632"/>
            <a:ext cx="5544616" cy="367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804248" y="54868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1391695"/>
              </p:ext>
            </p:extLst>
          </p:nvPr>
        </p:nvGraphicFramePr>
        <p:xfrm>
          <a:off x="1259632" y="3861048"/>
          <a:ext cx="6984776" cy="274320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289497"/>
                <a:gridCol w="5695279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dirty="0" smtClean="0"/>
                        <a:t>Line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dirty="0" smtClean="0"/>
                        <a:t>Azimuth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dirty="0" smtClean="0"/>
                        <a:t>AB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dirty="0" smtClean="0"/>
                        <a:t>BC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dirty="0" smtClean="0"/>
                        <a:t>CD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2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dirty="0" smtClean="0"/>
                        <a:t>DE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dirty="0" smtClean="0"/>
                        <a:t>EF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7730304"/>
      </p:ext>
    </p:extLst>
  </p:cSld>
  <p:clrMapOvr>
    <a:masterClrMapping/>
  </p:clrMapOvr>
  <p:transition>
    <p:dissolve/>
    <p:sndAc>
      <p:stSnd>
        <p:snd r:embed="rId2" name="arrow.wav"/>
      </p:stSnd>
    </p:sndAc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6</a:t>
            </a:fld>
            <a:endParaRPr lang="ar-IQ" dirty="0"/>
          </a:p>
        </p:txBody>
      </p:sp>
      <p:sp>
        <p:nvSpPr>
          <p:cNvPr id="5" name="Rectangle 4"/>
          <p:cNvSpPr/>
          <p:nvPr/>
        </p:nvSpPr>
        <p:spPr>
          <a:xfrm>
            <a:off x="107504" y="170338"/>
            <a:ext cx="8786874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>
              <a:spcAft>
                <a:spcPts val="600"/>
              </a:spcAft>
            </a:pPr>
            <a:r>
              <a:rPr lang="en-US" sz="2600" b="1" dirty="0" smtClean="0"/>
              <a:t>Bearings</a:t>
            </a:r>
          </a:p>
          <a:p>
            <a:pPr algn="just" rtl="0">
              <a:spcAft>
                <a:spcPts val="1200"/>
              </a:spcAft>
            </a:pPr>
            <a:r>
              <a:rPr lang="en-US" sz="2400" dirty="0"/>
              <a:t>The bearing of a line also gives the direction of a line with respect to the reference </a:t>
            </a:r>
            <a:r>
              <a:rPr lang="en-US" sz="2400" dirty="0" smtClean="0"/>
              <a:t>meridian.</a:t>
            </a:r>
          </a:p>
          <a:p>
            <a:pPr algn="l" rtl="0">
              <a:spcAft>
                <a:spcPts val="1200"/>
              </a:spcAft>
            </a:pPr>
            <a:r>
              <a:rPr lang="en-US" sz="2400" dirty="0"/>
              <a:t>The angle is observed from either the north or south toward the east or </a:t>
            </a:r>
            <a:r>
              <a:rPr lang="en-US" sz="2400" dirty="0" smtClean="0"/>
              <a:t>west.</a:t>
            </a:r>
            <a:endParaRPr lang="en-US" sz="2400" dirty="0"/>
          </a:p>
          <a:p>
            <a:pPr algn="l" rtl="0"/>
            <a:r>
              <a:rPr lang="en-US" sz="2400" dirty="0" smtClean="0"/>
              <a:t>Bearing </a:t>
            </a:r>
            <a:r>
              <a:rPr lang="en-US" sz="2400" dirty="0"/>
              <a:t>may have values </a:t>
            </a:r>
            <a:r>
              <a:rPr lang="en-US" sz="2400" dirty="0" smtClean="0"/>
              <a:t>reading </a:t>
            </a:r>
            <a:r>
              <a:rPr lang="en-US" sz="2400" dirty="0"/>
              <a:t>smaller than 90</a:t>
            </a:r>
            <a:r>
              <a:rPr lang="en-US" sz="2400" dirty="0" smtClean="0"/>
              <a:t>°.</a:t>
            </a:r>
          </a:p>
          <a:p>
            <a:pPr algn="just" rtl="0">
              <a:spcAft>
                <a:spcPts val="600"/>
              </a:spcAft>
            </a:pPr>
            <a:endParaRPr lang="en-US" sz="2400" b="1" dirty="0"/>
          </a:p>
          <a:p>
            <a:pPr algn="just" rtl="0"/>
            <a:endParaRPr lang="en-US" sz="2400" dirty="0"/>
          </a:p>
          <a:p>
            <a:pPr algn="just" rtl="0"/>
            <a:endParaRPr lang="en-US" sz="2400" dirty="0" smtClean="0"/>
          </a:p>
          <a:p>
            <a:pPr algn="just" rtl="0"/>
            <a:endParaRPr lang="en-US" sz="2400" dirty="0"/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2458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996952"/>
            <a:ext cx="4176464" cy="3528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7" y="3573016"/>
            <a:ext cx="4752527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8471614"/>
      </p:ext>
    </p:extLst>
  </p:cSld>
  <p:clrMapOvr>
    <a:masterClrMapping/>
  </p:clrMapOvr>
  <p:transition>
    <p:dissolve/>
    <p:sndAc>
      <p:stSnd>
        <p:snd r:embed="rId2" name="arrow.wav"/>
      </p:stSnd>
    </p:sndAc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7</a:t>
            </a:fld>
            <a:endParaRPr lang="ar-IQ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107504" y="-27384"/>
                <a:ext cx="8786874" cy="696216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 rtl="0">
                  <a:spcAft>
                    <a:spcPts val="600"/>
                  </a:spcAft>
                </a:pPr>
                <a:r>
                  <a:rPr lang="en-US" sz="2600" b="1" dirty="0" smtClean="0"/>
                  <a:t>Back Bearings</a:t>
                </a:r>
              </a:p>
              <a:p>
                <a:pPr algn="just" rtl="0">
                  <a:spcAft>
                    <a:spcPts val="1200"/>
                  </a:spcAft>
                </a:pPr>
                <a:r>
                  <a:rPr lang="en-US" sz="2400" dirty="0"/>
                  <a:t>The back </a:t>
                </a:r>
                <a:r>
                  <a:rPr lang="en-US" sz="2400" dirty="0" smtClean="0"/>
                  <a:t>bearing of </a:t>
                </a:r>
                <a:r>
                  <a:rPr lang="en-US" sz="2400" dirty="0"/>
                  <a:t>a line is the </a:t>
                </a:r>
                <a:r>
                  <a:rPr lang="en-US" sz="2400" dirty="0" smtClean="0"/>
                  <a:t>bearing the </a:t>
                </a:r>
                <a:r>
                  <a:rPr lang="en-US" sz="2400" dirty="0"/>
                  <a:t>line running in the reverse direction</a:t>
                </a:r>
                <a:r>
                  <a:rPr lang="en-US" sz="2400" dirty="0" smtClean="0"/>
                  <a:t>.</a:t>
                </a:r>
              </a:p>
              <a:p>
                <a:pPr algn="just" rtl="0">
                  <a:spcAft>
                    <a:spcPts val="1200"/>
                  </a:spcAft>
                </a:pPr>
                <a:r>
                  <a:rPr lang="en-US" sz="2400" dirty="0"/>
                  <a:t>The back bearing can be obtained </a:t>
                </a:r>
                <a:r>
                  <a:rPr lang="en-US" sz="2400" dirty="0" smtClean="0"/>
                  <a:t>by changing:</a:t>
                </a:r>
              </a:p>
              <a:p>
                <a:pPr algn="just" rtl="0">
                  <a:spcAft>
                    <a:spcPts val="1200"/>
                  </a:spcAft>
                </a:pPr>
                <a:r>
                  <a:rPr lang="en-US" sz="2400" dirty="0" smtClean="0"/>
                  <a:t>1. the </a:t>
                </a:r>
                <a:r>
                  <a:rPr lang="en-US" sz="2400" dirty="0"/>
                  <a:t>first letter from </a:t>
                </a:r>
                <a:r>
                  <a:rPr lang="en-US" sz="2400" b="1" dirty="0">
                    <a:solidFill>
                      <a:srgbClr val="FF0000"/>
                    </a:solidFill>
                  </a:rPr>
                  <a:t>N to S </a:t>
                </a:r>
                <a:r>
                  <a:rPr lang="en-US" sz="2400" dirty="0"/>
                  <a:t>or from </a:t>
                </a:r>
                <a:r>
                  <a:rPr lang="en-US" sz="2400" b="1" dirty="0">
                    <a:solidFill>
                      <a:srgbClr val="FF0000"/>
                    </a:solidFill>
                  </a:rPr>
                  <a:t>S to </a:t>
                </a:r>
                <a:r>
                  <a:rPr lang="en-US" sz="2400" b="1" dirty="0" smtClean="0">
                    <a:solidFill>
                      <a:srgbClr val="FF0000"/>
                    </a:solidFill>
                  </a:rPr>
                  <a:t>N</a:t>
                </a:r>
                <a:r>
                  <a:rPr lang="en-US" sz="2400" dirty="0" smtClean="0"/>
                  <a:t>, and</a:t>
                </a:r>
              </a:p>
              <a:p>
                <a:pPr algn="just" rtl="0">
                  <a:spcAft>
                    <a:spcPts val="1200"/>
                  </a:spcAft>
                </a:pPr>
                <a:r>
                  <a:rPr lang="en-US" sz="2400" dirty="0" smtClean="0"/>
                  <a:t>2. the </a:t>
                </a:r>
                <a:r>
                  <a:rPr lang="en-US" sz="2400" dirty="0"/>
                  <a:t>second letter from </a:t>
                </a:r>
                <a:r>
                  <a:rPr lang="en-US" sz="2400" b="1" dirty="0">
                    <a:solidFill>
                      <a:srgbClr val="FF0000"/>
                    </a:solidFill>
                  </a:rPr>
                  <a:t>E to W </a:t>
                </a:r>
                <a:r>
                  <a:rPr lang="en-US" sz="2400" dirty="0"/>
                  <a:t>or from </a:t>
                </a:r>
                <a:r>
                  <a:rPr lang="en-US" sz="2400" b="1" dirty="0">
                    <a:solidFill>
                      <a:srgbClr val="FF0000"/>
                    </a:solidFill>
                  </a:rPr>
                  <a:t>W to E</a:t>
                </a:r>
                <a:r>
                  <a:rPr lang="en-US" sz="2400" dirty="0" smtClean="0"/>
                  <a:t>.</a:t>
                </a:r>
                <a:endParaRPr lang="en-US" sz="2400" dirty="0"/>
              </a:p>
              <a:p>
                <a:pPr algn="just" rtl="0">
                  <a:spcAft>
                    <a:spcPts val="600"/>
                  </a:spcAft>
                </a:pPr>
                <a:r>
                  <a:rPr lang="en-US" sz="2400" dirty="0" smtClean="0"/>
                  <a:t>For example:</a:t>
                </a:r>
              </a:p>
              <a:p>
                <a:pPr algn="just" rtl="0">
                  <a:lnSpc>
                    <a:spcPct val="150000"/>
                  </a:lnSpc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𝐵𝑒𝑎𝑟𝑖𝑛𝑔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𝐴𝐵</m:t>
                          </m:r>
                        </m:sub>
                      </m:sSub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r>
                        <m:rPr>
                          <m:nor/>
                        </m:rPr>
                        <a:rPr lang="en-US" sz="2400" dirty="0"/>
                        <m:t>N</m:t>
                      </m:r>
                      <m:r>
                        <m:rPr>
                          <m:nor/>
                        </m:rPr>
                        <a:rPr lang="en-US" sz="2400" dirty="0"/>
                        <m:t> </m:t>
                      </m:r>
                      <m:r>
                        <m:rPr>
                          <m:nor/>
                        </m:rPr>
                        <a:rPr lang="en-US" sz="2400" dirty="0"/>
                        <m:t>68</m:t>
                      </m:r>
                      <m:r>
                        <m:rPr>
                          <m:nor/>
                        </m:rPr>
                        <a:rPr lang="en-US" sz="2400" dirty="0"/>
                        <m:t>° </m:t>
                      </m:r>
                      <m:r>
                        <m:rPr>
                          <m:nor/>
                        </m:rPr>
                        <a:rPr lang="en-US" sz="2400" dirty="0"/>
                        <m:t>E</m:t>
                      </m:r>
                    </m:oMath>
                  </m:oMathPara>
                </a14:m>
                <a:endParaRPr lang="en-US" sz="2400" i="1" dirty="0" smtClean="0">
                  <a:latin typeface="Cambria Math"/>
                </a:endParaRPr>
              </a:p>
              <a:p>
                <a:pPr algn="just" rtl="0">
                  <a:lnSpc>
                    <a:spcPct val="150000"/>
                  </a:lnSpc>
                  <a:spcAft>
                    <a:spcPts val="1200"/>
                  </a:spcAft>
                </a:pPr>
                <a:r>
                  <a:rPr lang="en-US" sz="2400" b="1" dirty="0" smtClean="0">
                    <a:solidFill>
                      <a:srgbClr val="FF0000"/>
                    </a:solidFill>
                  </a:rPr>
                  <a:t>Back bearing of AB is</a:t>
                </a:r>
              </a:p>
              <a:p>
                <a:pPr algn="just" rtl="0">
                  <a:lnSpc>
                    <a:spcPct val="150000"/>
                  </a:lnSpc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/>
                            </a:rPr>
                            <m:t>𝐵𝑒𝑎𝑟𝑖𝑛𝑔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𝐵𝐴</m:t>
                          </m:r>
                        </m:sub>
                      </m:sSub>
                      <m:r>
                        <a:rPr lang="en-US" sz="2400" i="1">
                          <a:latin typeface="Cambria Math"/>
                        </a:rPr>
                        <m:t>=</m:t>
                      </m:r>
                      <m:r>
                        <m:rPr>
                          <m:nor/>
                        </m:rPr>
                        <a:rPr lang="en-US" sz="2400" b="0" i="0" smtClean="0">
                          <a:latin typeface="Cambria Math"/>
                        </a:rPr>
                        <m:t>S</m:t>
                      </m:r>
                      <m:r>
                        <m:rPr>
                          <m:nor/>
                        </m:rPr>
                        <a:rPr lang="en-US" sz="2400" dirty="0"/>
                        <m:t> </m:t>
                      </m:r>
                      <m:r>
                        <m:rPr>
                          <m:nor/>
                        </m:rPr>
                        <a:rPr lang="en-US" sz="2400" dirty="0"/>
                        <m:t>68</m:t>
                      </m:r>
                      <m:r>
                        <m:rPr>
                          <m:nor/>
                        </m:rPr>
                        <a:rPr lang="en-US" sz="2400" dirty="0"/>
                        <m:t>° </m:t>
                      </m:r>
                      <m:r>
                        <m:rPr>
                          <m:nor/>
                        </m:rPr>
                        <a:rPr lang="en-US" sz="2400" b="0" i="0" dirty="0" smtClean="0"/>
                        <m:t>W</m:t>
                      </m:r>
                    </m:oMath>
                  </m:oMathPara>
                </a14:m>
                <a:endParaRPr lang="en-US" sz="2400" b="1" dirty="0" smtClean="0">
                  <a:solidFill>
                    <a:srgbClr val="FF0000"/>
                  </a:solidFill>
                </a:endParaRPr>
              </a:p>
              <a:p>
                <a:pPr algn="just" rtl="0">
                  <a:lnSpc>
                    <a:spcPct val="150000"/>
                  </a:lnSpc>
                  <a:spcAft>
                    <a:spcPts val="600"/>
                  </a:spcAft>
                </a:pPr>
                <a:r>
                  <a:rPr lang="en-US" sz="2400" b="1" dirty="0" smtClean="0">
                    <a:solidFill>
                      <a:srgbClr val="FF0000"/>
                    </a:solidFill>
                  </a:rPr>
                  <a:t>If</a:t>
                </a: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sz="2400" b="0" i="0" smtClean="0">
                            <a:latin typeface="Cambria Math"/>
                          </a:rPr>
                          <m:t>Bearing</m:t>
                        </m:r>
                      </m:e>
                      <m:sub>
                        <m:r>
                          <m:rPr>
                            <m:nor/>
                          </m:rPr>
                          <a:rPr lang="en-US" sz="2400" i="1" dirty="0"/>
                          <m:t>AB</m:t>
                        </m:r>
                      </m:sub>
                    </m:sSub>
                    <m:r>
                      <a:rPr lang="en-US" sz="2400" i="1" dirty="0">
                        <a:latin typeface="Cambria Math"/>
                      </a:rPr>
                      <m:t> </m:t>
                    </m:r>
                  </m:oMath>
                </a14:m>
                <a:r>
                  <a:rPr lang="en-US" sz="2400" dirty="0" smtClean="0"/>
                  <a:t>= S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50° </a:t>
                </a:r>
                <a:r>
                  <a:rPr lang="en-US" sz="2400" dirty="0" smtClean="0"/>
                  <a:t>W</a:t>
                </a:r>
                <a:endParaRPr lang="en-US" sz="2400" dirty="0"/>
              </a:p>
              <a:p>
                <a:pPr algn="just" rtl="0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n-US" sz="2400" b="0" i="0" smtClean="0">
                              <a:latin typeface="Cambria Math"/>
                            </a:rPr>
                            <m:t>Back</m:t>
                          </m:r>
                          <m:r>
                            <m:rPr>
                              <m:nor/>
                            </m:rPr>
                            <a:rPr lang="en-US" sz="2400" b="0" i="0" smtClean="0">
                              <a:latin typeface="Cambria Math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sz="2400" b="0" i="0" smtClean="0">
                              <a:latin typeface="Cambria Math"/>
                            </a:rPr>
                            <m:t>Bearing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2400" b="0" i="1" dirty="0" smtClean="0">
                              <a:latin typeface="Cambria Math"/>
                            </a:rPr>
                            <m:t>AB</m:t>
                          </m:r>
                        </m:sub>
                      </m:sSub>
                      <m:r>
                        <a:rPr lang="en-US" sz="2400" b="0" i="0" dirty="0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n-US" sz="2400">
                              <a:latin typeface="Cambria Math"/>
                            </a:rPr>
                            <m:t>Bearing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2400" i="1" dirty="0">
                              <a:latin typeface="Cambria Math"/>
                            </a:rPr>
                            <m:t>BA</m:t>
                          </m:r>
                        </m:sub>
                      </m:sSub>
                      <m:r>
                        <a:rPr lang="en-US" sz="2400" b="0" i="1" dirty="0" smtClean="0">
                          <a:latin typeface="Cambria Math"/>
                        </a:rPr>
                        <m:t>=</m:t>
                      </m:r>
                      <m:r>
                        <m:rPr>
                          <m:nor/>
                        </m:rPr>
                        <a:rPr lang="en-US" sz="2400" b="0" i="0" dirty="0" smtClean="0">
                          <a:latin typeface="Cambria Math"/>
                        </a:rPr>
                        <m:t>N</m:t>
                      </m:r>
                      <m:r>
                        <m:rPr>
                          <m:nor/>
                        </m:rPr>
                        <a:rPr lang="en-US" sz="2400" dirty="0"/>
                        <m:t> </m:t>
                      </m:r>
                      <m:r>
                        <m:rPr>
                          <m:nor/>
                        </m:rPr>
                        <a:rPr lang="en-US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50</m:t>
                      </m:r>
                      <m:r>
                        <m:rPr>
                          <m:nor/>
                        </m:rPr>
                        <a:rPr lang="en-US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° </m:t>
                      </m:r>
                      <m:r>
                        <m:rPr>
                          <m:nor/>
                        </m:rPr>
                        <a:rPr lang="en-US" sz="2400" b="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E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-27384"/>
                <a:ext cx="8786874" cy="6962162"/>
              </a:xfrm>
              <a:prstGeom prst="rect">
                <a:avLst/>
              </a:prstGeom>
              <a:blipFill rotWithShape="1">
                <a:blip r:embed="rId3"/>
                <a:stretch>
                  <a:fillRect l="-1249" t="-701" r="-10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2458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924944"/>
            <a:ext cx="5286375" cy="324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07289221"/>
      </p:ext>
    </p:extLst>
  </p:cSld>
  <p:clrMapOvr>
    <a:masterClrMapping/>
  </p:clrMapOvr>
  <p:transition>
    <p:dissolve/>
    <p:sndAc>
      <p:stSnd>
        <p:snd r:embed="rId2" name="arrow.wav"/>
      </p:stSnd>
    </p:sndAc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8</a:t>
            </a:fld>
            <a:endParaRPr lang="ar-IQ" dirty="0"/>
          </a:p>
        </p:txBody>
      </p:sp>
      <p:sp>
        <p:nvSpPr>
          <p:cNvPr id="5" name="Rectangle 4"/>
          <p:cNvSpPr/>
          <p:nvPr/>
        </p:nvSpPr>
        <p:spPr>
          <a:xfrm>
            <a:off x="107504" y="116632"/>
            <a:ext cx="8786874" cy="6309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>
              <a:spcAft>
                <a:spcPts val="600"/>
              </a:spcAft>
            </a:pPr>
            <a:r>
              <a:rPr lang="en-US" sz="2600" b="1" dirty="0"/>
              <a:t>Relation between Bearing and </a:t>
            </a:r>
            <a:r>
              <a:rPr lang="en-US" sz="2600" b="1" dirty="0" smtClean="0"/>
              <a:t>Azimuths</a:t>
            </a:r>
            <a:endParaRPr lang="ar-IQ" sz="2600" b="1" dirty="0" smtClean="0"/>
          </a:p>
          <a:p>
            <a:pPr algn="just" rtl="0">
              <a:spcAft>
                <a:spcPts val="600"/>
              </a:spcAft>
            </a:pPr>
            <a:r>
              <a:rPr lang="en-US" sz="2400" dirty="0"/>
              <a:t>To simplify computations based on survey data, bearings may be converted to azimuths or azimuths to bearings</a:t>
            </a:r>
            <a:r>
              <a:rPr lang="en-US" sz="2400" dirty="0" smtClean="0"/>
              <a:t>.</a:t>
            </a:r>
          </a:p>
          <a:p>
            <a:pPr algn="just" rtl="0">
              <a:spcAft>
                <a:spcPts val="600"/>
              </a:spcAft>
            </a:pPr>
            <a:endParaRPr lang="ar-IQ" sz="2400" dirty="0" smtClean="0"/>
          </a:p>
          <a:p>
            <a:pPr algn="just" rtl="0">
              <a:spcAft>
                <a:spcPts val="600"/>
              </a:spcAft>
            </a:pPr>
            <a:r>
              <a:rPr lang="en-US" sz="2400" dirty="0"/>
              <a:t>N.E. </a:t>
            </a:r>
            <a:r>
              <a:rPr lang="en-US" sz="2400" dirty="0" smtClean="0"/>
              <a:t>Quadrant:</a:t>
            </a:r>
          </a:p>
          <a:p>
            <a:pPr algn="just" rtl="0">
              <a:spcAft>
                <a:spcPts val="600"/>
              </a:spcAft>
            </a:pPr>
            <a:r>
              <a:rPr lang="en-US" sz="2400" dirty="0" smtClean="0"/>
              <a:t>Bearing </a:t>
            </a:r>
            <a:r>
              <a:rPr lang="en-US" sz="2400" dirty="0"/>
              <a:t>equals </a:t>
            </a:r>
            <a:r>
              <a:rPr lang="en-US" sz="2400" dirty="0" smtClean="0"/>
              <a:t>Azimuth</a:t>
            </a:r>
          </a:p>
          <a:p>
            <a:pPr algn="just" rtl="0">
              <a:spcAft>
                <a:spcPts val="600"/>
              </a:spcAft>
            </a:pPr>
            <a:r>
              <a:rPr lang="en-US" sz="2400" dirty="0"/>
              <a:t>S.E. </a:t>
            </a:r>
            <a:r>
              <a:rPr lang="en-US" sz="2400" dirty="0" smtClean="0"/>
              <a:t>Quadrant:</a:t>
            </a:r>
          </a:p>
          <a:p>
            <a:pPr algn="just" rtl="0">
              <a:spcAft>
                <a:spcPts val="600"/>
              </a:spcAft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180</a:t>
            </a:r>
            <a:r>
              <a:rPr lang="en-US" sz="2400" dirty="0"/>
              <a:t>° -Azimuth = </a:t>
            </a:r>
            <a:r>
              <a:rPr lang="en-US" sz="2400" dirty="0" smtClean="0"/>
              <a:t>Bearing</a:t>
            </a:r>
          </a:p>
          <a:p>
            <a:pPr algn="just" rtl="0">
              <a:spcAft>
                <a:spcPts val="600"/>
              </a:spcAft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180</a:t>
            </a:r>
            <a:r>
              <a:rPr lang="en-US" sz="2400" dirty="0"/>
              <a:t>° - Bearing = Azimuth </a:t>
            </a:r>
            <a:endParaRPr lang="en-US" sz="2400" dirty="0" smtClean="0"/>
          </a:p>
          <a:p>
            <a:pPr algn="just" rtl="0"/>
            <a:r>
              <a:rPr lang="en-US" sz="2400" dirty="0"/>
              <a:t>S.W. </a:t>
            </a:r>
            <a:r>
              <a:rPr lang="en-US" sz="2400" dirty="0" smtClean="0"/>
              <a:t>Quadrant:</a:t>
            </a:r>
          </a:p>
          <a:p>
            <a:pPr algn="just" rtl="0"/>
            <a:r>
              <a:rPr lang="en-US" sz="2400" dirty="0" smtClean="0"/>
              <a:t>Azimuth </a:t>
            </a:r>
            <a:r>
              <a:rPr lang="en-US" sz="2400" dirty="0"/>
              <a:t>-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180</a:t>
            </a:r>
            <a:r>
              <a:rPr lang="en-US" sz="2400" dirty="0"/>
              <a:t>° = </a:t>
            </a:r>
            <a:r>
              <a:rPr lang="en-US" sz="2400" dirty="0" smtClean="0"/>
              <a:t>Bearing</a:t>
            </a:r>
          </a:p>
          <a:p>
            <a:pPr algn="just" rtl="0"/>
            <a:r>
              <a:rPr lang="en-US" sz="2400" dirty="0" smtClean="0"/>
              <a:t>Bearing </a:t>
            </a:r>
            <a:r>
              <a:rPr lang="en-US" sz="2400" dirty="0"/>
              <a:t>+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180</a:t>
            </a:r>
            <a:r>
              <a:rPr lang="en-US" sz="2400" dirty="0"/>
              <a:t>° = Azimuth </a:t>
            </a:r>
          </a:p>
          <a:p>
            <a:pPr algn="just" rtl="0"/>
            <a:r>
              <a:rPr lang="en-US" sz="2400" dirty="0"/>
              <a:t>N.W. </a:t>
            </a:r>
            <a:r>
              <a:rPr lang="en-US" sz="2400" dirty="0" smtClean="0"/>
              <a:t>Quadrant:</a:t>
            </a:r>
          </a:p>
          <a:p>
            <a:pPr algn="just" rtl="0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360</a:t>
            </a:r>
            <a:r>
              <a:rPr lang="en-US" sz="2400" dirty="0"/>
              <a:t>° -Azimuth = </a:t>
            </a:r>
            <a:r>
              <a:rPr lang="en-US" sz="2400" dirty="0" smtClean="0"/>
              <a:t>Bearing</a:t>
            </a:r>
          </a:p>
          <a:p>
            <a:pPr algn="just" rtl="0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360</a:t>
            </a:r>
            <a:r>
              <a:rPr lang="en-US" sz="2400" dirty="0"/>
              <a:t>° - Bearing = Azimuth </a:t>
            </a:r>
            <a:endParaRPr lang="ar-IQ" sz="2400" dirty="0" smtClean="0"/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2458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7" y="1628800"/>
            <a:ext cx="5472607" cy="4680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192862"/>
      </p:ext>
    </p:extLst>
  </p:cSld>
  <p:clrMapOvr>
    <a:masterClrMapping/>
  </p:clrMapOvr>
  <p:transition>
    <p:dissolve/>
    <p:sndAc>
      <p:stSnd>
        <p:snd r:embed="rId2" name="arrow.wav"/>
      </p:stSnd>
    </p:sndAc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9</a:t>
            </a:fld>
            <a:endParaRPr lang="ar-IQ" dirty="0"/>
          </a:p>
        </p:txBody>
      </p:sp>
      <p:sp>
        <p:nvSpPr>
          <p:cNvPr id="5" name="Rectangle 4"/>
          <p:cNvSpPr/>
          <p:nvPr/>
        </p:nvSpPr>
        <p:spPr>
          <a:xfrm>
            <a:off x="107504" y="-43359"/>
            <a:ext cx="8786874" cy="3616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>
              <a:spcAft>
                <a:spcPts val="600"/>
              </a:spcAft>
            </a:pPr>
            <a:r>
              <a:rPr lang="en-US" sz="2600" b="1" dirty="0" smtClean="0"/>
              <a:t>Example 3 (Homework)</a:t>
            </a:r>
          </a:p>
          <a:p>
            <a:pPr algn="just" rtl="0">
              <a:spcAft>
                <a:spcPts val="600"/>
              </a:spcAft>
            </a:pPr>
            <a:r>
              <a:rPr lang="en-US" sz="2400" dirty="0" smtClean="0"/>
              <a:t>Make a comparison between azimuth and bearing directions.</a:t>
            </a:r>
          </a:p>
          <a:p>
            <a:pPr algn="just" rtl="0">
              <a:spcAft>
                <a:spcPts val="600"/>
              </a:spcAft>
            </a:pPr>
            <a:r>
              <a:rPr lang="en-US" sz="2400" b="1" dirty="0"/>
              <a:t>Example </a:t>
            </a:r>
            <a:r>
              <a:rPr lang="en-US" sz="2400" b="1" dirty="0" smtClean="0"/>
              <a:t>4 </a:t>
            </a:r>
            <a:r>
              <a:rPr lang="en-US" sz="2400" b="1" dirty="0"/>
              <a:t>(Homework)</a:t>
            </a:r>
          </a:p>
          <a:p>
            <a:pPr algn="just" rtl="0">
              <a:spcAft>
                <a:spcPts val="600"/>
              </a:spcAft>
            </a:pPr>
            <a:r>
              <a:rPr lang="en-US" sz="2400" dirty="0" smtClean="0"/>
              <a:t>Convert azimuths in (Page- 7) to bearings.</a:t>
            </a:r>
          </a:p>
          <a:p>
            <a:pPr algn="just" rtl="0">
              <a:spcAft>
                <a:spcPts val="600"/>
              </a:spcAft>
            </a:pPr>
            <a:r>
              <a:rPr lang="en-US" sz="2400" b="1" dirty="0"/>
              <a:t>Example </a:t>
            </a:r>
            <a:r>
              <a:rPr lang="en-US" sz="2400" b="1" dirty="0" smtClean="0"/>
              <a:t>5 </a:t>
            </a:r>
            <a:r>
              <a:rPr lang="en-US" sz="2400" b="1" dirty="0"/>
              <a:t>(Homework)</a:t>
            </a:r>
          </a:p>
          <a:p>
            <a:pPr algn="just" rtl="0">
              <a:spcAft>
                <a:spcPts val="600"/>
              </a:spcAft>
            </a:pPr>
            <a:r>
              <a:rPr lang="en-US" sz="2400" dirty="0" smtClean="0"/>
              <a:t>Convert bearings in (</a:t>
            </a:r>
            <a:r>
              <a:rPr lang="en-US" sz="2400" smtClean="0"/>
              <a:t>Page- 1</a:t>
            </a:r>
            <a:r>
              <a:rPr lang="en-US" sz="2400"/>
              <a:t>3</a:t>
            </a:r>
            <a:r>
              <a:rPr lang="en-US" sz="2400" smtClean="0"/>
              <a:t>) </a:t>
            </a:r>
            <a:r>
              <a:rPr lang="en-US" sz="2400" dirty="0" smtClean="0"/>
              <a:t>to azimuths.</a:t>
            </a:r>
          </a:p>
          <a:p>
            <a:pPr algn="just" rtl="0">
              <a:spcAft>
                <a:spcPts val="600"/>
              </a:spcAft>
            </a:pPr>
            <a:r>
              <a:rPr lang="en-US" sz="2400" b="1" dirty="0"/>
              <a:t>Example </a:t>
            </a:r>
            <a:r>
              <a:rPr lang="en-US" sz="2400" b="1" dirty="0" smtClean="0"/>
              <a:t>6 (Homework</a:t>
            </a:r>
            <a:r>
              <a:rPr lang="en-US" sz="2400" b="1" dirty="0"/>
              <a:t>)</a:t>
            </a:r>
          </a:p>
          <a:p>
            <a:pPr algn="just" rtl="0">
              <a:spcAft>
                <a:spcPts val="600"/>
              </a:spcAft>
            </a:pPr>
            <a:r>
              <a:rPr lang="en-US" sz="2400" dirty="0" smtClean="0"/>
              <a:t>Fill the blanks in the table below using the given figure shown.</a:t>
            </a:r>
            <a:endParaRPr lang="ar-IQ" sz="2400" dirty="0" smtClean="0"/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2458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539827"/>
            <a:ext cx="4104456" cy="2985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6694117"/>
              </p:ext>
            </p:extLst>
          </p:nvPr>
        </p:nvGraphicFramePr>
        <p:xfrm>
          <a:off x="114219" y="3566120"/>
          <a:ext cx="4673806" cy="2959224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990212"/>
                <a:gridCol w="1841292"/>
                <a:gridCol w="1842302"/>
              </a:tblGrid>
              <a:tr h="49320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dirty="0" smtClean="0"/>
                        <a:t>Line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dirty="0" smtClean="0"/>
                        <a:t>Azimuth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dirty="0" smtClean="0"/>
                        <a:t>Bearing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320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dirty="0" smtClean="0"/>
                        <a:t>AB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320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dirty="0" smtClean="0"/>
                        <a:t>BC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320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dirty="0" smtClean="0"/>
                        <a:t>CD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2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320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dirty="0" smtClean="0"/>
                        <a:t>DE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320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dirty="0" smtClean="0"/>
                        <a:t>EA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28812294"/>
      </p:ext>
    </p:extLst>
  </p:cSld>
  <p:clrMapOvr>
    <a:masterClrMapping/>
  </p:clrMapOvr>
  <p:transition>
    <p:dissolve/>
    <p:sndAc>
      <p:stSnd>
        <p:snd r:embed="rId2" name="arrow.wav"/>
      </p:stSnd>
    </p:sndAc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9203</TotalTime>
  <Words>575</Words>
  <Application>Microsoft Office PowerPoint</Application>
  <PresentationFormat>On-screen Show (4:3)</PresentationFormat>
  <Paragraphs>104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Flow</vt:lpstr>
      <vt:lpstr>SURVEYING CHAPTER- 5 / TRAVERSE AND TRAVERSING-1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hp</dc:creator>
  <cp:lastModifiedBy>Ali Khalid</cp:lastModifiedBy>
  <cp:revision>609</cp:revision>
  <dcterms:created xsi:type="dcterms:W3CDTF">2012-04-06T10:32:00Z</dcterms:created>
  <dcterms:modified xsi:type="dcterms:W3CDTF">2018-01-06T17:57:18Z</dcterms:modified>
</cp:coreProperties>
</file>