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0"/>
  </p:notesMasterIdLst>
  <p:handoutMasterIdLst>
    <p:handoutMasterId r:id="rId11"/>
  </p:handoutMasterIdLst>
  <p:sldIdLst>
    <p:sldId id="256" r:id="rId2"/>
    <p:sldId id="281" r:id="rId3"/>
    <p:sldId id="283" r:id="rId4"/>
    <p:sldId id="284" r:id="rId5"/>
    <p:sldId id="287" r:id="rId6"/>
    <p:sldId id="288" r:id="rId7"/>
    <p:sldId id="285" r:id="rId8"/>
    <p:sldId id="286"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58" autoAdjust="0"/>
    <p:restoredTop sz="94708" autoAdjust="0"/>
  </p:normalViewPr>
  <p:slideViewPr>
    <p:cSldViewPr>
      <p:cViewPr>
        <p:scale>
          <a:sx n="80" d="100"/>
          <a:sy n="80" d="100"/>
        </p:scale>
        <p:origin x="-1086"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71D69BC-2959-4008-AB2E-FF39229B5A75}" type="datetimeFigureOut">
              <a:rPr lang="ar-IQ" smtClean="0"/>
              <a:pPr/>
              <a:t>19/04/1439</a:t>
            </a:fld>
            <a:endParaRPr lang="ar-IQ"/>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3E5BBCAD-8FD6-4A0C-8E34-C582BD8BCB5F}" type="slidenum">
              <a:rPr lang="ar-IQ" smtClean="0"/>
              <a:pPr/>
              <a:t>‹#›</a:t>
            </a:fld>
            <a:endParaRPr lang="ar-IQ"/>
          </a:p>
        </p:txBody>
      </p:sp>
    </p:spTree>
    <p:extLst>
      <p:ext uri="{BB962C8B-B14F-4D97-AF65-F5344CB8AC3E}">
        <p14:creationId xmlns:p14="http://schemas.microsoft.com/office/powerpoint/2010/main" val="1148556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4216142-DCF9-4921-A374-30500945C048}" type="datetimeFigureOut">
              <a:rPr lang="ar-IQ" smtClean="0"/>
              <a:pPr/>
              <a:t>19/04/1439</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98CD3F5-BE4F-414A-947A-2047FC5F3C54}" type="slidenum">
              <a:rPr lang="ar-IQ" smtClean="0"/>
              <a:pPr/>
              <a:t>‹#›</a:t>
            </a:fld>
            <a:endParaRPr lang="ar-IQ"/>
          </a:p>
        </p:txBody>
      </p:sp>
    </p:spTree>
    <p:extLst>
      <p:ext uri="{BB962C8B-B14F-4D97-AF65-F5344CB8AC3E}">
        <p14:creationId xmlns:p14="http://schemas.microsoft.com/office/powerpoint/2010/main" val="3320469662"/>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a:p>
        </p:txBody>
      </p:sp>
      <p:sp>
        <p:nvSpPr>
          <p:cNvPr id="4" name="Slide Number Placeholder 3"/>
          <p:cNvSpPr>
            <a:spLocks noGrp="1"/>
          </p:cNvSpPr>
          <p:nvPr>
            <p:ph type="sldNum" sz="quarter" idx="10"/>
          </p:nvPr>
        </p:nvSpPr>
        <p:spPr/>
        <p:txBody>
          <a:bodyPr/>
          <a:lstStyle/>
          <a:p>
            <a:fld id="{F98CD3F5-BE4F-414A-947A-2047FC5F3C54}" type="slidenum">
              <a:rPr lang="ar-IQ" smtClean="0"/>
              <a:pPr/>
              <a:t>1</a:t>
            </a:fld>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0684F7A-2AD9-4C94-9ADA-8072DED134B2}" type="datetime8">
              <a:rPr lang="ar-IQ" smtClean="0"/>
              <a:pPr/>
              <a:t>06 كانون الثاني، 18</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3494B7-0630-4DD3-AED1-64B2F96B720D}" type="datetime8">
              <a:rPr lang="ar-IQ" smtClean="0"/>
              <a:pPr/>
              <a:t>06 كانون الثاني،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BC25B5-5F23-40CC-9AC4-1309D161051C}" type="datetime8">
              <a:rPr lang="ar-IQ" smtClean="0"/>
              <a:pPr/>
              <a:t>06 كانون الثاني،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80BAE5-08F8-431B-B567-7734FEEB53C2}" type="datetime8">
              <a:rPr lang="ar-IQ" smtClean="0"/>
              <a:pPr/>
              <a:t>06 كانون الثاني،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EFA3098-819E-4D07-A162-C07AB0F776D2}" type="datetime8">
              <a:rPr lang="ar-IQ" smtClean="0"/>
              <a:pPr/>
              <a:t>06 كانون الثاني،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B62641-2C18-4B4D-A656-266A57E5DA52}" type="datetime8">
              <a:rPr lang="ar-IQ" smtClean="0"/>
              <a:pPr/>
              <a:t>06 كانون الثاني،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BDFA88C-5C2E-4388-BAC5-AABAAE2C8382}" type="datetime8">
              <a:rPr lang="ar-IQ" smtClean="0"/>
              <a:pPr/>
              <a:t>06 كانون الثاني، 18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BF333-C9A8-496C-8A60-75926347CBE4}" type="datetime8">
              <a:rPr lang="ar-IQ" smtClean="0"/>
              <a:pPr/>
              <a:t>06 كانون الثاني، 18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4D0A81-4C1F-4E33-B349-86ECE7154A0B}" type="datetime8">
              <a:rPr lang="ar-IQ" smtClean="0"/>
              <a:pPr/>
              <a:t>06 كانون الثاني، 18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57D5AB-26FE-408B-ADDF-B17966C06449}" type="datetime8">
              <a:rPr lang="ar-IQ" smtClean="0"/>
              <a:pPr/>
              <a:t>06 كانون الثاني،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2F6C9B3-D6E0-4385-B69E-62A7173C1EAC}" type="datetime8">
              <a:rPr lang="ar-IQ" smtClean="0"/>
              <a:pPr/>
              <a:t>06 كانون الثاني،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5FE2BAA9-41AF-4855-8021-8A5056376909}"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sndAc>
      <p:stSnd>
        <p:snd r:embed="rId1" name="arrow.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65E5E7-E6FC-4D2F-A5D2-8FE78471CEFD}" type="datetime8">
              <a:rPr lang="ar-IQ" smtClean="0"/>
              <a:pPr/>
              <a:t>06 كانون الثاني، 18</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FE2BAA9-41AF-4855-8021-8A5056376909}"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sndAc>
      <p:stSnd>
        <p:snd r:embed="rId13" name="arrow.wav"/>
      </p:stSnd>
    </p:sndAc>
  </p:transition>
  <p:hf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946" y="1957390"/>
            <a:ext cx="8636518" cy="1828800"/>
          </a:xfrm>
        </p:spPr>
        <p:txBody>
          <a:bodyPr>
            <a:normAutofit/>
          </a:bodyPr>
          <a:lstStyle/>
          <a:p>
            <a:r>
              <a:rPr lang="en-US" sz="3800" b="1" i="1" dirty="0" smtClean="0"/>
              <a:t>SURVEYING</a:t>
            </a:r>
            <a:br>
              <a:rPr lang="en-US" sz="3800" b="1" i="1" dirty="0" smtClean="0"/>
            </a:br>
            <a:r>
              <a:rPr lang="en-US" sz="3600" i="1" dirty="0" smtClean="0"/>
              <a:t>CHAPTER</a:t>
            </a:r>
            <a:r>
              <a:rPr lang="en-US" sz="3600" b="1" i="1" dirty="0" smtClean="0"/>
              <a:t>- 5 / TRAVERSE AND TRAVERSING-1</a:t>
            </a:r>
            <a:endParaRPr lang="ar-IQ" sz="3600" dirty="0"/>
          </a:p>
        </p:txBody>
      </p:sp>
      <p:sp>
        <p:nvSpPr>
          <p:cNvPr id="3" name="Subtitle 2"/>
          <p:cNvSpPr>
            <a:spLocks noGrp="1"/>
          </p:cNvSpPr>
          <p:nvPr>
            <p:ph type="subTitle" idx="1"/>
          </p:nvPr>
        </p:nvSpPr>
        <p:spPr>
          <a:xfrm>
            <a:off x="533400" y="3748102"/>
            <a:ext cx="7854696" cy="1752600"/>
          </a:xfrm>
        </p:spPr>
        <p:txBody>
          <a:bodyPr>
            <a:normAutofit/>
          </a:bodyPr>
          <a:lstStyle/>
          <a:p>
            <a:r>
              <a:rPr lang="en-US" sz="2800" b="1" dirty="0"/>
              <a:t>Asst. Lect. </a:t>
            </a:r>
            <a:r>
              <a:rPr lang="en-US" sz="2800" b="1"/>
              <a:t>Ali Khalid</a:t>
            </a:r>
            <a:endParaRPr lang="ar-IQ" sz="2800" b="1" dirty="0"/>
          </a:p>
        </p:txBody>
      </p:sp>
      <p:sp>
        <p:nvSpPr>
          <p:cNvPr id="5" name="Slide Number Placeholder 4"/>
          <p:cNvSpPr>
            <a:spLocks noGrp="1"/>
          </p:cNvSpPr>
          <p:nvPr>
            <p:ph type="sldNum" sz="quarter" idx="12"/>
          </p:nvPr>
        </p:nvSpPr>
        <p:spPr/>
        <p:txBody>
          <a:bodyPr/>
          <a:lstStyle/>
          <a:p>
            <a:fld id="{5FE2BAA9-41AF-4855-8021-8A5056376909}" type="slidenum">
              <a:rPr lang="ar-IQ" smtClean="0"/>
              <a:pPr/>
              <a:t>1</a:t>
            </a:fld>
            <a:endParaRPr lang="ar-IQ"/>
          </a:p>
        </p:txBody>
      </p:sp>
      <p:sp>
        <p:nvSpPr>
          <p:cNvPr id="6" name="Rectangle 5"/>
          <p:cNvSpPr/>
          <p:nvPr/>
        </p:nvSpPr>
        <p:spPr>
          <a:xfrm>
            <a:off x="39938" y="142852"/>
            <a:ext cx="4233531" cy="1107996"/>
          </a:xfrm>
          <a:prstGeom prst="rect">
            <a:avLst/>
          </a:prstGeom>
        </p:spPr>
        <p:txBody>
          <a:bodyPr wrap="none">
            <a:spAutoFit/>
          </a:bodyPr>
          <a:lstStyle/>
          <a:p>
            <a:pPr algn="l"/>
            <a:r>
              <a:rPr lang="en-US" sz="2200" b="1" dirty="0" smtClean="0"/>
              <a:t>Al-Mansour University College</a:t>
            </a:r>
          </a:p>
          <a:p>
            <a:pPr algn="l"/>
            <a:r>
              <a:rPr lang="en-US" sz="2200" b="1" dirty="0" smtClean="0"/>
              <a:t>Civil Engineering Department</a:t>
            </a:r>
          </a:p>
          <a:p>
            <a:pPr algn="l"/>
            <a:r>
              <a:rPr lang="en-US" sz="2200" b="1" dirty="0" smtClean="0"/>
              <a:t>Second Year/ 2015-2016</a:t>
            </a:r>
          </a:p>
        </p:txBody>
      </p:sp>
    </p:spTree>
  </p:cSld>
  <p:clrMapOvr>
    <a:masterClrMapping/>
  </p:clrMapOvr>
  <p:transition>
    <p:dissolve/>
    <p:sndAc>
      <p:stSnd>
        <p:snd r:embed="rId3"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2</a:t>
            </a:fld>
            <a:endParaRPr lang="ar-IQ" dirty="0"/>
          </a:p>
        </p:txBody>
      </p:sp>
      <p:sp>
        <p:nvSpPr>
          <p:cNvPr id="5" name="Rectangle 4"/>
          <p:cNvSpPr/>
          <p:nvPr/>
        </p:nvSpPr>
        <p:spPr>
          <a:xfrm>
            <a:off x="142844" y="339908"/>
            <a:ext cx="8786874" cy="6740307"/>
          </a:xfrm>
          <a:prstGeom prst="rect">
            <a:avLst/>
          </a:prstGeom>
        </p:spPr>
        <p:txBody>
          <a:bodyPr wrap="square">
            <a:spAutoFit/>
          </a:bodyPr>
          <a:lstStyle/>
          <a:p>
            <a:pPr algn="l" rtl="0">
              <a:spcAft>
                <a:spcPts val="600"/>
              </a:spcAft>
            </a:pPr>
            <a:r>
              <a:rPr lang="en-US" sz="2600" b="1" dirty="0" smtClean="0"/>
              <a:t>Angles and Directions</a:t>
            </a:r>
          </a:p>
          <a:p>
            <a:pPr algn="just" rtl="0">
              <a:spcAft>
                <a:spcPts val="1800"/>
              </a:spcAft>
            </a:pPr>
            <a:r>
              <a:rPr lang="en-US" sz="2400" dirty="0"/>
              <a:t>Determining the locations of points and orientations of lines frequently </a:t>
            </a:r>
            <a:r>
              <a:rPr lang="en-US" sz="2400" dirty="0" smtClean="0"/>
              <a:t>depends on </a:t>
            </a:r>
            <a:r>
              <a:rPr lang="en-US" sz="2400" dirty="0"/>
              <a:t>the observation of angles and directions. In surveying, directions are given </a:t>
            </a:r>
            <a:r>
              <a:rPr lang="en-US" sz="2400" dirty="0" smtClean="0"/>
              <a:t>by </a:t>
            </a:r>
            <a:r>
              <a:rPr lang="en-US" sz="2400" i="1" dirty="0" smtClean="0"/>
              <a:t>azimuths </a:t>
            </a:r>
            <a:r>
              <a:rPr lang="en-US" sz="2400" dirty="0"/>
              <a:t>and </a:t>
            </a:r>
            <a:r>
              <a:rPr lang="en-US" sz="2400" i="1" dirty="0" smtClean="0"/>
              <a:t>bearings.</a:t>
            </a:r>
          </a:p>
          <a:p>
            <a:pPr algn="l" rtl="0">
              <a:spcAft>
                <a:spcPts val="1200"/>
              </a:spcAft>
            </a:pPr>
            <a:r>
              <a:rPr lang="en-US" sz="2400" dirty="0" smtClean="0"/>
              <a:t>Methods </a:t>
            </a:r>
            <a:r>
              <a:rPr lang="en-US" sz="2400" dirty="0"/>
              <a:t>of computing </a:t>
            </a:r>
            <a:r>
              <a:rPr lang="en-US" sz="2400" dirty="0" smtClean="0"/>
              <a:t>bearings and azimuths </a:t>
            </a:r>
            <a:r>
              <a:rPr lang="en-US" sz="2400" dirty="0"/>
              <a:t>are based </a:t>
            </a:r>
            <a:r>
              <a:rPr lang="en-US" sz="2400" dirty="0" smtClean="0"/>
              <a:t>on:</a:t>
            </a:r>
          </a:p>
          <a:p>
            <a:pPr algn="l" rtl="0">
              <a:spcAft>
                <a:spcPts val="1200"/>
              </a:spcAft>
            </a:pPr>
            <a:r>
              <a:rPr lang="en-US" sz="2400" i="1" dirty="0" smtClean="0"/>
              <a:t>1. </a:t>
            </a:r>
            <a:r>
              <a:rPr lang="en-US" sz="2400" dirty="0" smtClean="0"/>
              <a:t>Reference </a:t>
            </a:r>
            <a:r>
              <a:rPr lang="en-US" sz="2400" dirty="0"/>
              <a:t>or starting </a:t>
            </a:r>
            <a:r>
              <a:rPr lang="en-US" sz="2400" dirty="0" smtClean="0"/>
              <a:t>line.</a:t>
            </a:r>
          </a:p>
          <a:p>
            <a:pPr algn="l" rtl="0">
              <a:spcAft>
                <a:spcPts val="1200"/>
              </a:spcAft>
            </a:pPr>
            <a:r>
              <a:rPr lang="en-US" sz="2400" dirty="0" smtClean="0"/>
              <a:t>    This line is called meridian.</a:t>
            </a:r>
            <a:endParaRPr lang="en-US" sz="2400" dirty="0"/>
          </a:p>
          <a:p>
            <a:pPr algn="l" rtl="0">
              <a:spcAft>
                <a:spcPts val="1200"/>
              </a:spcAft>
            </a:pPr>
            <a:r>
              <a:rPr lang="en-US" sz="2400" i="1" dirty="0" smtClean="0"/>
              <a:t>2. Direction of turning.</a:t>
            </a:r>
          </a:p>
          <a:p>
            <a:pPr algn="l" rtl="0"/>
            <a:r>
              <a:rPr lang="en-US" sz="2400" i="1" dirty="0"/>
              <a:t> </a:t>
            </a:r>
            <a:r>
              <a:rPr lang="en-US" sz="2400" i="1" dirty="0" smtClean="0"/>
              <a:t>   If it is to right (</a:t>
            </a:r>
            <a:r>
              <a:rPr lang="en-US" sz="2400" i="1" dirty="0" smtClean="0">
                <a:solidFill>
                  <a:srgbClr val="FF0000"/>
                </a:solidFill>
              </a:rPr>
              <a:t>clockwise: +)</a:t>
            </a:r>
          </a:p>
          <a:p>
            <a:pPr algn="l" rtl="0">
              <a:spcAft>
                <a:spcPts val="1200"/>
              </a:spcAft>
            </a:pPr>
            <a:r>
              <a:rPr lang="en-US" sz="2400" i="1" dirty="0"/>
              <a:t> </a:t>
            </a:r>
            <a:r>
              <a:rPr lang="en-US" sz="2400" i="1" dirty="0" smtClean="0"/>
              <a:t>  or to the left (</a:t>
            </a:r>
            <a:r>
              <a:rPr lang="en-US" sz="2400" i="1" dirty="0" smtClean="0">
                <a:solidFill>
                  <a:srgbClr val="FF0000"/>
                </a:solidFill>
              </a:rPr>
              <a:t>counterclockwise: -</a:t>
            </a:r>
            <a:r>
              <a:rPr lang="en-US" sz="2400" i="1" dirty="0" smtClean="0"/>
              <a:t>).</a:t>
            </a:r>
          </a:p>
          <a:p>
            <a:pPr algn="l" rtl="0"/>
            <a:r>
              <a:rPr lang="en-US" sz="2400" i="1" dirty="0" smtClean="0"/>
              <a:t>3. Angular </a:t>
            </a:r>
            <a:r>
              <a:rPr lang="en-US" sz="2400" i="1" dirty="0"/>
              <a:t>distance </a:t>
            </a:r>
            <a:r>
              <a:rPr lang="en-US" sz="2400" dirty="0"/>
              <a:t>(value of the angle).</a:t>
            </a:r>
            <a:endParaRPr lang="en-US" sz="2400" i="1" dirty="0"/>
          </a:p>
          <a:p>
            <a:pPr algn="just" rtl="0"/>
            <a:r>
              <a:rPr lang="en-US" sz="2400" dirty="0" smtClean="0"/>
              <a:t>   Angles </a:t>
            </a:r>
            <a:r>
              <a:rPr lang="en-US" sz="2400" dirty="0"/>
              <a:t>are most often </a:t>
            </a:r>
            <a:r>
              <a:rPr lang="en-US" sz="2400" dirty="0" smtClean="0"/>
              <a:t>directly observed</a:t>
            </a:r>
            <a:endParaRPr lang="en-US" sz="2400" i="1" dirty="0" smtClean="0"/>
          </a:p>
          <a:p>
            <a:pPr algn="just" rtl="0"/>
            <a:r>
              <a:rPr lang="en-US" sz="2400" dirty="0" smtClean="0"/>
              <a:t>   in the field with theodolite or total station instruments.</a:t>
            </a:r>
            <a:endParaRPr lang="en-US" sz="2400" i="1" dirty="0" smtClean="0"/>
          </a:p>
          <a:p>
            <a:pPr algn="l"/>
            <a:endParaRPr lang="en-US" sz="2400" i="1" dirty="0"/>
          </a:p>
          <a:p>
            <a:pPr algn="l"/>
            <a:endParaRPr lang="en-US" sz="2400" dirty="0"/>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2522562"/>
            <a:ext cx="3384376" cy="3138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5282881"/>
      </p:ext>
    </p:extLst>
  </p:cSld>
  <p:clrMapOvr>
    <a:masterClrMapping/>
  </p:clrMapOvr>
  <p:transition>
    <p:dissolve/>
    <p:sndAc>
      <p:stSnd>
        <p:snd r:embed="rId2" name="arrow.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3</a:t>
            </a:fld>
            <a:endParaRPr lang="ar-IQ" dirty="0"/>
          </a:p>
        </p:txBody>
      </p:sp>
      <p:sp>
        <p:nvSpPr>
          <p:cNvPr id="5" name="Rectangle 4"/>
          <p:cNvSpPr/>
          <p:nvPr/>
        </p:nvSpPr>
        <p:spPr>
          <a:xfrm>
            <a:off x="142844" y="44624"/>
            <a:ext cx="8786874" cy="6832640"/>
          </a:xfrm>
          <a:prstGeom prst="rect">
            <a:avLst/>
          </a:prstGeom>
        </p:spPr>
        <p:txBody>
          <a:bodyPr wrap="square">
            <a:spAutoFit/>
          </a:bodyPr>
          <a:lstStyle/>
          <a:p>
            <a:pPr algn="l" rtl="0">
              <a:spcAft>
                <a:spcPts val="600"/>
              </a:spcAft>
            </a:pPr>
            <a:r>
              <a:rPr lang="en-US" sz="2600" b="1" dirty="0" smtClean="0"/>
              <a:t>Types of Meridian</a:t>
            </a:r>
          </a:p>
          <a:p>
            <a:pPr algn="just" rtl="0">
              <a:spcAft>
                <a:spcPts val="1800"/>
              </a:spcAft>
            </a:pPr>
            <a:r>
              <a:rPr lang="en-US" sz="2400" dirty="0"/>
              <a:t>Different meridians are </a:t>
            </a:r>
            <a:r>
              <a:rPr lang="en-US" sz="2400" dirty="0" smtClean="0"/>
              <a:t>used for </a:t>
            </a:r>
            <a:r>
              <a:rPr lang="en-US" sz="2400" dirty="0"/>
              <a:t>specifying </a:t>
            </a:r>
            <a:r>
              <a:rPr lang="en-US" sz="2400" dirty="0" smtClean="0"/>
              <a:t>directions such as true, magnetic, and assumed meridian.</a:t>
            </a:r>
            <a:endParaRPr lang="en-US" sz="2400" dirty="0"/>
          </a:p>
          <a:p>
            <a:pPr algn="just" rtl="0">
              <a:spcAft>
                <a:spcPts val="1800"/>
              </a:spcAft>
            </a:pPr>
            <a:r>
              <a:rPr lang="en-US" sz="2400" b="1" u="sng" dirty="0" smtClean="0"/>
              <a:t>True or astronomical meridian:</a:t>
            </a:r>
            <a:r>
              <a:rPr lang="en-US" sz="2400" b="1" dirty="0" smtClean="0"/>
              <a:t> </a:t>
            </a:r>
            <a:r>
              <a:rPr lang="en-US" sz="2400" dirty="0" smtClean="0"/>
              <a:t>is </a:t>
            </a:r>
            <a:r>
              <a:rPr lang="en-US" sz="2400" dirty="0"/>
              <a:t>the north-south reference line that passes through </a:t>
            </a:r>
            <a:r>
              <a:rPr lang="en-US" sz="2400" dirty="0" smtClean="0"/>
              <a:t>a mean </a:t>
            </a:r>
            <a:r>
              <a:rPr lang="en-US" sz="2400" dirty="0"/>
              <a:t>position of the Earth’s geographic poles.</a:t>
            </a:r>
            <a:endParaRPr lang="en-US" sz="2400" dirty="0" smtClean="0"/>
          </a:p>
          <a:p>
            <a:pPr algn="just" rtl="0"/>
            <a:r>
              <a:rPr lang="en-US" sz="2400" b="1" u="sng" dirty="0"/>
              <a:t>M</a:t>
            </a:r>
            <a:r>
              <a:rPr lang="en-US" sz="2400" b="1" u="sng" dirty="0" smtClean="0"/>
              <a:t>agnetic meridian:</a:t>
            </a:r>
            <a:r>
              <a:rPr lang="en-US" sz="2400" b="1" dirty="0" smtClean="0"/>
              <a:t> </a:t>
            </a:r>
            <a:r>
              <a:rPr lang="en-US" sz="2400" dirty="0"/>
              <a:t>is defined by a freely suspended magnetic needle </a:t>
            </a:r>
            <a:r>
              <a:rPr lang="en-US" sz="2400" dirty="0" smtClean="0"/>
              <a:t>that is </a:t>
            </a:r>
            <a:r>
              <a:rPr lang="en-US" sz="2400" dirty="0"/>
              <a:t>only influenced by the Earth’s magnetic field</a:t>
            </a:r>
            <a:r>
              <a:rPr lang="en-US" sz="2400" dirty="0" smtClean="0"/>
              <a:t>.</a:t>
            </a:r>
          </a:p>
          <a:p>
            <a:pPr algn="just" rtl="0"/>
            <a:endParaRPr lang="en-US" sz="2400" dirty="0"/>
          </a:p>
          <a:p>
            <a:pPr algn="just" rtl="0"/>
            <a:endParaRPr lang="en-US" sz="2400" dirty="0" smtClean="0"/>
          </a:p>
          <a:p>
            <a:pPr algn="just" rtl="0"/>
            <a:endParaRPr lang="en-US" sz="2400" dirty="0"/>
          </a:p>
          <a:p>
            <a:pPr algn="just" rtl="0"/>
            <a:endParaRPr lang="en-US" sz="2400" dirty="0" smtClean="0"/>
          </a:p>
          <a:p>
            <a:pPr algn="just" rtl="0"/>
            <a:endParaRPr lang="en-US" sz="2400" dirty="0"/>
          </a:p>
          <a:p>
            <a:pPr algn="just" rtl="0"/>
            <a:endParaRPr lang="en-US" sz="2400" dirty="0" smtClean="0"/>
          </a:p>
          <a:p>
            <a:pPr algn="just" rtl="0">
              <a:lnSpc>
                <a:spcPct val="150000"/>
              </a:lnSpc>
              <a:spcAft>
                <a:spcPts val="600"/>
              </a:spcAft>
            </a:pPr>
            <a:endParaRPr lang="en-US" sz="2400" dirty="0"/>
          </a:p>
          <a:p>
            <a:pPr algn="just" rtl="0"/>
            <a:r>
              <a:rPr lang="en-US" sz="2400" dirty="0" smtClean="0"/>
              <a:t>  True or astronomical meridian                   Magnetic meridian</a:t>
            </a:r>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717032"/>
            <a:ext cx="4068737"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3717032"/>
            <a:ext cx="4104456"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1095211"/>
      </p:ext>
    </p:extLst>
  </p:cSld>
  <p:clrMapOvr>
    <a:masterClrMapping/>
  </p:clrMapOvr>
  <p:transition>
    <p:dissolve/>
    <p:sndAc>
      <p:stSnd>
        <p:snd r:embed="rId2" name="arrow.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4</a:t>
            </a:fld>
            <a:endParaRPr lang="ar-IQ" dirty="0"/>
          </a:p>
        </p:txBody>
      </p:sp>
      <p:sp>
        <p:nvSpPr>
          <p:cNvPr id="5" name="Rectangle 4"/>
          <p:cNvSpPr/>
          <p:nvPr/>
        </p:nvSpPr>
        <p:spPr>
          <a:xfrm>
            <a:off x="107504" y="170338"/>
            <a:ext cx="8786874" cy="6571030"/>
          </a:xfrm>
          <a:prstGeom prst="rect">
            <a:avLst/>
          </a:prstGeom>
        </p:spPr>
        <p:txBody>
          <a:bodyPr wrap="square">
            <a:spAutoFit/>
          </a:bodyPr>
          <a:lstStyle/>
          <a:p>
            <a:pPr algn="l" rtl="0">
              <a:spcAft>
                <a:spcPts val="600"/>
              </a:spcAft>
            </a:pPr>
            <a:r>
              <a:rPr lang="en-US" sz="2600" b="1" dirty="0" smtClean="0"/>
              <a:t>Assumed Meridian</a:t>
            </a:r>
          </a:p>
          <a:p>
            <a:pPr algn="just" rtl="0">
              <a:spcAft>
                <a:spcPts val="1800"/>
              </a:spcAft>
            </a:pPr>
            <a:r>
              <a:rPr lang="en-US" sz="2400" dirty="0" smtClean="0"/>
              <a:t>An </a:t>
            </a:r>
            <a:r>
              <a:rPr lang="en-US" sz="2400" dirty="0"/>
              <a:t>assumed meridian is an arbitrary direction assigned to some line in the survey from which all other lines are referenced. This could be a line between two property monuments, the centerline of a tangent piece of roadway, or even the line between two points set for that purpose</a:t>
            </a:r>
            <a:r>
              <a:rPr lang="en-US" sz="2400" dirty="0" smtClean="0"/>
              <a:t>.</a:t>
            </a:r>
            <a:endParaRPr lang="en-US" sz="2400" dirty="0"/>
          </a:p>
          <a:p>
            <a:pPr algn="just" rtl="0">
              <a:spcAft>
                <a:spcPts val="1800"/>
              </a:spcAft>
            </a:pPr>
            <a:r>
              <a:rPr lang="en-US" sz="2400" dirty="0"/>
              <a:t>The important point to remember about assumed meridians is that they have no relationship to any other meridian and thus the survey cannot be readily (if at all) related to other surveys. Also, if the original monuments are disturbed, the direction may not be reproducible</a:t>
            </a:r>
            <a:r>
              <a:rPr lang="en-US" sz="2400" dirty="0" smtClean="0"/>
              <a:t>.</a:t>
            </a:r>
            <a:endParaRPr lang="en-US" sz="2400" dirty="0"/>
          </a:p>
          <a:p>
            <a:pPr algn="just" rtl="0"/>
            <a:r>
              <a:rPr lang="en-US" sz="2400" dirty="0"/>
              <a:t>It is good practice when assuming a direction to avoid directions that might appear to be true. If assuming a direction on a line that runs generally north and south, do not assume a north direction, as some future surveyor may mistakenly use your direction as true. </a:t>
            </a:r>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Tree>
    <p:extLst>
      <p:ext uri="{BB962C8B-B14F-4D97-AF65-F5344CB8AC3E}">
        <p14:creationId xmlns:p14="http://schemas.microsoft.com/office/powerpoint/2010/main" val="1288226204"/>
      </p:ext>
    </p:extLst>
  </p:cSld>
  <p:clrMapOvr>
    <a:masterClrMapping/>
  </p:clrMapOvr>
  <p:transition>
    <p:dissolve/>
    <p:sndAc>
      <p:stSnd>
        <p:snd r:embed="rId2" name="arrow.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5</a:t>
            </a:fld>
            <a:endParaRPr lang="ar-IQ" dirty="0"/>
          </a:p>
        </p:txBody>
      </p:sp>
      <p:sp>
        <p:nvSpPr>
          <p:cNvPr id="5" name="Rectangle 4"/>
          <p:cNvSpPr/>
          <p:nvPr/>
        </p:nvSpPr>
        <p:spPr>
          <a:xfrm>
            <a:off x="107504" y="44624"/>
            <a:ext cx="8786874" cy="6740307"/>
          </a:xfrm>
          <a:prstGeom prst="rect">
            <a:avLst/>
          </a:prstGeom>
        </p:spPr>
        <p:txBody>
          <a:bodyPr wrap="square">
            <a:spAutoFit/>
          </a:bodyPr>
          <a:lstStyle/>
          <a:p>
            <a:pPr algn="just" rtl="0">
              <a:spcAft>
                <a:spcPts val="600"/>
              </a:spcAft>
            </a:pPr>
            <a:r>
              <a:rPr lang="en-US" sz="2600" b="1" dirty="0" smtClean="0"/>
              <a:t>Types of Angles</a:t>
            </a:r>
          </a:p>
          <a:p>
            <a:pPr algn="just" rtl="0">
              <a:spcAft>
                <a:spcPts val="1200"/>
              </a:spcAft>
            </a:pPr>
            <a:r>
              <a:rPr lang="en-US" sz="2400" dirty="0"/>
              <a:t>H</a:t>
            </a:r>
            <a:r>
              <a:rPr lang="en-US" sz="2400" dirty="0" smtClean="0"/>
              <a:t>orizontal </a:t>
            </a:r>
            <a:r>
              <a:rPr lang="en-US" sz="2400" dirty="0"/>
              <a:t>angles most commonly observed in surveying </a:t>
            </a:r>
            <a:r>
              <a:rPr lang="en-US" sz="2400" dirty="0" smtClean="0"/>
              <a:t>are:</a:t>
            </a:r>
          </a:p>
          <a:p>
            <a:pPr algn="just" rtl="0">
              <a:spcAft>
                <a:spcPts val="1200"/>
              </a:spcAft>
            </a:pPr>
            <a:r>
              <a:rPr lang="en-US" sz="2400" dirty="0" smtClean="0"/>
              <a:t>1.  </a:t>
            </a:r>
            <a:r>
              <a:rPr lang="en-US" sz="2400" i="1" dirty="0" smtClean="0"/>
              <a:t>Interior angles</a:t>
            </a:r>
            <a:r>
              <a:rPr lang="en-US" sz="2400" dirty="0" smtClean="0"/>
              <a:t>: </a:t>
            </a:r>
            <a:r>
              <a:rPr lang="en-US" sz="2400" dirty="0"/>
              <a:t>located </a:t>
            </a:r>
            <a:r>
              <a:rPr lang="en-US" sz="2400" dirty="0" smtClean="0"/>
              <a:t>inside </a:t>
            </a:r>
            <a:r>
              <a:rPr lang="en-US" sz="2400" dirty="0"/>
              <a:t>a closed </a:t>
            </a:r>
            <a:r>
              <a:rPr lang="en-US" sz="2400" dirty="0" smtClean="0"/>
              <a:t>polygon.</a:t>
            </a:r>
          </a:p>
          <a:p>
            <a:pPr algn="just" rtl="0">
              <a:spcAft>
                <a:spcPts val="1200"/>
              </a:spcAft>
            </a:pPr>
            <a:r>
              <a:rPr lang="en-US" sz="2400" dirty="0" smtClean="0"/>
              <a:t>2. </a:t>
            </a:r>
            <a:r>
              <a:rPr lang="en-US" sz="2400" i="1" dirty="0"/>
              <a:t>E</a:t>
            </a:r>
            <a:r>
              <a:rPr lang="en-US" sz="2400" i="1" dirty="0" smtClean="0"/>
              <a:t>xterior angles</a:t>
            </a:r>
            <a:r>
              <a:rPr lang="en-US" sz="2400" dirty="0" smtClean="0"/>
              <a:t>: </a:t>
            </a:r>
            <a:r>
              <a:rPr lang="en-US" sz="2400" dirty="0"/>
              <a:t>located outside a closed </a:t>
            </a:r>
            <a:r>
              <a:rPr lang="en-US" sz="2400" dirty="0" smtClean="0"/>
              <a:t>polygon.</a:t>
            </a:r>
          </a:p>
          <a:p>
            <a:pPr algn="just" rtl="0"/>
            <a:r>
              <a:rPr lang="en-US" sz="2400" dirty="0" smtClean="0"/>
              <a:t>3. </a:t>
            </a:r>
            <a:r>
              <a:rPr lang="en-US" sz="2400" i="1" dirty="0"/>
              <a:t>D</a:t>
            </a:r>
            <a:r>
              <a:rPr lang="en-US" sz="2400" i="1" dirty="0" smtClean="0"/>
              <a:t>eflection angles</a:t>
            </a:r>
            <a:r>
              <a:rPr lang="en-US" sz="2400" dirty="0" smtClean="0"/>
              <a:t>: are </a:t>
            </a:r>
            <a:r>
              <a:rPr lang="en-US" sz="2400" dirty="0"/>
              <a:t>observed from an extension of the back </a:t>
            </a:r>
            <a:r>
              <a:rPr lang="en-US" sz="2400" dirty="0" smtClean="0"/>
              <a:t>line to </a:t>
            </a:r>
            <a:r>
              <a:rPr lang="en-US" sz="2400" dirty="0"/>
              <a:t>the forward station</a:t>
            </a:r>
            <a:r>
              <a:rPr lang="en-US" sz="2400" dirty="0" smtClean="0"/>
              <a:t>.</a:t>
            </a:r>
          </a:p>
          <a:p>
            <a:pPr algn="just" rtl="0"/>
            <a:endParaRPr lang="en-US" sz="2400" dirty="0" smtClean="0"/>
          </a:p>
          <a:p>
            <a:pPr algn="just" rtl="0"/>
            <a:endParaRPr lang="en-US" sz="2400" dirty="0"/>
          </a:p>
          <a:p>
            <a:pPr algn="just" rtl="0"/>
            <a:endParaRPr lang="en-US" sz="2400" dirty="0" smtClean="0"/>
          </a:p>
          <a:p>
            <a:pPr algn="just" rtl="0"/>
            <a:endParaRPr lang="en-US" sz="2400" dirty="0"/>
          </a:p>
          <a:p>
            <a:pPr algn="just" rtl="0"/>
            <a:endParaRPr lang="en-US" sz="2400" dirty="0" smtClean="0"/>
          </a:p>
          <a:p>
            <a:pPr algn="just" rtl="0">
              <a:spcAft>
                <a:spcPts val="2400"/>
              </a:spcAft>
            </a:pPr>
            <a:endParaRPr lang="en-US" sz="2400" dirty="0"/>
          </a:p>
          <a:p>
            <a:pPr algn="ctr" rtl="0">
              <a:spcAft>
                <a:spcPts val="1800"/>
              </a:spcAft>
            </a:pPr>
            <a:r>
              <a:rPr lang="en-US" sz="2400" i="1" dirty="0" smtClean="0"/>
              <a:t>interior angles + </a:t>
            </a:r>
            <a:r>
              <a:rPr lang="en-US" sz="2400" i="1" dirty="0"/>
              <a:t>exterior </a:t>
            </a:r>
            <a:r>
              <a:rPr lang="en-US" sz="2400" i="1" dirty="0" smtClean="0"/>
              <a:t>angles = 360⁰</a:t>
            </a:r>
            <a:endParaRPr lang="en-US" sz="2400" dirty="0"/>
          </a:p>
          <a:p>
            <a:pPr algn="just" rtl="0"/>
            <a:r>
              <a:rPr lang="en-US" sz="2400" dirty="0"/>
              <a:t>The advantage to be gained by observing them is their use as another </a:t>
            </a:r>
            <a:r>
              <a:rPr lang="en-US" sz="2400" dirty="0" smtClean="0"/>
              <a:t>check.</a:t>
            </a:r>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485" y="2951584"/>
            <a:ext cx="8208912"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907704" y="5301208"/>
            <a:ext cx="5256584"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3142960"/>
      </p:ext>
    </p:extLst>
  </p:cSld>
  <p:clrMapOvr>
    <a:masterClrMapping/>
  </p:clrMapOvr>
  <p:transition>
    <p:dissolve/>
    <p:sndAc>
      <p:stSnd>
        <p:snd r:embed="rId2" name="arrow.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6</a:t>
            </a:fld>
            <a:endParaRPr lang="ar-IQ" dirty="0"/>
          </a:p>
        </p:txBody>
      </p:sp>
      <p:sp>
        <p:nvSpPr>
          <p:cNvPr id="5" name="Rectangle 4"/>
          <p:cNvSpPr/>
          <p:nvPr/>
        </p:nvSpPr>
        <p:spPr>
          <a:xfrm>
            <a:off x="107504" y="170338"/>
            <a:ext cx="8786874" cy="6447919"/>
          </a:xfrm>
          <a:prstGeom prst="rect">
            <a:avLst/>
          </a:prstGeom>
        </p:spPr>
        <p:txBody>
          <a:bodyPr wrap="square">
            <a:spAutoFit/>
          </a:bodyPr>
          <a:lstStyle/>
          <a:p>
            <a:pPr algn="just" rtl="0">
              <a:spcAft>
                <a:spcPts val="600"/>
              </a:spcAft>
            </a:pPr>
            <a:r>
              <a:rPr lang="en-US" sz="2600" b="1" dirty="0"/>
              <a:t>3. Deflection angles</a:t>
            </a:r>
          </a:p>
          <a:p>
            <a:pPr algn="just" rtl="0">
              <a:spcAft>
                <a:spcPts val="1200"/>
              </a:spcAft>
            </a:pPr>
            <a:r>
              <a:rPr lang="en-US" sz="2400" dirty="0"/>
              <a:t>D</a:t>
            </a:r>
            <a:r>
              <a:rPr lang="en-US" sz="2400" dirty="0" smtClean="0"/>
              <a:t>eflection </a:t>
            </a:r>
            <a:r>
              <a:rPr lang="en-US" sz="2400" dirty="0"/>
              <a:t>angles may be observed to </a:t>
            </a:r>
            <a:r>
              <a:rPr lang="en-US" sz="2400" dirty="0" smtClean="0"/>
              <a:t>the right </a:t>
            </a:r>
            <a:r>
              <a:rPr lang="en-US" sz="2400" dirty="0"/>
              <a:t>(</a:t>
            </a:r>
            <a:r>
              <a:rPr lang="en-US" sz="2400" dirty="0" smtClean="0"/>
              <a:t>clockwise: </a:t>
            </a:r>
            <a:r>
              <a:rPr lang="en-US" sz="2400" b="1" dirty="0" smtClean="0">
                <a:solidFill>
                  <a:srgbClr val="FF0000"/>
                </a:solidFill>
              </a:rPr>
              <a:t>+</a:t>
            </a:r>
            <a:r>
              <a:rPr lang="en-US" sz="2400" dirty="0" smtClean="0"/>
              <a:t>) </a:t>
            </a:r>
            <a:r>
              <a:rPr lang="en-US" sz="2400" dirty="0"/>
              <a:t>or to the left (</a:t>
            </a:r>
            <a:r>
              <a:rPr lang="en-US" sz="2400" dirty="0" smtClean="0"/>
              <a:t>counterclockwise: </a:t>
            </a:r>
            <a:r>
              <a:rPr lang="en-US" sz="2400" b="1" dirty="0" smtClean="0">
                <a:solidFill>
                  <a:srgbClr val="FF0000"/>
                </a:solidFill>
              </a:rPr>
              <a:t>-</a:t>
            </a:r>
            <a:r>
              <a:rPr lang="en-US" sz="2400" dirty="0" smtClean="0"/>
              <a:t>)</a:t>
            </a:r>
            <a:r>
              <a:rPr lang="en-US" sz="2400" dirty="0"/>
              <a:t>.</a:t>
            </a:r>
          </a:p>
          <a:p>
            <a:pPr algn="l" rtl="0"/>
            <a:r>
              <a:rPr lang="en-US" sz="2400" dirty="0"/>
              <a:t>Deflection angles are always smaller than 180</a:t>
            </a:r>
            <a:r>
              <a:rPr lang="en-US" sz="2400" dirty="0" smtClean="0"/>
              <a:t>°.</a:t>
            </a:r>
          </a:p>
          <a:p>
            <a:pPr algn="l" rtl="0"/>
            <a:endParaRPr lang="en-US" sz="2400" dirty="0" smtClean="0"/>
          </a:p>
          <a:p>
            <a:pPr algn="just" rtl="0"/>
            <a:r>
              <a:rPr lang="en-US" sz="2400" dirty="0"/>
              <a:t>They are used principally </a:t>
            </a:r>
            <a:r>
              <a:rPr lang="en-US" sz="2400" dirty="0" smtClean="0"/>
              <a:t>on</a:t>
            </a:r>
          </a:p>
          <a:p>
            <a:pPr algn="just" rtl="0"/>
            <a:r>
              <a:rPr lang="en-US" sz="2400" dirty="0" smtClean="0"/>
              <a:t>the long </a:t>
            </a:r>
            <a:r>
              <a:rPr lang="en-US" sz="2400" dirty="0"/>
              <a:t>linear alignments </a:t>
            </a:r>
            <a:r>
              <a:rPr lang="en-US" sz="2400" dirty="0" smtClean="0"/>
              <a:t>of</a:t>
            </a:r>
          </a:p>
          <a:p>
            <a:pPr algn="just" rtl="0"/>
            <a:r>
              <a:rPr lang="en-US" sz="2400" u="sng" dirty="0" smtClean="0"/>
              <a:t>route surveys</a:t>
            </a:r>
            <a:r>
              <a:rPr lang="en-US" sz="2400" dirty="0"/>
              <a:t>.</a:t>
            </a:r>
          </a:p>
          <a:p>
            <a:pPr algn="l" rtl="0"/>
            <a:endParaRPr lang="en-US" sz="2400" dirty="0" smtClean="0"/>
          </a:p>
          <a:p>
            <a:pPr algn="l" rtl="0">
              <a:lnSpc>
                <a:spcPct val="150000"/>
              </a:lnSpc>
            </a:pPr>
            <a:r>
              <a:rPr lang="en-US" sz="2400" u="sng" dirty="0" smtClean="0">
                <a:solidFill>
                  <a:srgbClr val="FF0000"/>
                </a:solidFill>
              </a:rPr>
              <a:t>Note:</a:t>
            </a:r>
          </a:p>
          <a:p>
            <a:pPr algn="l" rtl="0">
              <a:lnSpc>
                <a:spcPct val="150000"/>
              </a:lnSpc>
            </a:pPr>
            <a:r>
              <a:rPr lang="en-US" sz="2400" dirty="0" smtClean="0"/>
              <a:t>If the angle </a:t>
            </a:r>
            <a:r>
              <a:rPr lang="el-GR" sz="2400" dirty="0" smtClean="0"/>
              <a:t>α</a:t>
            </a:r>
            <a:r>
              <a:rPr lang="en-US" sz="2400" dirty="0" smtClean="0"/>
              <a:t> </a:t>
            </a:r>
            <a:r>
              <a:rPr lang="en-US" sz="2400" dirty="0"/>
              <a:t>&gt; 360</a:t>
            </a:r>
            <a:r>
              <a:rPr lang="en-US" sz="2400" dirty="0" smtClean="0"/>
              <a:t>° then</a:t>
            </a:r>
          </a:p>
          <a:p>
            <a:pPr algn="l" rtl="0">
              <a:lnSpc>
                <a:spcPct val="150000"/>
              </a:lnSpc>
            </a:pPr>
            <a:r>
              <a:rPr lang="en-US" sz="2400" b="1" dirty="0" smtClean="0"/>
              <a:t>                     </a:t>
            </a:r>
            <a:r>
              <a:rPr lang="el-GR" sz="2400" b="1" dirty="0" smtClean="0"/>
              <a:t>α</a:t>
            </a:r>
            <a:r>
              <a:rPr lang="en-US" sz="2400" b="1" dirty="0" smtClean="0"/>
              <a:t> - 360</a:t>
            </a:r>
            <a:r>
              <a:rPr lang="en-US" sz="2400" b="1" dirty="0"/>
              <a:t>°</a:t>
            </a:r>
          </a:p>
          <a:p>
            <a:pPr algn="l" rtl="0">
              <a:lnSpc>
                <a:spcPct val="150000"/>
              </a:lnSpc>
            </a:pPr>
            <a:r>
              <a:rPr lang="en-US" sz="2400" dirty="0" smtClean="0"/>
              <a:t>If </a:t>
            </a:r>
            <a:r>
              <a:rPr lang="el-GR" sz="2400" dirty="0"/>
              <a:t>α</a:t>
            </a:r>
            <a:r>
              <a:rPr lang="en-US" sz="2400" dirty="0"/>
              <a:t> </a:t>
            </a:r>
            <a:r>
              <a:rPr lang="en-US" sz="2400" dirty="0" smtClean="0"/>
              <a:t>is in (-) then</a:t>
            </a:r>
          </a:p>
          <a:p>
            <a:pPr algn="l" rtl="0">
              <a:lnSpc>
                <a:spcPct val="150000"/>
              </a:lnSpc>
            </a:pPr>
            <a:r>
              <a:rPr lang="en-US" sz="2400" b="1" dirty="0" smtClean="0"/>
              <a:t>                     </a:t>
            </a:r>
            <a:r>
              <a:rPr lang="el-GR" sz="2400" b="1" dirty="0" smtClean="0"/>
              <a:t>α</a:t>
            </a:r>
            <a:r>
              <a:rPr lang="en-US" sz="2400" b="1" dirty="0" smtClean="0"/>
              <a:t> + </a:t>
            </a:r>
            <a:r>
              <a:rPr lang="en-US" sz="2400" b="1" dirty="0"/>
              <a:t>360</a:t>
            </a:r>
            <a:r>
              <a:rPr lang="en-US" sz="2400" b="1" dirty="0" smtClean="0"/>
              <a:t>°</a:t>
            </a:r>
            <a:endParaRPr lang="en-US" sz="2400" b="1" dirty="0"/>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39" y="2060849"/>
            <a:ext cx="3960441" cy="4464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665546"/>
      </p:ext>
    </p:extLst>
  </p:cSld>
  <p:clrMapOvr>
    <a:masterClrMapping/>
  </p:clrMapOvr>
  <p:transition>
    <p:dissolve/>
    <p:sndAc>
      <p:stSnd>
        <p:snd r:embed="rId2" name="arrow.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7</a:t>
            </a:fld>
            <a:endParaRPr lang="ar-IQ" dirty="0"/>
          </a:p>
        </p:txBody>
      </p:sp>
      <p:sp>
        <p:nvSpPr>
          <p:cNvPr id="5" name="Rectangle 4"/>
          <p:cNvSpPr/>
          <p:nvPr/>
        </p:nvSpPr>
        <p:spPr>
          <a:xfrm>
            <a:off x="107504" y="170338"/>
            <a:ext cx="8786874" cy="4062651"/>
          </a:xfrm>
          <a:prstGeom prst="rect">
            <a:avLst/>
          </a:prstGeom>
        </p:spPr>
        <p:txBody>
          <a:bodyPr wrap="square">
            <a:spAutoFit/>
          </a:bodyPr>
          <a:lstStyle/>
          <a:p>
            <a:pPr algn="just" rtl="0">
              <a:spcAft>
                <a:spcPts val="600"/>
              </a:spcAft>
            </a:pPr>
            <a:r>
              <a:rPr lang="en-US" sz="2600" b="1" dirty="0" smtClean="0"/>
              <a:t>Azimuths</a:t>
            </a:r>
          </a:p>
          <a:p>
            <a:pPr algn="just" rtl="0">
              <a:spcAft>
                <a:spcPts val="1200"/>
              </a:spcAft>
            </a:pPr>
            <a:r>
              <a:rPr lang="en-US" sz="2400" dirty="0"/>
              <a:t>Azimuths are horizontal angles observed clockwise from any </a:t>
            </a:r>
            <a:r>
              <a:rPr lang="en-US" sz="2400" dirty="0" smtClean="0"/>
              <a:t>reference meridian (</a:t>
            </a:r>
            <a:r>
              <a:rPr lang="en-US" sz="2400" dirty="0"/>
              <a:t>True, magnetic</a:t>
            </a:r>
            <a:r>
              <a:rPr lang="en-US" sz="2400" dirty="0" smtClean="0"/>
              <a:t>, assumed, </a:t>
            </a:r>
            <a:r>
              <a:rPr lang="en-US" sz="2400" dirty="0" err="1" smtClean="0"/>
              <a:t>etc</a:t>
            </a:r>
            <a:r>
              <a:rPr lang="en-US" sz="2400" dirty="0" smtClean="0"/>
              <a:t>).</a:t>
            </a:r>
          </a:p>
          <a:p>
            <a:pPr algn="just" rtl="0">
              <a:spcAft>
                <a:spcPts val="1800"/>
              </a:spcAft>
            </a:pPr>
            <a:r>
              <a:rPr lang="en-US" sz="2400" dirty="0" smtClean="0"/>
              <a:t>In plane </a:t>
            </a:r>
            <a:r>
              <a:rPr lang="en-US" sz="2400" dirty="0"/>
              <a:t>surveying, azimuths are generally observed from </a:t>
            </a:r>
            <a:r>
              <a:rPr lang="en-US" sz="2400" b="1" u="sng" dirty="0" smtClean="0"/>
              <a:t>north</a:t>
            </a:r>
            <a:r>
              <a:rPr lang="en-US" sz="2400" dirty="0" smtClean="0"/>
              <a:t>.</a:t>
            </a:r>
            <a:endParaRPr lang="en-US" sz="2400" b="1" dirty="0"/>
          </a:p>
          <a:p>
            <a:pPr algn="just" rtl="0">
              <a:spcAft>
                <a:spcPts val="600"/>
              </a:spcAft>
            </a:pPr>
            <a:r>
              <a:rPr lang="en-US" sz="2400" dirty="0"/>
              <a:t>Azimuths may have </a:t>
            </a:r>
            <a:r>
              <a:rPr lang="en-US" sz="2400" dirty="0" smtClean="0"/>
              <a:t>readings between 0⁰ </a:t>
            </a:r>
            <a:r>
              <a:rPr lang="en-US" sz="2400" dirty="0"/>
              <a:t>and </a:t>
            </a:r>
            <a:r>
              <a:rPr lang="en-US" sz="2400" dirty="0" smtClean="0"/>
              <a:t>360⁰ </a:t>
            </a:r>
            <a:r>
              <a:rPr lang="en-US" sz="2400" dirty="0"/>
              <a:t>degrees</a:t>
            </a:r>
            <a:r>
              <a:rPr lang="en-US" sz="2400" dirty="0" smtClean="0"/>
              <a:t>.</a:t>
            </a:r>
          </a:p>
          <a:p>
            <a:pPr algn="just" rtl="0">
              <a:spcAft>
                <a:spcPts val="600"/>
              </a:spcAft>
            </a:pPr>
            <a:endParaRPr lang="en-US" sz="2400" b="1" dirty="0"/>
          </a:p>
          <a:p>
            <a:pPr algn="just" rtl="0"/>
            <a:endParaRPr lang="en-US" sz="2400" dirty="0"/>
          </a:p>
          <a:p>
            <a:pPr algn="just" rtl="0"/>
            <a:endParaRPr lang="en-US" sz="2400" dirty="0" smtClean="0"/>
          </a:p>
          <a:p>
            <a:pPr algn="just" rtl="0"/>
            <a:endParaRPr lang="en-US" sz="2400" dirty="0"/>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2924944"/>
            <a:ext cx="3914216"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3501008"/>
            <a:ext cx="4896544"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0245566"/>
      </p:ext>
    </p:extLst>
  </p:cSld>
  <p:clrMapOvr>
    <a:masterClrMapping/>
  </p:clrMapOvr>
  <p:transition>
    <p:dissolve/>
    <p:sndAc>
      <p:stSnd>
        <p:snd r:embed="rId2" name="arrow.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8</a:t>
            </a:fld>
            <a:endParaRPr lang="ar-IQ" dirty="0"/>
          </a:p>
        </p:txBody>
      </p:sp>
      <mc:AlternateContent xmlns:mc="http://schemas.openxmlformats.org/markup-compatibility/2006" xmlns:a14="http://schemas.microsoft.com/office/drawing/2010/main">
        <mc:Choice Requires="a14">
          <p:sp>
            <p:nvSpPr>
              <p:cNvPr id="5" name="Rectangle 4"/>
              <p:cNvSpPr/>
              <p:nvPr/>
            </p:nvSpPr>
            <p:spPr>
              <a:xfrm>
                <a:off x="107504" y="-27384"/>
                <a:ext cx="8786874" cy="6886501"/>
              </a:xfrm>
              <a:prstGeom prst="rect">
                <a:avLst/>
              </a:prstGeom>
            </p:spPr>
            <p:txBody>
              <a:bodyPr wrap="square">
                <a:spAutoFit/>
              </a:bodyPr>
              <a:lstStyle/>
              <a:p>
                <a:pPr algn="just" rtl="0">
                  <a:spcAft>
                    <a:spcPts val="600"/>
                  </a:spcAft>
                </a:pPr>
                <a:r>
                  <a:rPr lang="en-US" sz="2600" b="1" dirty="0" smtClean="0"/>
                  <a:t>Back Azimuths</a:t>
                </a:r>
              </a:p>
              <a:p>
                <a:pPr algn="just" rtl="0">
                  <a:spcAft>
                    <a:spcPts val="1200"/>
                  </a:spcAft>
                </a:pPr>
                <a:r>
                  <a:rPr lang="en-US" sz="2400" dirty="0"/>
                  <a:t>The back </a:t>
                </a:r>
                <a:r>
                  <a:rPr lang="en-US" sz="2400" dirty="0" smtClean="0"/>
                  <a:t>azimuth of </a:t>
                </a:r>
                <a:r>
                  <a:rPr lang="en-US" sz="2400" dirty="0"/>
                  <a:t>a line is the azimuth </a:t>
                </a:r>
                <a:r>
                  <a:rPr lang="en-US" sz="2400" dirty="0" smtClean="0"/>
                  <a:t>the </a:t>
                </a:r>
                <a:r>
                  <a:rPr lang="en-US" sz="2400" dirty="0"/>
                  <a:t>line running in the reverse direction. </a:t>
                </a:r>
                <a:endParaRPr lang="en-US" sz="2400" dirty="0" smtClean="0"/>
              </a:p>
              <a:p>
                <a:pPr algn="ctr" rtl="0">
                  <a:spcAft>
                    <a:spcPts val="1800"/>
                  </a:spcAft>
                </a:pPr>
                <a:r>
                  <a:rPr lang="en-US" sz="2400" dirty="0" smtClean="0"/>
                  <a:t>Back azimuth = azimuth </a:t>
                </a:r>
                <a14:m>
                  <m:oMath xmlns:m="http://schemas.openxmlformats.org/officeDocument/2006/math">
                    <m:r>
                      <a:rPr lang="en-US" sz="2400" i="1" smtClean="0">
                        <a:latin typeface="Cambria Math"/>
                        <a:ea typeface="Cambria Math"/>
                      </a:rPr>
                      <m:t>±</m:t>
                    </m:r>
                  </m:oMath>
                </a14:m>
                <a:r>
                  <a:rPr lang="en-US" sz="2400" dirty="0" smtClean="0"/>
                  <a:t> 180⁰</a:t>
                </a:r>
                <a:endParaRPr lang="en-US" sz="2400" dirty="0"/>
              </a:p>
              <a:p>
                <a:pPr algn="just" rtl="0">
                  <a:spcAft>
                    <a:spcPts val="1200"/>
                  </a:spcAft>
                </a:pPr>
                <a:r>
                  <a:rPr lang="en-US" sz="2400" dirty="0" smtClean="0"/>
                  <a:t>For example:</a:t>
                </a:r>
              </a:p>
              <a:p>
                <a:pPr algn="just" rtl="0">
                  <a:lnSpc>
                    <a:spcPct val="150000"/>
                  </a:lnSpc>
                </a:pPr>
                <a14:m>
                  <m:oMath xmlns:m="http://schemas.openxmlformats.org/officeDocument/2006/math">
                    <m:sSub>
                      <m:sSubPr>
                        <m:ctrlPr>
                          <a:rPr lang="en-US" sz="2400" i="1" smtClean="0">
                            <a:latin typeface="Cambria Math"/>
                          </a:rPr>
                        </m:ctrlPr>
                      </m:sSubPr>
                      <m:e>
                        <m:r>
                          <m:rPr>
                            <m:nor/>
                          </m:rPr>
                          <a:rPr lang="en-US" sz="2400" dirty="0"/>
                          <m:t>AZ</m:t>
                        </m:r>
                      </m:e>
                      <m:sub>
                        <m:r>
                          <m:rPr>
                            <m:nor/>
                          </m:rPr>
                          <a:rPr lang="en-US" sz="2400" i="1" dirty="0"/>
                          <m:t>AB</m:t>
                        </m:r>
                      </m:sub>
                    </m:sSub>
                  </m:oMath>
                </a14:m>
                <a:r>
                  <a:rPr lang="en-US" sz="2400" i="1" dirty="0" smtClean="0"/>
                  <a:t> = </a:t>
                </a:r>
                <a:r>
                  <a:rPr lang="en-US" sz="2400" dirty="0" smtClean="0"/>
                  <a:t>68°</a:t>
                </a:r>
              </a:p>
              <a:p>
                <a:pPr algn="just" rtl="0">
                  <a:lnSpc>
                    <a:spcPct val="150000"/>
                  </a:lnSpc>
                </a:pPr>
                <a:r>
                  <a:rPr lang="en-US" sz="2400" dirty="0" smtClean="0"/>
                  <a:t>Back </a:t>
                </a:r>
                <a14:m>
                  <m:oMath xmlns:m="http://schemas.openxmlformats.org/officeDocument/2006/math">
                    <m:sSub>
                      <m:sSubPr>
                        <m:ctrlPr>
                          <a:rPr lang="en-US" sz="2400" i="1">
                            <a:latin typeface="Cambria Math"/>
                          </a:rPr>
                        </m:ctrlPr>
                      </m:sSubPr>
                      <m:e>
                        <m:r>
                          <m:rPr>
                            <m:nor/>
                          </m:rPr>
                          <a:rPr lang="en-US" sz="2400" dirty="0"/>
                          <m:t>AZ</m:t>
                        </m:r>
                      </m:e>
                      <m:sub>
                        <m:r>
                          <m:rPr>
                            <m:nor/>
                          </m:rPr>
                          <a:rPr lang="en-US" sz="2400" i="1" dirty="0"/>
                          <m:t>AB</m:t>
                        </m:r>
                      </m:sub>
                    </m:sSub>
                  </m:oMath>
                </a14:m>
                <a:r>
                  <a:rPr lang="en-US" sz="2400" dirty="0" smtClean="0"/>
                  <a:t> = </a:t>
                </a:r>
                <a14:m>
                  <m:oMath xmlns:m="http://schemas.openxmlformats.org/officeDocument/2006/math">
                    <m:sSub>
                      <m:sSubPr>
                        <m:ctrlPr>
                          <a:rPr lang="en-US" sz="2400" i="1">
                            <a:latin typeface="Cambria Math"/>
                          </a:rPr>
                        </m:ctrlPr>
                      </m:sSubPr>
                      <m:e>
                        <m:r>
                          <m:rPr>
                            <m:nor/>
                          </m:rPr>
                          <a:rPr lang="en-US" sz="2400" dirty="0"/>
                          <m:t>AZ</m:t>
                        </m:r>
                      </m:e>
                      <m:sub>
                        <m:r>
                          <m:rPr>
                            <m:nor/>
                          </m:rPr>
                          <a:rPr lang="en-US" sz="2400" b="0" i="1" dirty="0" smtClean="0">
                            <a:latin typeface="Cambria Math"/>
                          </a:rPr>
                          <m:t>BA</m:t>
                        </m:r>
                      </m:sub>
                    </m:sSub>
                  </m:oMath>
                </a14:m>
                <a:endParaRPr lang="en-US" sz="2400" i="1" dirty="0" smtClean="0">
                  <a:latin typeface="Cambria Math"/>
                </a:endParaRPr>
              </a:p>
              <a:p>
                <a:pPr algn="just" rtl="0">
                  <a:lnSpc>
                    <a:spcPct val="150000"/>
                  </a:lnSpc>
                </a:pPr>
                <a14:m>
                  <m:oMath xmlns:m="http://schemas.openxmlformats.org/officeDocument/2006/math">
                    <m:sSub>
                      <m:sSubPr>
                        <m:ctrlPr>
                          <a:rPr lang="en-US" sz="2400" i="1">
                            <a:latin typeface="Cambria Math"/>
                          </a:rPr>
                        </m:ctrlPr>
                      </m:sSubPr>
                      <m:e>
                        <m:r>
                          <m:rPr>
                            <m:nor/>
                          </m:rPr>
                          <a:rPr lang="en-US" sz="2400" dirty="0"/>
                          <m:t>AZ</m:t>
                        </m:r>
                      </m:e>
                      <m:sub>
                        <m:r>
                          <m:rPr>
                            <m:nor/>
                          </m:rPr>
                          <a:rPr lang="en-US" sz="2400" i="1" dirty="0">
                            <a:latin typeface="Cambria Math"/>
                          </a:rPr>
                          <m:t>BA</m:t>
                        </m:r>
                      </m:sub>
                    </m:sSub>
                  </m:oMath>
                </a14:m>
                <a:r>
                  <a:rPr lang="en-US" sz="2400" i="1" dirty="0" smtClean="0">
                    <a:latin typeface="Cambria Math"/>
                  </a:rPr>
                  <a:t> = </a:t>
                </a:r>
                <a14:m>
                  <m:oMath xmlns:m="http://schemas.openxmlformats.org/officeDocument/2006/math">
                    <m:sSub>
                      <m:sSubPr>
                        <m:ctrlPr>
                          <a:rPr lang="en-US" sz="2400" i="1">
                            <a:latin typeface="Cambria Math"/>
                          </a:rPr>
                        </m:ctrlPr>
                      </m:sSubPr>
                      <m:e>
                        <m:r>
                          <m:rPr>
                            <m:nor/>
                          </m:rPr>
                          <a:rPr lang="en-US" sz="2400" dirty="0"/>
                          <m:t>AZ</m:t>
                        </m:r>
                      </m:e>
                      <m:sub>
                        <m:r>
                          <m:rPr>
                            <m:nor/>
                          </m:rPr>
                          <a:rPr lang="en-US" sz="2400" i="1" dirty="0"/>
                          <m:t>AB</m:t>
                        </m:r>
                      </m:sub>
                    </m:sSub>
                  </m:oMath>
                </a14:m>
                <a:r>
                  <a:rPr lang="en-US" sz="2400" i="1" dirty="0" smtClean="0">
                    <a:latin typeface="Cambria Math"/>
                  </a:rPr>
                  <a:t> </a:t>
                </a:r>
                <a14:m>
                  <m:oMath xmlns:m="http://schemas.openxmlformats.org/officeDocument/2006/math">
                    <m:r>
                      <a:rPr lang="en-US" sz="2400" i="1">
                        <a:latin typeface="Cambria Math"/>
                        <a:ea typeface="Cambria Math"/>
                      </a:rPr>
                      <m:t>±</m:t>
                    </m:r>
                  </m:oMath>
                </a14:m>
                <a:r>
                  <a:rPr lang="en-US" sz="2400" dirty="0"/>
                  <a:t> 180⁰</a:t>
                </a:r>
              </a:p>
              <a:p>
                <a:pPr algn="just" rtl="0">
                  <a:lnSpc>
                    <a:spcPct val="150000"/>
                  </a:lnSpc>
                  <a:spcAft>
                    <a:spcPts val="3000"/>
                  </a:spcAft>
                </a:pPr>
                <a14:m>
                  <m:oMath xmlns:m="http://schemas.openxmlformats.org/officeDocument/2006/math">
                    <m:sSub>
                      <m:sSubPr>
                        <m:ctrlPr>
                          <a:rPr lang="en-US" sz="2400" i="1">
                            <a:latin typeface="Cambria Math"/>
                          </a:rPr>
                        </m:ctrlPr>
                      </m:sSubPr>
                      <m:e>
                        <m:r>
                          <m:rPr>
                            <m:nor/>
                          </m:rPr>
                          <a:rPr lang="en-US" sz="2400" dirty="0"/>
                          <m:t>AZ</m:t>
                        </m:r>
                      </m:e>
                      <m:sub>
                        <m:r>
                          <m:rPr>
                            <m:nor/>
                          </m:rPr>
                          <a:rPr lang="en-US" sz="2400" i="1" dirty="0">
                            <a:latin typeface="Cambria Math"/>
                          </a:rPr>
                          <m:t>BA</m:t>
                        </m:r>
                      </m:sub>
                    </m:sSub>
                  </m:oMath>
                </a14:m>
                <a:r>
                  <a:rPr lang="en-US" sz="2400" i="1" dirty="0" smtClean="0">
                    <a:latin typeface="Cambria Math"/>
                  </a:rPr>
                  <a:t> = </a:t>
                </a:r>
                <a:r>
                  <a:rPr lang="en-US" sz="2400" dirty="0"/>
                  <a:t>68</a:t>
                </a:r>
                <a:r>
                  <a:rPr lang="en-US" sz="2400" dirty="0" smtClean="0"/>
                  <a:t>° + </a:t>
                </a:r>
                <a:r>
                  <a:rPr lang="en-US" sz="2400" dirty="0"/>
                  <a:t>180</a:t>
                </a:r>
                <a:r>
                  <a:rPr lang="en-US" sz="2400" dirty="0" smtClean="0"/>
                  <a:t>⁰ = 248⁰</a:t>
                </a:r>
                <a:endParaRPr lang="en-US" sz="2400" dirty="0"/>
              </a:p>
              <a:p>
                <a:pPr algn="just" rtl="0">
                  <a:lnSpc>
                    <a:spcPct val="200000"/>
                  </a:lnSpc>
                </a:pPr>
                <a:r>
                  <a:rPr lang="en-US" sz="2400" b="1" dirty="0" smtClean="0">
                    <a:solidFill>
                      <a:srgbClr val="FF0000"/>
                    </a:solidFill>
                  </a:rPr>
                  <a:t>If</a:t>
                </a:r>
                <a:r>
                  <a:rPr lang="en-US" sz="2400" dirty="0" smtClean="0"/>
                  <a:t> </a:t>
                </a:r>
                <a14:m>
                  <m:oMath xmlns:m="http://schemas.openxmlformats.org/officeDocument/2006/math">
                    <m:sSub>
                      <m:sSubPr>
                        <m:ctrlPr>
                          <a:rPr lang="en-US" sz="2400" i="1">
                            <a:latin typeface="Cambria Math"/>
                          </a:rPr>
                        </m:ctrlPr>
                      </m:sSubPr>
                      <m:e>
                        <m:r>
                          <m:rPr>
                            <m:nor/>
                          </m:rPr>
                          <a:rPr lang="en-US" sz="2400" dirty="0"/>
                          <m:t>AZ</m:t>
                        </m:r>
                      </m:e>
                      <m:sub>
                        <m:r>
                          <m:rPr>
                            <m:nor/>
                          </m:rPr>
                          <a:rPr lang="en-US" sz="2400" i="1" dirty="0"/>
                          <m:t>AB</m:t>
                        </m:r>
                      </m:sub>
                    </m:sSub>
                    <m:r>
                      <a:rPr lang="en-US" sz="2400" i="1" dirty="0">
                        <a:latin typeface="Cambria Math"/>
                      </a:rPr>
                      <m:t> </m:t>
                    </m:r>
                  </m:oMath>
                </a14:m>
                <a:r>
                  <a:rPr lang="en-US" sz="2400" dirty="0" smtClean="0"/>
                  <a:t>= 235°                     Back </a:t>
                </a:r>
                <a:r>
                  <a:rPr lang="en-US" sz="2400" dirty="0"/>
                  <a:t>azimuth of </a:t>
                </a:r>
                <a:r>
                  <a:rPr lang="en-US" sz="2400" i="1" dirty="0" smtClean="0"/>
                  <a:t>AB = </a:t>
                </a:r>
                <a14:m>
                  <m:oMath xmlns:m="http://schemas.openxmlformats.org/officeDocument/2006/math">
                    <m:sSub>
                      <m:sSubPr>
                        <m:ctrlPr>
                          <a:rPr lang="en-US" sz="2400" i="1">
                            <a:latin typeface="Cambria Math"/>
                          </a:rPr>
                        </m:ctrlPr>
                      </m:sSubPr>
                      <m:e>
                        <m:r>
                          <m:rPr>
                            <m:nor/>
                          </m:rPr>
                          <a:rPr lang="en-US" sz="2400" dirty="0"/>
                          <m:t>AZ</m:t>
                        </m:r>
                      </m:e>
                      <m:sub>
                        <m:r>
                          <m:rPr>
                            <m:nor/>
                          </m:rPr>
                          <a:rPr lang="en-US" sz="2400" i="1" dirty="0">
                            <a:latin typeface="Cambria Math"/>
                          </a:rPr>
                          <m:t>BA</m:t>
                        </m:r>
                      </m:sub>
                    </m:sSub>
                  </m:oMath>
                </a14:m>
                <a:endParaRPr lang="en-US" sz="2400" i="1" dirty="0" smtClean="0"/>
              </a:p>
              <a:p>
                <a:pPr algn="just" rtl="0">
                  <a:lnSpc>
                    <a:spcPct val="200000"/>
                  </a:lnSpc>
                </a:pPr>
                <a14:m>
                  <m:oMath xmlns:m="http://schemas.openxmlformats.org/officeDocument/2006/math">
                    <m:sSub>
                      <m:sSubPr>
                        <m:ctrlPr>
                          <a:rPr lang="en-US" sz="2400" i="1">
                            <a:latin typeface="Cambria Math"/>
                          </a:rPr>
                        </m:ctrlPr>
                      </m:sSubPr>
                      <m:e>
                        <m:r>
                          <m:rPr>
                            <m:nor/>
                          </m:rPr>
                          <a:rPr lang="en-US" sz="2400" dirty="0"/>
                          <m:t>AZ</m:t>
                        </m:r>
                      </m:e>
                      <m:sub>
                        <m:r>
                          <m:rPr>
                            <m:nor/>
                          </m:rPr>
                          <a:rPr lang="en-US" sz="2400" i="1" dirty="0">
                            <a:latin typeface="Cambria Math"/>
                          </a:rPr>
                          <m:t>BA</m:t>
                        </m:r>
                      </m:sub>
                    </m:sSub>
                    <m:r>
                      <a:rPr lang="en-US" sz="2400" b="0" i="0" dirty="0" smtClean="0">
                        <a:latin typeface="Cambria Math"/>
                      </a:rPr>
                      <m:t>=</m:t>
                    </m:r>
                  </m:oMath>
                </a14:m>
                <a:r>
                  <a:rPr lang="en-US" sz="2400" dirty="0" smtClean="0"/>
                  <a:t> </a:t>
                </a:r>
                <a14:m>
                  <m:oMath xmlns:m="http://schemas.openxmlformats.org/officeDocument/2006/math">
                    <m:sSub>
                      <m:sSubPr>
                        <m:ctrlPr>
                          <a:rPr lang="en-US" sz="2400" i="1">
                            <a:latin typeface="Cambria Math"/>
                          </a:rPr>
                        </m:ctrlPr>
                      </m:sSubPr>
                      <m:e>
                        <m:r>
                          <m:rPr>
                            <m:nor/>
                          </m:rPr>
                          <a:rPr lang="en-US" sz="2400" dirty="0"/>
                          <m:t>AZ</m:t>
                        </m:r>
                      </m:e>
                      <m:sub>
                        <m:r>
                          <m:rPr>
                            <m:nor/>
                          </m:rPr>
                          <a:rPr lang="en-US" sz="2400" i="1" dirty="0"/>
                          <m:t>AB</m:t>
                        </m:r>
                      </m:sub>
                    </m:sSub>
                  </m:oMath>
                </a14:m>
                <a:r>
                  <a:rPr lang="en-US" sz="2400" dirty="0" smtClean="0"/>
                  <a:t> - </a:t>
                </a:r>
                <a:r>
                  <a:rPr lang="en-US" sz="2400" dirty="0"/>
                  <a:t>180⁰ </a:t>
                </a:r>
                <a:r>
                  <a:rPr lang="en-US" sz="2400" dirty="0" smtClean="0"/>
                  <a:t>= 235</a:t>
                </a:r>
                <a:r>
                  <a:rPr lang="en-US" sz="2400" dirty="0"/>
                  <a:t>° - 180° = 55</a:t>
                </a:r>
                <a:r>
                  <a:rPr lang="en-US" sz="2400" dirty="0" smtClean="0"/>
                  <a:t>°.</a:t>
                </a:r>
                <a:endParaRPr lang="en-US" sz="2400" b="1" dirty="0"/>
              </a:p>
            </p:txBody>
          </p:sp>
        </mc:Choice>
        <mc:Fallback xmlns="">
          <p:sp>
            <p:nvSpPr>
              <p:cNvPr id="5" name="Rectangle 4"/>
              <p:cNvSpPr>
                <a:spLocks noRot="1" noChangeAspect="1" noMove="1" noResize="1" noEditPoints="1" noAdjustHandles="1" noChangeArrowheads="1" noChangeShapeType="1" noTextEdit="1"/>
              </p:cNvSpPr>
              <p:nvPr/>
            </p:nvSpPr>
            <p:spPr>
              <a:xfrm>
                <a:off x="107504" y="-27384"/>
                <a:ext cx="8786874" cy="6886501"/>
              </a:xfrm>
              <a:prstGeom prst="rect">
                <a:avLst/>
              </a:prstGeom>
              <a:blipFill rotWithShape="1">
                <a:blip r:embed="rId3"/>
                <a:stretch>
                  <a:fillRect l="-1249" t="-709" r="-1041"/>
                </a:stretch>
              </a:blipFill>
            </p:spPr>
            <p:txBody>
              <a:bodyPr/>
              <a:lstStyle/>
              <a:p>
                <a:r>
                  <a:rPr lang="en-US">
                    <a:noFill/>
                  </a:rPr>
                  <a:t> </a:t>
                </a:r>
              </a:p>
            </p:txBody>
          </p:sp>
        </mc:Fallback>
      </mc:AlternateContent>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1988840"/>
            <a:ext cx="5256584"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051720" y="1340768"/>
            <a:ext cx="4968552"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2267744" y="5733256"/>
            <a:ext cx="129614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936892"/>
      </p:ext>
    </p:extLst>
  </p:cSld>
  <p:clrMapOvr>
    <a:masterClrMapping/>
  </p:clrMapOvr>
  <p:transition>
    <p:dissolve/>
    <p:sndAc>
      <p:stSnd>
        <p:snd r:embed="rId2" name="arrow.wav"/>
      </p:stSnd>
    </p:sndAc>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9203</TotalTime>
  <Words>671</Words>
  <Application>Microsoft Office PowerPoint</Application>
  <PresentationFormat>On-screen Show (4:3)</PresentationFormat>
  <Paragraphs>83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SURVEYING CHAPTER- 5 / TRAVERSE AND TRAVERSING-1</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Ali Khalid</cp:lastModifiedBy>
  <cp:revision>609</cp:revision>
  <dcterms:created xsi:type="dcterms:W3CDTF">2012-04-06T10:32:00Z</dcterms:created>
  <dcterms:modified xsi:type="dcterms:W3CDTF">2018-01-06T17:57:08Z</dcterms:modified>
</cp:coreProperties>
</file>