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7"/>
  </p:notesMasterIdLst>
  <p:handoutMasterIdLst>
    <p:handoutMasterId r:id="rId8"/>
  </p:handoutMasterIdLst>
  <p:sldIdLst>
    <p:sldId id="256" r:id="rId2"/>
    <p:sldId id="284" r:id="rId3"/>
    <p:sldId id="285" r:id="rId4"/>
    <p:sldId id="286" r:id="rId5"/>
    <p:sldId id="280" r:id="rId6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458" autoAdjust="0"/>
    <p:restoredTop sz="94708" autoAdjust="0"/>
  </p:normalViewPr>
  <p:slideViewPr>
    <p:cSldViewPr>
      <p:cViewPr>
        <p:scale>
          <a:sx n="77" d="100"/>
          <a:sy n="77" d="100"/>
        </p:scale>
        <p:origin x="-1176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MUC\Surveying\First%20semester\&#1606;&#1592;&#1585;&#1610;\profile-8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IQ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Profile of the highway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1"/>
          <c:order val="1"/>
          <c:tx>
            <c:strRef>
              <c:f>Sheet1!$J$1</c:f>
              <c:strCache>
                <c:ptCount val="1"/>
                <c:pt idx="0">
                  <c:v>Grade Elevation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Sheet1!$H$2:$H$7</c:f>
              <c:numCache>
                <c:formatCode>General</c:formatCode>
                <c:ptCount val="6"/>
                <c:pt idx="0">
                  <c:v>0</c:v>
                </c:pt>
                <c:pt idx="1">
                  <c:v>100</c:v>
                </c:pt>
                <c:pt idx="2">
                  <c:v>200</c:v>
                </c:pt>
                <c:pt idx="3">
                  <c:v>300</c:v>
                </c:pt>
                <c:pt idx="4">
                  <c:v>400</c:v>
                </c:pt>
                <c:pt idx="5">
                  <c:v>500</c:v>
                </c:pt>
              </c:numCache>
            </c:numRef>
          </c:xVal>
          <c:yVal>
            <c:numRef>
              <c:f>Sheet1!$J$2:$J$7</c:f>
              <c:numCache>
                <c:formatCode>General</c:formatCode>
                <c:ptCount val="6"/>
                <c:pt idx="0">
                  <c:v>11.23</c:v>
                </c:pt>
                <c:pt idx="1">
                  <c:v>11.21</c:v>
                </c:pt>
                <c:pt idx="2">
                  <c:v>11.190000000000001</c:v>
                </c:pt>
                <c:pt idx="3">
                  <c:v>11.170000000000002</c:v>
                </c:pt>
                <c:pt idx="4">
                  <c:v>11.150000000000002</c:v>
                </c:pt>
                <c:pt idx="5">
                  <c:v>11.129999999999999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4285312"/>
        <c:axId val="104287232"/>
      </c:scatterChart>
      <c:scatterChart>
        <c:scatterStyle val="smoothMarker"/>
        <c:varyColors val="0"/>
        <c:ser>
          <c:idx val="0"/>
          <c:order val="0"/>
          <c:tx>
            <c:strRef>
              <c:f>Sheet1!$I$1</c:f>
              <c:strCache>
                <c:ptCount val="1"/>
                <c:pt idx="0">
                  <c:v>Ground Elevation</c:v>
                </c:pt>
              </c:strCache>
            </c:strRef>
          </c:tx>
          <c:marker>
            <c:symbol val="none"/>
          </c:marker>
          <c:xVal>
            <c:numRef>
              <c:f>Sheet1!$H$2:$H$7</c:f>
              <c:numCache>
                <c:formatCode>General</c:formatCode>
                <c:ptCount val="6"/>
                <c:pt idx="0">
                  <c:v>0</c:v>
                </c:pt>
                <c:pt idx="1">
                  <c:v>100</c:v>
                </c:pt>
                <c:pt idx="2">
                  <c:v>200</c:v>
                </c:pt>
                <c:pt idx="3">
                  <c:v>300</c:v>
                </c:pt>
                <c:pt idx="4">
                  <c:v>400</c:v>
                </c:pt>
                <c:pt idx="5">
                  <c:v>500</c:v>
                </c:pt>
              </c:numCache>
            </c:numRef>
          </c:xVal>
          <c:yVal>
            <c:numRef>
              <c:f>Sheet1!$I$2:$I$7</c:f>
              <c:numCache>
                <c:formatCode>General</c:formatCode>
                <c:ptCount val="6"/>
                <c:pt idx="0">
                  <c:v>10.3</c:v>
                </c:pt>
                <c:pt idx="1">
                  <c:v>11.47</c:v>
                </c:pt>
                <c:pt idx="2">
                  <c:v>9.75</c:v>
                </c:pt>
                <c:pt idx="3">
                  <c:v>8.2799999999999994</c:v>
                </c:pt>
                <c:pt idx="4">
                  <c:v>10.5</c:v>
                </c:pt>
                <c:pt idx="5">
                  <c:v>11.02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4285312"/>
        <c:axId val="104287232"/>
      </c:scatterChart>
      <c:valAx>
        <c:axId val="104285312"/>
        <c:scaling>
          <c:orientation val="minMax"/>
        </c:scaling>
        <c:delete val="0"/>
        <c:axPos val="b"/>
        <c:majorGridlines>
          <c:spPr>
            <a:ln w="12700">
              <a:solidFill>
                <a:schemeClr val="tx1"/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 sz="1600"/>
                  <a:t>Distance,</a:t>
                </a:r>
                <a:r>
                  <a:rPr lang="en-US" sz="1600" baseline="0"/>
                  <a:t> m</a:t>
                </a:r>
                <a:endParaRPr lang="en-US" sz="16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400" b="1"/>
            </a:pPr>
            <a:endParaRPr lang="ar-IQ"/>
          </a:p>
        </c:txPr>
        <c:crossAx val="104287232"/>
        <c:crosses val="autoZero"/>
        <c:crossBetween val="midCat"/>
      </c:valAx>
      <c:valAx>
        <c:axId val="104287232"/>
        <c:scaling>
          <c:orientation val="minMax"/>
          <c:max val="14"/>
          <c:min val="7"/>
        </c:scaling>
        <c:delete val="0"/>
        <c:axPos val="l"/>
        <c:majorGridlines>
          <c:spPr>
            <a:ln w="12700">
              <a:solidFill>
                <a:schemeClr val="tx1"/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600"/>
                  <a:t>Elevation, m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400" b="1"/>
            </a:pPr>
            <a:endParaRPr lang="ar-IQ"/>
          </a:p>
        </c:txPr>
        <c:crossAx val="104285312"/>
        <c:crosses val="autoZero"/>
        <c:crossBetween val="midCat"/>
        <c:majorUnit val="1"/>
        <c:minorUnit val="1"/>
      </c:valAx>
    </c:plotArea>
    <c:legend>
      <c:legendPos val="r"/>
      <c:layout>
        <c:manualLayout>
          <c:xMode val="edge"/>
          <c:yMode val="edge"/>
          <c:x val="0.69846883821126138"/>
          <c:y val="0.19087926509186351"/>
          <c:w val="0.22962907938394495"/>
          <c:h val="0.19767041662551588"/>
        </c:manualLayout>
      </c:layout>
      <c:overlay val="1"/>
      <c:spPr>
        <a:solidFill>
          <a:schemeClr val="bg1"/>
        </a:solidFill>
        <a:ln>
          <a:noFill/>
        </a:ln>
      </c:spPr>
      <c:txPr>
        <a:bodyPr/>
        <a:lstStyle/>
        <a:p>
          <a:pPr>
            <a:defRPr sz="1200" b="1"/>
          </a:pPr>
          <a:endParaRPr lang="ar-IQ"/>
        </a:p>
      </c:txPr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71D69BC-2959-4008-AB2E-FF39229B5A75}" type="datetimeFigureOut">
              <a:rPr lang="ar-IQ" smtClean="0"/>
              <a:pPr/>
              <a:t>19/04/1439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en-US" smtClean="0"/>
              <a:t>U.S. Army, water supply, table (3-1)</a:t>
            </a:r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E5BBCAD-8FD6-4A0C-8E34-C582BD8BCB5F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148556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4216142-DCF9-4921-A374-30500945C048}" type="datetimeFigureOut">
              <a:rPr lang="ar-IQ" smtClean="0"/>
              <a:pPr/>
              <a:t>19/04/1439</a:t>
            </a:fld>
            <a:endParaRPr lang="ar-IQ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IQ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en-US" smtClean="0"/>
              <a:t>U.S. Army, water supply, table (3-1)</a:t>
            </a:r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98CD3F5-BE4F-414A-947A-2047FC5F3C54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3204696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1</a:t>
            </a:fld>
            <a:endParaRPr lang="ar-IQ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84F7A-2AD9-4C94-9ADA-8072DED134B2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  <p:sndAc>
      <p:stSnd>
        <p:snd r:embed="rId1" name="arrow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494B7-0630-4DD3-AED1-64B2F96B720D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C25B5-5F23-40CC-9AC4-1309D161051C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0BAE5-08F8-431B-B567-7734FEEB53C2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A3098-819E-4D07-A162-C07AB0F776D2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  <p:sndAc>
      <p:stSnd>
        <p:snd r:embed="rId1" name="arrow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62641-2C18-4B4D-A656-266A57E5DA52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FA88C-5C2E-4388-BAC5-AABAAE2C8382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F333-C9A8-496C-8A60-75926347CBE4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0A81-4C1F-4E33-B349-86ECE7154A0B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7D5AB-26FE-408B-ADDF-B17966C06449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6C9B3-D6E0-4385-B69E-62A7173C1EAC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A65E5E7-E6FC-4D2F-A5D2-8FE78471CEFD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dissolve/>
    <p:sndAc>
      <p:stSnd>
        <p:snd r:embed="rId13" name="arrow.wav"/>
      </p:stSnd>
    </p:sndAc>
  </p:transition>
  <p:hf hdr="0" ftr="0" dt="0"/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1957390"/>
            <a:ext cx="8099328" cy="1828800"/>
          </a:xfrm>
        </p:spPr>
        <p:txBody>
          <a:bodyPr>
            <a:normAutofit/>
          </a:bodyPr>
          <a:lstStyle/>
          <a:p>
            <a:r>
              <a:rPr lang="en-US" sz="3800" b="1" i="1" dirty="0" smtClean="0"/>
              <a:t>SURVEYING</a:t>
            </a:r>
            <a:br>
              <a:rPr lang="en-US" sz="3800" b="1" i="1" dirty="0" smtClean="0"/>
            </a:br>
            <a:r>
              <a:rPr lang="en-US" sz="3800" i="1" dirty="0" smtClean="0"/>
              <a:t>CHAPTER</a:t>
            </a:r>
            <a:r>
              <a:rPr lang="en-US" sz="3800" b="1" i="1" dirty="0" smtClean="0"/>
              <a:t>- 4 / PROFILE LEVELING-2</a:t>
            </a:r>
            <a:endParaRPr lang="ar-IQ" sz="3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748102"/>
            <a:ext cx="7854696" cy="1752600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Asst. Lect. </a:t>
            </a:r>
            <a:r>
              <a:rPr lang="en-US" sz="2800" b="1" dirty="0" smtClean="0"/>
              <a:t>Ali Khalid</a:t>
            </a:r>
            <a:endParaRPr lang="ar-IQ" sz="28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1</a:t>
            </a:fld>
            <a:endParaRPr lang="ar-IQ"/>
          </a:p>
        </p:txBody>
      </p:sp>
      <p:sp>
        <p:nvSpPr>
          <p:cNvPr id="6" name="Rectangle 5"/>
          <p:cNvSpPr/>
          <p:nvPr/>
        </p:nvSpPr>
        <p:spPr>
          <a:xfrm>
            <a:off x="39938" y="142852"/>
            <a:ext cx="423353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2200" b="1" dirty="0" smtClean="0"/>
              <a:t>Al-Mansour University College</a:t>
            </a:r>
          </a:p>
          <a:p>
            <a:pPr algn="l"/>
            <a:r>
              <a:rPr lang="en-US" sz="2200" b="1" dirty="0" smtClean="0"/>
              <a:t>Civil Engineering Department</a:t>
            </a:r>
          </a:p>
          <a:p>
            <a:pPr algn="l"/>
            <a:r>
              <a:rPr lang="en-US" sz="2200" b="1" dirty="0" smtClean="0"/>
              <a:t>Second Year/ 2015-2016</a:t>
            </a:r>
          </a:p>
        </p:txBody>
      </p:sp>
    </p:spTree>
  </p:cSld>
  <p:clrMapOvr>
    <a:masterClrMapping/>
  </p:clrMapOvr>
  <p:transition>
    <p:dissolv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2</a:t>
            </a:fld>
            <a:endParaRPr lang="ar-IQ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42844" y="1061"/>
                <a:ext cx="8786874" cy="729007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 rtl="0">
                  <a:spcAft>
                    <a:spcPts val="600"/>
                  </a:spcAft>
                </a:pPr>
                <a:r>
                  <a:rPr lang="en-US" sz="2400" b="1" dirty="0" smtClean="0"/>
                  <a:t>Example 8 (Homework)</a:t>
                </a:r>
              </a:p>
              <a:p>
                <a:pPr algn="just" rtl="0">
                  <a:spcAft>
                    <a:spcPts val="600"/>
                  </a:spcAft>
                </a:pPr>
                <a:r>
                  <a:rPr lang="en-US" sz="2400" dirty="0" smtClean="0"/>
                  <a:t>The table below represents elevations of 6 stations for a proposed canal:</a:t>
                </a:r>
              </a:p>
              <a:p>
                <a:pPr algn="just" rtl="0">
                  <a:spcAft>
                    <a:spcPts val="1200"/>
                  </a:spcAft>
                </a:pPr>
                <a:endParaRPr lang="en-US" sz="2400" dirty="0"/>
              </a:p>
              <a:p>
                <a:pPr algn="just" rtl="0">
                  <a:spcAft>
                    <a:spcPts val="1200"/>
                  </a:spcAft>
                </a:pPr>
                <a:endParaRPr lang="en-US" sz="2400" dirty="0" smtClean="0"/>
              </a:p>
              <a:p>
                <a:pPr algn="just" rtl="0">
                  <a:spcAft>
                    <a:spcPts val="600"/>
                  </a:spcAft>
                </a:pPr>
                <a:r>
                  <a:rPr lang="en-US" sz="2400" dirty="0" smtClean="0"/>
                  <a:t>The fill depth at </a:t>
                </a:r>
                <a:r>
                  <a:rPr lang="en-US" sz="2400" dirty="0"/>
                  <a:t>station </a:t>
                </a:r>
                <a:r>
                  <a:rPr lang="en-US" sz="2400" dirty="0" smtClean="0"/>
                  <a:t>(0+00) and (0+500) are 0.93 m and 0.11, respectively. </a:t>
                </a:r>
                <a:r>
                  <a:rPr lang="en-US" sz="2400" dirty="0"/>
                  <a:t>C</a:t>
                </a:r>
                <a:r>
                  <a:rPr lang="en-US" sz="2400" dirty="0" smtClean="0"/>
                  <a:t>alculate cut and fill depths for the other stations with sketches.</a:t>
                </a:r>
              </a:p>
              <a:p>
                <a:pPr algn="just" rtl="0">
                  <a:spcAft>
                    <a:spcPts val="600"/>
                  </a:spcAft>
                </a:pPr>
                <a:endParaRPr lang="en-US" sz="2400" dirty="0" smtClean="0"/>
              </a:p>
              <a:p>
                <a:pPr algn="just" rtl="0">
                  <a:spcAft>
                    <a:spcPts val="600"/>
                  </a:spcAft>
                </a:pPr>
                <a:r>
                  <a:rPr lang="en-US" sz="2400" dirty="0" smtClean="0">
                    <a:solidFill>
                      <a:srgbClr val="FF0000"/>
                    </a:solidFill>
                  </a:rPr>
                  <a:t>Sol:</a:t>
                </a:r>
              </a:p>
              <a:p>
                <a:pPr algn="just" rtl="0"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𝑠𝑙𝑜𝑝𝑒</m:t>
                      </m:r>
                      <m:r>
                        <a:rPr lang="en-US" sz="2400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𝑙𝑎𝑠𝑡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𝑔𝑟𝑎𝑑𝑒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 −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𝑓𝑖𝑟𝑠𝑡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𝑔𝑟𝑎𝑑𝑒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𝑑𝑖𝑠𝑡𝑎𝑛𝑐𝑒</m:t>
                          </m:r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pPr algn="just" rtl="0">
                  <a:spcAft>
                    <a:spcPts val="600"/>
                  </a:spcAft>
                </a:pPr>
                <a:endParaRPr lang="en-US" sz="2400" dirty="0" smtClean="0"/>
              </a:p>
              <a:p>
                <a:pPr algn="just" rtl="0"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𝑠𝑙𝑜𝑝𝑒</m:t>
                      </m:r>
                      <m:r>
                        <a:rPr lang="en-US" sz="2400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11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.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13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11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.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23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500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</a:rPr>
                        <m:t>=−</m:t>
                      </m:r>
                      <m:r>
                        <a:rPr lang="en-US" sz="2400" b="0" i="1" smtClean="0">
                          <a:latin typeface="Cambria Math"/>
                        </a:rPr>
                        <m:t>0</m:t>
                      </m:r>
                      <m:r>
                        <a:rPr lang="en-US" sz="2400" b="0" i="1" smtClean="0">
                          <a:latin typeface="Cambria Math"/>
                        </a:rPr>
                        <m:t>.</m:t>
                      </m:r>
                      <m:r>
                        <a:rPr lang="en-US" sz="2400" b="0" i="1" smtClean="0">
                          <a:latin typeface="Cambria Math"/>
                        </a:rPr>
                        <m:t>0002</m:t>
                      </m:r>
                    </m:oMath>
                  </m:oMathPara>
                </a14:m>
                <a:endParaRPr lang="en-US" sz="2400" dirty="0"/>
              </a:p>
              <a:p>
                <a:pPr algn="just" rtl="0">
                  <a:spcAft>
                    <a:spcPts val="600"/>
                  </a:spcAft>
                </a:pPr>
                <a:endParaRPr lang="en-US" sz="2400" dirty="0" smtClean="0"/>
              </a:p>
              <a:p>
                <a:pPr algn="just" rtl="0">
                  <a:spcAft>
                    <a:spcPts val="600"/>
                  </a:spcAft>
                </a:pPr>
                <a:endParaRPr lang="en-US" sz="2400" dirty="0" smtClean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844" y="1061"/>
                <a:ext cx="8786874" cy="7290073"/>
              </a:xfrm>
              <a:prstGeom prst="rect">
                <a:avLst/>
              </a:prstGeom>
              <a:blipFill rotWithShape="1">
                <a:blip r:embed="rId3"/>
                <a:stretch>
                  <a:fillRect l="-1040" t="-669" r="-10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4542830"/>
              </p:ext>
            </p:extLst>
          </p:nvPr>
        </p:nvGraphicFramePr>
        <p:xfrm>
          <a:off x="395536" y="1340768"/>
          <a:ext cx="8318157" cy="86448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793289"/>
                <a:gridCol w="1087478"/>
                <a:gridCol w="1087478"/>
                <a:gridCol w="1087478"/>
                <a:gridCol w="1087478"/>
                <a:gridCol w="1087478"/>
                <a:gridCol w="1087478"/>
              </a:tblGrid>
              <a:tr h="4438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Station, km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0+00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0+100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0+200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0+300</a:t>
                      </a:r>
                      <a:endParaRPr lang="en-US" sz="2400" b="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0+400</a:t>
                      </a:r>
                      <a:endParaRPr lang="en-US" sz="2400" b="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0+500</a:t>
                      </a:r>
                      <a:endParaRPr lang="en-US" sz="2400" b="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222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Elevation, m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10.30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11.47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9.75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8.28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10.5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11.02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7598235"/>
      </p:ext>
    </p:extLst>
  </p:cSld>
  <p:clrMapOvr>
    <a:masterClrMapping/>
  </p:clrMapOvr>
  <p:transition>
    <p:dissolv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3</a:t>
            </a:fld>
            <a:endParaRPr lang="ar-IQ" dirty="0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1505106"/>
              </p:ext>
            </p:extLst>
          </p:nvPr>
        </p:nvGraphicFramePr>
        <p:xfrm>
          <a:off x="611560" y="836712"/>
          <a:ext cx="7920880" cy="5184574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451288"/>
                <a:gridCol w="1661112"/>
                <a:gridCol w="1468772"/>
                <a:gridCol w="1661112"/>
                <a:gridCol w="839298"/>
                <a:gridCol w="839298"/>
              </a:tblGrid>
              <a:tr h="127428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Station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Distance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Ground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Grade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Cut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Fill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66212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0+00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10.3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11.23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0.93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</a:tr>
              <a:tr h="66212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0+100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11.47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11.21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0.26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61215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0+200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9.75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11.19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1.44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66212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0+300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8.28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11.17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2.89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66212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0+400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10.5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11.15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0.65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6496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0+500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11.02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11.13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0.11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9271255"/>
      </p:ext>
    </p:extLst>
  </p:cSld>
  <p:clrMapOvr>
    <a:masterClrMapping/>
  </p:clrMapOvr>
  <p:transition>
    <p:dissolve/>
    <p:sndAc>
      <p:stSnd>
        <p:snd r:embed="rId2" name="arrow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4</a:t>
            </a:fld>
            <a:endParaRPr lang="ar-IQ" dirty="0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3927174"/>
              </p:ext>
            </p:extLst>
          </p:nvPr>
        </p:nvGraphicFramePr>
        <p:xfrm>
          <a:off x="539552" y="1052736"/>
          <a:ext cx="7911400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23923174"/>
      </p:ext>
    </p:extLst>
  </p:cSld>
  <p:clrMapOvr>
    <a:masterClrMapping/>
  </p:clrMapOvr>
  <p:transition>
    <p:dissolve/>
    <p:sndAc>
      <p:stSnd>
        <p:snd r:embed="rId2" name="arrow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5</a:t>
            </a:fld>
            <a:endParaRPr lang="ar-IQ" dirty="0"/>
          </a:p>
        </p:txBody>
      </p:sp>
      <p:sp>
        <p:nvSpPr>
          <p:cNvPr id="5" name="Rectangle 4"/>
          <p:cNvSpPr/>
          <p:nvPr/>
        </p:nvSpPr>
        <p:spPr>
          <a:xfrm>
            <a:off x="142844" y="1061"/>
            <a:ext cx="8786874" cy="52783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>
              <a:spcAft>
                <a:spcPts val="600"/>
              </a:spcAft>
            </a:pPr>
            <a:r>
              <a:rPr lang="en-US" sz="2400" b="1" dirty="0" smtClean="0"/>
              <a:t>Example </a:t>
            </a:r>
            <a:r>
              <a:rPr lang="en-US" sz="2400" b="1" dirty="0"/>
              <a:t>9</a:t>
            </a:r>
            <a:r>
              <a:rPr lang="en-US" sz="2400" b="1" dirty="0" smtClean="0"/>
              <a:t> (Homework)</a:t>
            </a:r>
          </a:p>
          <a:p>
            <a:pPr algn="just" rtl="0">
              <a:spcAft>
                <a:spcPts val="1200"/>
              </a:spcAft>
            </a:pPr>
            <a:r>
              <a:rPr lang="en-US" sz="2400" dirty="0" smtClean="0"/>
              <a:t>The following set of readings was taken along stations of a proposed oil pipeline: 1.5, 1.52, 1.8, 1.9, 2.5, 3.02, 2.09, 2.47, 4.03, 2.55, 2.11, 3.22, and 3.1. The sixth reading was taken at a benchmark of 14 m next to fifth station and the instrument was shifted after third station and eight reading. The distance between each two stations (from 1 to 5) is 100 m; from 5 to 9 is 50 m and distance at station 10 is 0+620 km. Oil pipeline has to be constructed with the same elevation at station (0+620) and with no slope. Calculate cut and fill depths and draw the pipeline profile assuming suitable vertical and horizontal scales.</a:t>
            </a:r>
          </a:p>
          <a:p>
            <a:pPr algn="just" rtl="0">
              <a:spcAft>
                <a:spcPts val="1200"/>
              </a:spcAft>
            </a:pPr>
            <a:endParaRPr lang="en-US" sz="2400" dirty="0"/>
          </a:p>
          <a:p>
            <a:pPr algn="just" rtl="0">
              <a:spcAft>
                <a:spcPts val="3000"/>
              </a:spcAft>
            </a:pPr>
            <a:endParaRPr lang="en-US" sz="2400" u="sng" dirty="0" smtClean="0">
              <a:solidFill>
                <a:srgbClr val="FF0000"/>
              </a:solidFill>
            </a:endParaRP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709692638"/>
      </p:ext>
    </p:extLst>
  </p:cSld>
  <p:clrMapOvr>
    <a:masterClrMapping/>
  </p:clrMapOvr>
  <p:transition>
    <p:dissolve/>
    <p:sndAc>
      <p:stSnd>
        <p:snd r:embed="rId2" name="arrow.wav"/>
      </p:stSnd>
    </p:sndAc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7732</TotalTime>
  <Words>310</Words>
  <Application>Microsoft Office PowerPoint</Application>
  <PresentationFormat>On-screen Show (4:3)</PresentationFormat>
  <Paragraphs>82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SURVEYING CHAPTER- 4 / PROFILE LEVELING-2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Ali Khalid</cp:lastModifiedBy>
  <cp:revision>547</cp:revision>
  <dcterms:created xsi:type="dcterms:W3CDTF">2012-04-06T10:32:00Z</dcterms:created>
  <dcterms:modified xsi:type="dcterms:W3CDTF">2018-01-06T17:56:58Z</dcterms:modified>
</cp:coreProperties>
</file>