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56" r:id="rId2"/>
    <p:sldId id="281" r:id="rId3"/>
    <p:sldId id="282" r:id="rId4"/>
    <p:sldId id="283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UC\Surveying\First%20semester\&#1606;&#1592;&#1585;&#1610;\profile-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IQ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Profile </a:t>
            </a:r>
            <a:r>
              <a:rPr lang="en-US" dirty="0"/>
              <a:t>of the </a:t>
            </a:r>
            <a:r>
              <a:rPr lang="en-US" dirty="0" smtClean="0"/>
              <a:t>Highway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Sheet1!$J$1</c:f>
              <c:strCache>
                <c:ptCount val="1"/>
                <c:pt idx="0">
                  <c:v>Grade Elevation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Sheet1!$H$2:$H$8</c:f>
              <c:numCache>
                <c:formatCode>General</c:formatCode>
                <c:ptCount val="7"/>
                <c:pt idx="0">
                  <c:v>0</c:v>
                </c:pt>
                <c:pt idx="1">
                  <c:v>200</c:v>
                </c:pt>
                <c:pt idx="2">
                  <c:v>400</c:v>
                </c:pt>
                <c:pt idx="3">
                  <c:v>600</c:v>
                </c:pt>
                <c:pt idx="4">
                  <c:v>800</c:v>
                </c:pt>
                <c:pt idx="5">
                  <c:v>1000</c:v>
                </c:pt>
                <c:pt idx="6">
                  <c:v>1200</c:v>
                </c:pt>
              </c:numCache>
            </c:numRef>
          </c:xVal>
          <c:yVal>
            <c:numRef>
              <c:f>Sheet1!$J$2:$J$8</c:f>
              <c:numCache>
                <c:formatCode>General</c:formatCode>
                <c:ptCount val="7"/>
                <c:pt idx="0">
                  <c:v>73.819999999999993</c:v>
                </c:pt>
                <c:pt idx="1">
                  <c:v>75.819999999999993</c:v>
                </c:pt>
                <c:pt idx="2">
                  <c:v>77.819999999999993</c:v>
                </c:pt>
                <c:pt idx="3">
                  <c:v>79.819999999999993</c:v>
                </c:pt>
                <c:pt idx="4">
                  <c:v>75.819999999999993</c:v>
                </c:pt>
                <c:pt idx="5">
                  <c:v>71.819999999999993</c:v>
                </c:pt>
                <c:pt idx="6">
                  <c:v>67.819999999999993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856768"/>
        <c:axId val="101858688"/>
      </c:scatterChart>
      <c:scatterChart>
        <c:scatterStyle val="smoothMarker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Ground Elevation</c:v>
                </c:pt>
              </c:strCache>
            </c:strRef>
          </c:tx>
          <c:marker>
            <c:symbol val="none"/>
          </c:marker>
          <c:xVal>
            <c:numRef>
              <c:f>Sheet1!$H$2:$H$8</c:f>
              <c:numCache>
                <c:formatCode>General</c:formatCode>
                <c:ptCount val="7"/>
                <c:pt idx="0">
                  <c:v>0</c:v>
                </c:pt>
                <c:pt idx="1">
                  <c:v>200</c:v>
                </c:pt>
                <c:pt idx="2">
                  <c:v>400</c:v>
                </c:pt>
                <c:pt idx="3">
                  <c:v>600</c:v>
                </c:pt>
                <c:pt idx="4">
                  <c:v>800</c:v>
                </c:pt>
                <c:pt idx="5">
                  <c:v>1000</c:v>
                </c:pt>
                <c:pt idx="6">
                  <c:v>1200</c:v>
                </c:pt>
              </c:numCache>
            </c:numRef>
          </c:xVal>
          <c:yVal>
            <c:numRef>
              <c:f>Sheet1!$I$2:$I$8</c:f>
              <c:numCache>
                <c:formatCode>General</c:formatCode>
                <c:ptCount val="7"/>
                <c:pt idx="0">
                  <c:v>73.03</c:v>
                </c:pt>
                <c:pt idx="1">
                  <c:v>75.12</c:v>
                </c:pt>
                <c:pt idx="2">
                  <c:v>78.41</c:v>
                </c:pt>
                <c:pt idx="3">
                  <c:v>80.02</c:v>
                </c:pt>
                <c:pt idx="4">
                  <c:v>75.67</c:v>
                </c:pt>
                <c:pt idx="5">
                  <c:v>72.09</c:v>
                </c:pt>
                <c:pt idx="6">
                  <c:v>69.13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856768"/>
        <c:axId val="101858688"/>
      </c:scatterChart>
      <c:valAx>
        <c:axId val="101856768"/>
        <c:scaling>
          <c:orientation val="minMax"/>
        </c:scaling>
        <c:delete val="0"/>
        <c:axPos val="b"/>
        <c:majorGridlines>
          <c:spPr>
            <a:ln w="12700"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/>
                  <a:t>Distance,</a:t>
                </a:r>
                <a:r>
                  <a:rPr lang="en-US" sz="1600" baseline="0"/>
                  <a:t> m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ar-IQ"/>
          </a:p>
        </c:txPr>
        <c:crossAx val="101858688"/>
        <c:crosses val="autoZero"/>
        <c:crossBetween val="midCat"/>
      </c:valAx>
      <c:valAx>
        <c:axId val="101858688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/>
                  <a:t>Elevation, m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ar-IQ"/>
          </a:p>
        </c:txPr>
        <c:crossAx val="1018567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846883821126138"/>
          <c:y val="0.21797945154233145"/>
          <c:w val="0.22962907938394495"/>
          <c:h val="0.19767041662551588"/>
        </c:manualLayout>
      </c:layout>
      <c:overlay val="1"/>
      <c:spPr>
        <a:solidFill>
          <a:schemeClr val="bg1"/>
        </a:solidFill>
        <a:ln>
          <a:noFill/>
        </a:ln>
      </c:spPr>
      <c:txPr>
        <a:bodyPr/>
        <a:lstStyle/>
        <a:p>
          <a:pPr>
            <a:defRPr sz="1200" b="1"/>
          </a:pPr>
          <a:endParaRPr lang="ar-IQ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4855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204696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57390"/>
            <a:ext cx="809932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800" i="1" dirty="0" smtClean="0"/>
              <a:t>CHAPTER</a:t>
            </a:r>
            <a:r>
              <a:rPr lang="en-US" sz="3800" b="1" i="1" dirty="0" smtClean="0"/>
              <a:t>- 4 / PROFILE LEVELING-2</a:t>
            </a:r>
            <a:endParaRPr lang="ar-IQ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dirty="0"/>
              <a:t>Asst. Lect. </a:t>
            </a:r>
            <a:r>
              <a:rPr lang="en-US" sz="2800" b="1"/>
              <a:t>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2844" y="1061"/>
                <a:ext cx="8786874" cy="68634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600"/>
                  </a:spcAft>
                </a:pPr>
                <a:r>
                  <a:rPr lang="en-US" sz="2400" b="1" dirty="0" smtClean="0"/>
                  <a:t>Example </a:t>
                </a:r>
                <a:r>
                  <a:rPr lang="en-US" sz="2400" b="1" dirty="0"/>
                  <a:t>7</a:t>
                </a:r>
                <a:endParaRPr lang="en-US" sz="2400" b="1" dirty="0" smtClean="0"/>
              </a:p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/>
                  <a:t>The table below represents elevations of 7 stations for a proposed highway:</a:t>
                </a:r>
              </a:p>
              <a:p>
                <a:pPr algn="just" rtl="0">
                  <a:spcAft>
                    <a:spcPts val="1200"/>
                  </a:spcAft>
                </a:pPr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endParaRPr lang="en-US" sz="2400" dirty="0" smtClean="0"/>
              </a:p>
              <a:p>
                <a:pPr algn="just" rtl="0">
                  <a:spcAft>
                    <a:spcPts val="600"/>
                  </a:spcAft>
                </a:pPr>
                <a:r>
                  <a:rPr lang="en-US" sz="2400" dirty="0" smtClean="0"/>
                  <a:t>The </a:t>
                </a:r>
                <a:r>
                  <a:rPr lang="en-US" sz="2400" dirty="0"/>
                  <a:t>cut </a:t>
                </a:r>
                <a:r>
                  <a:rPr lang="en-US" sz="2400" dirty="0" smtClean="0"/>
                  <a:t>depth at </a:t>
                </a:r>
                <a:r>
                  <a:rPr lang="en-US" sz="2400" dirty="0"/>
                  <a:t>station (</a:t>
                </a:r>
                <a:r>
                  <a:rPr lang="en-US" sz="2400" dirty="0" smtClean="0"/>
                  <a:t>7+600) is 0.2 m. if you know that the slope of the proposed road is 1% upward from first to fourth station and 2% downward from fourth to last station, calculate cut and fill depths for the other stations with sketches.</a:t>
                </a:r>
              </a:p>
              <a:p>
                <a:pPr algn="l" rtl="0">
                  <a:spcAft>
                    <a:spcPts val="600"/>
                  </a:spcAft>
                </a:pPr>
                <a:r>
                  <a:rPr lang="en-US" sz="2400" dirty="0" smtClean="0">
                    <a:solidFill>
                      <a:srgbClr val="FF0000"/>
                    </a:solidFill>
                  </a:rPr>
                  <a:t>Sol:</a:t>
                </a:r>
              </a:p>
              <a:p>
                <a:pPr algn="ctr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𝑮𝒓𝒐𝒖𝒏𝒅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𝑬𝒍𝒆𝒗𝒂𝒕𝒊𝒐𝒏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−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𝑮𝒓𝒂𝒅𝒆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𝑬𝒍𝒆𝒗𝒂𝒕𝒊𝒐𝒏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𝑪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𝒐𝒓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𝑭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  <a:p>
                <a:pPr algn="l" rtl="0">
                  <a:spcAft>
                    <a:spcPts val="1200"/>
                  </a:spcAft>
                </a:pPr>
                <a:r>
                  <a:rPr lang="en-US" sz="2400" dirty="0" smtClean="0"/>
                  <a:t>80.02 – Grade (7+600) = 0.2 -&gt; -&gt; </a:t>
                </a:r>
                <a:r>
                  <a:rPr lang="en-US" sz="2400" dirty="0"/>
                  <a:t>Grade (7+600) </a:t>
                </a:r>
                <a:r>
                  <a:rPr lang="en-US" sz="2400" dirty="0" smtClean="0"/>
                  <a:t>= 79.82</a:t>
                </a:r>
              </a:p>
              <a:p>
                <a:pPr algn="ctr" rtl="0">
                  <a:spcAft>
                    <a:spcPts val="1200"/>
                  </a:spcAft>
                </a:pPr>
                <a:r>
                  <a:rPr lang="en-US" sz="2400" b="1" dirty="0">
                    <a:solidFill>
                      <a:srgbClr val="FF0000"/>
                    </a:solidFill>
                  </a:rPr>
                  <a:t>Next Grade = Preceding Grade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 Slope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FF0000"/>
                        </a:solidFill>
                        <a:latin typeface="Cambria Math"/>
                      </a:rPr>
                      <m:t>∗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 distance</a:t>
                </a:r>
              </a:p>
              <a:p>
                <a:pPr algn="l" rtl="0">
                  <a:spcAft>
                    <a:spcPts val="1200"/>
                  </a:spcAft>
                </a:pPr>
                <a:r>
                  <a:rPr lang="en-US" sz="2400" dirty="0" smtClean="0"/>
                  <a:t>Grade (7+600) = Grade ( 7+400) + S * d</a:t>
                </a:r>
              </a:p>
              <a:p>
                <a:pPr algn="l" rtl="0">
                  <a:spcAft>
                    <a:spcPts val="1200"/>
                  </a:spcAft>
                </a:pPr>
                <a:r>
                  <a:rPr lang="en-US" sz="2400" dirty="0" smtClean="0"/>
                  <a:t>79.82 = </a:t>
                </a:r>
                <a:r>
                  <a:rPr lang="en-US" sz="2400" dirty="0"/>
                  <a:t>Grade (7+400) </a:t>
                </a:r>
                <a:r>
                  <a:rPr lang="en-US" sz="2400" dirty="0" smtClean="0"/>
                  <a:t>+ 0.01 * 200 -&gt; -&gt; Grade (7+400) = 77.82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44" y="1061"/>
                <a:ext cx="8786874" cy="6863417"/>
              </a:xfrm>
              <a:prstGeom prst="rect">
                <a:avLst/>
              </a:prstGeom>
              <a:blipFill rotWithShape="1">
                <a:blip r:embed="rId3"/>
                <a:stretch>
                  <a:fillRect l="-1040" t="-710" r="-1040" b="-1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57502"/>
              </p:ext>
            </p:extLst>
          </p:nvPr>
        </p:nvGraphicFramePr>
        <p:xfrm>
          <a:off x="89170" y="1340768"/>
          <a:ext cx="8965659" cy="8644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09403"/>
                <a:gridCol w="1036608"/>
                <a:gridCol w="1036608"/>
                <a:gridCol w="1036608"/>
                <a:gridCol w="1036608"/>
                <a:gridCol w="1036608"/>
                <a:gridCol w="1036608"/>
                <a:gridCol w="1036608"/>
              </a:tblGrid>
              <a:tr h="4438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Station, km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7+000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7+200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7+400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7+600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7+800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8+000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8+200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Elevation, m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73.03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75.12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78.41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80.02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75.67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72.09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69.13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282881"/>
      </p:ext>
    </p:extLst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783359"/>
              </p:ext>
            </p:extLst>
          </p:nvPr>
        </p:nvGraphicFramePr>
        <p:xfrm>
          <a:off x="539553" y="980728"/>
          <a:ext cx="8064895" cy="518457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477674"/>
                <a:gridCol w="1691313"/>
                <a:gridCol w="1495477"/>
                <a:gridCol w="1691313"/>
                <a:gridCol w="854559"/>
                <a:gridCol w="854559"/>
              </a:tblGrid>
              <a:tr h="6743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Station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Distance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Ground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Grade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Cut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Fill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959" marR="38959" marT="0" marB="0" anchor="ctr"/>
                </a:tc>
              </a:tr>
              <a:tr h="6743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7+000</a:t>
                      </a:r>
                      <a:endParaRPr lang="en-US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73.03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73.82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</a:tr>
              <a:tr h="5692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7+200</a:t>
                      </a:r>
                      <a:endParaRPr lang="en-US" sz="10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75.12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</a:tr>
              <a:tr h="6743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7+400</a:t>
                      </a:r>
                      <a:endParaRPr lang="en-US" sz="10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78.41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</a:tr>
              <a:tr h="5692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7+600</a:t>
                      </a:r>
                      <a:endParaRPr lang="en-US" sz="10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80.02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</a:tr>
              <a:tr h="6743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7+800</a:t>
                      </a:r>
                      <a:endParaRPr lang="en-US" sz="10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75.67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75.82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</a:tr>
              <a:tr h="6743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8+000</a:t>
                      </a:r>
                      <a:endParaRPr lang="en-US" sz="10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72.09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</a:tr>
              <a:tr h="6743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8+200</a:t>
                      </a:r>
                      <a:endParaRPr lang="en-US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69.13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67.82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1.31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8959" marR="3895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16826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063818"/>
              </p:ext>
            </p:extLst>
          </p:nvPr>
        </p:nvGraphicFramePr>
        <p:xfrm>
          <a:off x="503548" y="980728"/>
          <a:ext cx="813690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3638093"/>
      </p:ext>
    </p:extLst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7732</TotalTime>
  <Words>235</Words>
  <Application>Microsoft Office PowerPoint</Application>
  <PresentationFormat>On-screen Show (4:3)</PresentationFormat>
  <Paragraphs>88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SURVEYING CHAPTER- 4 / PROFILE LEVELING-2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547</cp:revision>
  <dcterms:created xsi:type="dcterms:W3CDTF">2012-04-06T10:32:00Z</dcterms:created>
  <dcterms:modified xsi:type="dcterms:W3CDTF">2018-01-06T17:56:23Z</dcterms:modified>
</cp:coreProperties>
</file>