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2" r:id="rId3"/>
    <p:sldId id="285" r:id="rId4"/>
    <p:sldId id="289" r:id="rId5"/>
    <p:sldId id="290" r:id="rId6"/>
    <p:sldId id="294" r:id="rId7"/>
    <p:sldId id="286" r:id="rId8"/>
    <p:sldId id="293" r:id="rId9"/>
    <p:sldId id="292" r:id="rId10"/>
    <p:sldId id="288" r:id="rId11"/>
    <p:sldId id="287" r:id="rId12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58" autoAdjust="0"/>
    <p:restoredTop sz="94708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1D69BC-2959-4008-AB2E-FF39229B5A75}" type="datetimeFigureOut">
              <a:rPr lang="ar-IQ" smtClean="0"/>
              <a:pPr/>
              <a:t>19/04/1439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5BBCAD-8FD6-4A0C-8E34-C582BD8BCB5F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48556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4216142-DCF9-4921-A374-30500945C048}" type="datetimeFigureOut">
              <a:rPr lang="ar-IQ" smtClean="0"/>
              <a:pPr/>
              <a:t>19/04/1439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8CD3F5-BE4F-414A-947A-2047FC5F3C54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204696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</a:t>
            </a:fld>
            <a:endParaRPr lang="ar-IQ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4F7A-2AD9-4C94-9ADA-8072DED134B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94B7-0630-4DD3-AED1-64B2F96B720D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25B5-5F23-40CC-9AC4-1309D161051C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BAE5-08F8-431B-B567-7734FEEB53C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3098-819E-4D07-A162-C07AB0F776D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2641-2C18-4B4D-A656-266A57E5DA5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A88C-5C2E-4388-BAC5-AABAAE2C838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F333-C9A8-496C-8A60-75926347CBE4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0A81-4C1F-4E33-B349-86ECE7154A0B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D5AB-26FE-408B-ADDF-B17966C06449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9B3-D6E0-4385-B69E-62A7173C1EAC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65E5E7-E6FC-4D2F-A5D2-8FE78471CEFD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arrow.wav"/>
      </p:stSnd>
    </p:sndAc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957390"/>
            <a:ext cx="8099328" cy="1828800"/>
          </a:xfrm>
        </p:spPr>
        <p:txBody>
          <a:bodyPr>
            <a:normAutofit/>
          </a:bodyPr>
          <a:lstStyle/>
          <a:p>
            <a:r>
              <a:rPr lang="en-US" sz="3800" b="1" i="1" dirty="0" smtClean="0"/>
              <a:t>SURVEYING</a:t>
            </a:r>
            <a:br>
              <a:rPr lang="en-US" sz="3800" b="1" i="1" dirty="0" smtClean="0"/>
            </a:br>
            <a:r>
              <a:rPr lang="en-US" sz="3800" i="1" dirty="0" smtClean="0"/>
              <a:t>CHAPTER</a:t>
            </a:r>
            <a:r>
              <a:rPr lang="en-US" sz="3800" b="1" i="1" dirty="0" smtClean="0"/>
              <a:t>- 4 / LEVELS AND LEVELING</a:t>
            </a:r>
            <a:endParaRPr lang="ar-IQ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48102"/>
            <a:ext cx="7854696" cy="1752600"/>
          </a:xfrm>
        </p:spPr>
        <p:txBody>
          <a:bodyPr>
            <a:normAutofit/>
          </a:bodyPr>
          <a:lstStyle/>
          <a:p>
            <a:r>
              <a:rPr lang="en-US" sz="2800" b="1" dirty="0"/>
              <a:t>Asst. Lect. </a:t>
            </a:r>
            <a:r>
              <a:rPr lang="en-US" sz="2800" b="1"/>
              <a:t>Ali Khalid</a:t>
            </a:r>
            <a:endParaRPr lang="ar-IQ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1</a:t>
            </a:fld>
            <a:endParaRPr lang="ar-IQ"/>
          </a:p>
        </p:txBody>
      </p:sp>
      <p:sp>
        <p:nvSpPr>
          <p:cNvPr id="6" name="Rectangle 5"/>
          <p:cNvSpPr/>
          <p:nvPr/>
        </p:nvSpPr>
        <p:spPr>
          <a:xfrm>
            <a:off x="39938" y="142852"/>
            <a:ext cx="42335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200" b="1" dirty="0" smtClean="0"/>
              <a:t>Al-Mansour University College</a:t>
            </a:r>
          </a:p>
          <a:p>
            <a:pPr algn="l"/>
            <a:r>
              <a:rPr lang="en-US" sz="2200" b="1" dirty="0" smtClean="0"/>
              <a:t>Civil Engineering Department</a:t>
            </a:r>
          </a:p>
          <a:p>
            <a:pPr algn="l"/>
            <a:r>
              <a:rPr lang="en-US" sz="2200" b="1" dirty="0" smtClean="0"/>
              <a:t>Second Year/ 2015-2016</a:t>
            </a:r>
          </a:p>
        </p:txBody>
      </p:sp>
    </p:spTree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10</a:t>
            </a:fld>
            <a:endParaRPr lang="ar-IQ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78591"/>
                <a:ext cx="8786874" cy="66463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600"/>
                  </a:spcAft>
                </a:pPr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Refraction Correction</a:t>
                </a:r>
              </a:p>
              <a:p>
                <a:pPr algn="just" rtl="0"/>
                <a:r>
                  <a:rPr lang="en-US" sz="2400" dirty="0"/>
                  <a:t>In practice the staff reading </a:t>
                </a:r>
                <a:r>
                  <a:rPr lang="en-US" sz="2400" dirty="0" smtClean="0"/>
                  <a:t>would </a:t>
                </a:r>
                <a:r>
                  <a:rPr lang="en-US" sz="2400" dirty="0"/>
                  <a:t>not be at </a:t>
                </a:r>
                <a:r>
                  <a:rPr lang="en-US" sz="2400" i="1" dirty="0" smtClean="0"/>
                  <a:t>B”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but at </a:t>
                </a:r>
                <a:r>
                  <a:rPr lang="en-US" sz="2400" i="1" dirty="0"/>
                  <a:t>Y </a:t>
                </a:r>
                <a:r>
                  <a:rPr lang="en-US" sz="2400" dirty="0"/>
                  <a:t>due to refraction of the line </a:t>
                </a:r>
                <a:r>
                  <a:rPr lang="en-US" sz="2400" dirty="0" smtClean="0"/>
                  <a:t>of sight </a:t>
                </a:r>
                <a:r>
                  <a:rPr lang="en-US" sz="2400" dirty="0"/>
                  <a:t>through the atmosphere. In general it is considered that the effect is to bend the line of sight </a:t>
                </a:r>
                <a:r>
                  <a:rPr lang="en-US" sz="2400" dirty="0" smtClean="0"/>
                  <a:t>down </a:t>
                </a:r>
                <a:r>
                  <a:rPr lang="en-US" sz="2400" dirty="0"/>
                  <a:t>reducing the effect of curvature by 1/7th. Thus the combined effect of curvature and </a:t>
                </a:r>
                <a:r>
                  <a:rPr lang="en-US" sz="2400" dirty="0" smtClean="0"/>
                  <a:t>refraction is as follows:</a:t>
                </a:r>
              </a:p>
              <a:p>
                <a:pPr algn="l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dirty="0"/>
                            <m:t>combined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dirty="0"/>
                            <m:t>cur</m:t>
                          </m:r>
                          <m:r>
                            <m:rPr>
                              <m:nor/>
                            </m:rPr>
                            <a:rPr lang="en-US" sz="2400" b="0" i="0" dirty="0" smtClean="0"/>
                            <m:t>v</m:t>
                          </m:r>
                          <m:r>
                            <m:rPr>
                              <m:nor/>
                            </m:rPr>
                            <a:rPr lang="en-US" sz="2400" b="0" i="0" dirty="0" smtClean="0"/>
                            <m:t>.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dirty="0"/>
                            <m:t>Ref</m:t>
                          </m:r>
                          <m:r>
                            <m:rPr>
                              <m:nor/>
                            </m:rPr>
                            <a:rPr lang="en-US" sz="2400" b="0" i="0" dirty="0" smtClean="0"/>
                            <m:t>.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 algn="l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dirty="0"/>
                            <m:t>combined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b="0" i="0" dirty="0" smtClean="0"/>
                            <m:t>c</m:t>
                          </m:r>
                          <m:r>
                            <m:rPr>
                              <m:nor/>
                            </m:rPr>
                            <a:rPr lang="en-US" sz="2400" dirty="0"/>
                            <m:t>ur</m:t>
                          </m:r>
                          <m:r>
                            <m:rPr>
                              <m:nor/>
                            </m:rPr>
                            <a:rPr lang="en-US" sz="2400" b="0" i="0" dirty="0" smtClean="0"/>
                            <m:t>v</m:t>
                          </m:r>
                          <m:r>
                            <m:rPr>
                              <m:nor/>
                            </m:rPr>
                            <a:rPr lang="en-US" sz="2400" b="0" i="0" dirty="0" smtClean="0"/>
                            <m:t>.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/>
                                </a:rPr>
                                <m:t>7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dirty="0"/>
                            <m:t>curv</m:t>
                          </m:r>
                          <m:r>
                            <m:rPr>
                              <m:nor/>
                            </m:rPr>
                            <a:rPr lang="en-US" sz="2400" b="0" i="0" dirty="0" smtClean="0"/>
                            <m:t>.</m:t>
                          </m:r>
                        </m:sub>
                      </m:sSub>
                    </m:oMath>
                  </m:oMathPara>
                </a14:m>
                <a:endParaRPr lang="en-US" sz="2400" dirty="0" smtClean="0"/>
              </a:p>
              <a:p>
                <a:pPr algn="l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dirty="0"/>
                            <m:t>combined</m:t>
                          </m:r>
                        </m:sub>
                      </m:sSub>
                      <m:r>
                        <a:rPr lang="en-US" sz="2400" b="0" i="1" dirty="0" smtClean="0">
                          <a:latin typeface="Cambria Math"/>
                        </a:rPr>
                        <m:t>=</m:t>
                      </m:r>
                      <m:r>
                        <a:rPr lang="en-US" sz="2400" b="0" i="1" dirty="0" smtClean="0">
                          <a:latin typeface="Cambria Math"/>
                        </a:rPr>
                        <m:t>0</m:t>
                      </m:r>
                      <m:r>
                        <a:rPr lang="en-US" sz="2400" b="0" i="1" dirty="0" smtClean="0">
                          <a:latin typeface="Cambria Math"/>
                        </a:rPr>
                        <m:t>.</m:t>
                      </m:r>
                      <m:r>
                        <a:rPr lang="en-US" sz="2400" b="0" i="1" dirty="0" smtClean="0">
                          <a:latin typeface="Cambria Math"/>
                        </a:rPr>
                        <m:t>0785</m:t>
                      </m:r>
                      <m:r>
                        <a:rPr lang="en-US" sz="2400" b="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latin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400" b="0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2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dirty="0" smtClean="0">
                              <a:latin typeface="Cambria Math"/>
                            </a:rPr>
                            <m:t>7</m:t>
                          </m:r>
                        </m:den>
                      </m:f>
                      <m:r>
                        <a:rPr lang="en-US" sz="2400" b="0" i="1" dirty="0" smtClean="0">
                          <a:latin typeface="Cambria Math"/>
                        </a:rPr>
                        <m:t>∗</m:t>
                      </m:r>
                      <m:r>
                        <a:rPr lang="en-US" sz="2400" b="0" i="1" dirty="0" smtClean="0">
                          <a:latin typeface="Cambria Math"/>
                        </a:rPr>
                        <m:t>0</m:t>
                      </m:r>
                      <m:r>
                        <a:rPr lang="en-US" sz="2400" b="0" i="1" dirty="0" smtClean="0">
                          <a:latin typeface="Cambria Math"/>
                        </a:rPr>
                        <m:t>.</m:t>
                      </m:r>
                      <m:r>
                        <a:rPr lang="en-US" sz="2400" b="0" i="1" dirty="0" smtClean="0">
                          <a:latin typeface="Cambria Math"/>
                        </a:rPr>
                        <m:t>078</m:t>
                      </m:r>
                      <m:r>
                        <a:rPr lang="en-US" sz="2400" b="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latin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400" b="0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b="0" dirty="0" smtClean="0">
                  <a:latin typeface="Times New Roman" panose="02020603050405020304" pitchFamily="18" charset="0"/>
                </a:endParaRPr>
              </a:p>
              <a:p>
                <a:pPr algn="just" rtl="0">
                  <a:lnSpc>
                    <a:spcPct val="15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dirty="0"/>
                            <m:t>combine</m:t>
                          </m:r>
                          <m:r>
                            <m:rPr>
                              <m:nor/>
                            </m:rPr>
                            <a:rPr lang="en-US" sz="2400" dirty="0" smtClean="0"/>
                            <m:t>d</m:t>
                          </m:r>
                        </m:sub>
                      </m:sSub>
                      <m:r>
                        <a:rPr lang="en-US" sz="2400" b="0" i="1" dirty="0" smtClean="0">
                          <a:latin typeface="Cambria Math"/>
                        </a:rPr>
                        <m:t>=</m:t>
                      </m:r>
                      <m:r>
                        <a:rPr lang="en-US" sz="2400" b="0" i="1" dirty="0" smtClean="0">
                          <a:latin typeface="Cambria Math"/>
                        </a:rPr>
                        <m:t>0</m:t>
                      </m:r>
                      <m:r>
                        <a:rPr lang="en-US" sz="2400" b="0" i="1" dirty="0" smtClean="0">
                          <a:latin typeface="Cambria Math"/>
                        </a:rPr>
                        <m:t>.</m:t>
                      </m:r>
                      <m:r>
                        <a:rPr lang="en-US" sz="2400" b="0" i="1" dirty="0" smtClean="0">
                          <a:latin typeface="Cambria Math"/>
                        </a:rPr>
                        <m:t>0673</m:t>
                      </m:r>
                      <m:r>
                        <a:rPr lang="en-US" sz="2400" b="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latin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400" b="0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 rtl="0">
                  <a:lnSpc>
                    <a:spcPct val="150000"/>
                  </a:lnSpc>
                </a:pPr>
                <a:r>
                  <a:rPr lang="en-US" sz="2400" dirty="0" smtClean="0"/>
                  <a:t>Corrected </a:t>
                </a:r>
                <a:r>
                  <a:rPr lang="en-US" sz="2400" dirty="0"/>
                  <a:t>Staff </a:t>
                </a:r>
                <a:r>
                  <a:rPr lang="en-US" sz="2400" dirty="0" smtClean="0"/>
                  <a:t>Reading = Staff reading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− 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 dirty="0"/>
                          <m:t>curv</m:t>
                        </m:r>
                        <m:r>
                          <m:rPr>
                            <m:nor/>
                          </m:rPr>
                          <a:rPr lang="en-US" sz="2400" dirty="0"/>
                          <m:t>.</m:t>
                        </m:r>
                      </m:sub>
                    </m:sSub>
                    <m:r>
                      <a:rPr lang="en-US" sz="2400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 dirty="0"/>
                          <m:t>Ref</m:t>
                        </m:r>
                        <m:r>
                          <m:rPr>
                            <m:nor/>
                          </m:rPr>
                          <a:rPr lang="en-US" sz="2400" dirty="0"/>
                          <m:t>.</m:t>
                        </m:r>
                      </m:sub>
                    </m:sSub>
                  </m:oMath>
                </a14:m>
                <a:endParaRPr lang="en-US" sz="2400" dirty="0" smtClean="0"/>
              </a:p>
              <a:p>
                <a:pPr algn="just" rtl="0">
                  <a:lnSpc>
                    <a:spcPct val="150000"/>
                  </a:lnSpc>
                </a:pPr>
                <a:r>
                  <a:rPr lang="en-US" sz="2400" dirty="0"/>
                  <a:t> </a:t>
                </a:r>
                <a:r>
                  <a:rPr lang="en-US" sz="2400" dirty="0" smtClean="0"/>
                  <a:t>                                         = </a:t>
                </a:r>
                <a:r>
                  <a:rPr lang="en-US" sz="2400" dirty="0"/>
                  <a:t>Staff reading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 dirty="0"/>
                          <m:t>combined</m:t>
                        </m:r>
                      </m:sub>
                    </m:sSub>
                    <m:r>
                      <a:rPr lang="en-US" sz="2400" b="0" i="0" dirty="0" smtClean="0">
                        <a:latin typeface="Cambria Math"/>
                      </a:rPr>
                      <m:t>    →</m:t>
                    </m:r>
                    <m:r>
                      <a:rPr lang="en-US" sz="2400" b="1" i="0" dirty="0" smtClean="0">
                        <a:solidFill>
                          <a:srgbClr val="FF0000"/>
                        </a:solidFill>
                        <a:latin typeface="Cambria Math"/>
                      </a:rPr>
                      <m:t>𝐖𝐡𝐲</m:t>
                    </m:r>
                    <m:r>
                      <a:rPr lang="en-US" sz="2400" b="1" i="0" dirty="0" smtClean="0">
                        <a:solidFill>
                          <a:srgbClr val="FF0000"/>
                        </a:solidFill>
                        <a:latin typeface="Cambria Math"/>
                      </a:rPr>
                      <m:t>?</m:t>
                    </m:r>
                  </m:oMath>
                </a14:m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78591"/>
                <a:ext cx="8786874" cy="6646371"/>
              </a:xfrm>
              <a:prstGeom prst="rect">
                <a:avLst/>
              </a:prstGeom>
              <a:blipFill rotWithShape="1">
                <a:blip r:embed="rId3"/>
                <a:stretch>
                  <a:fillRect l="-1110" t="-734" r="-10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6" name="Rectangle 5"/>
          <p:cNvSpPr/>
          <p:nvPr/>
        </p:nvSpPr>
        <p:spPr>
          <a:xfrm>
            <a:off x="2699792" y="4653136"/>
            <a:ext cx="3600400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420888"/>
            <a:ext cx="3168352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9090342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11</a:t>
            </a:fld>
            <a:endParaRPr lang="ar-IQ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77614" y="476672"/>
                <a:ext cx="8786874" cy="60253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Low" rtl="0">
                  <a:spcAft>
                    <a:spcPts val="600"/>
                  </a:spcAft>
                </a:pPr>
                <a:r>
                  <a:rPr lang="en-US" sz="2400" b="1" dirty="0" smtClean="0"/>
                  <a:t>Example (5)</a:t>
                </a:r>
                <a:endParaRPr lang="en-US" sz="2400" b="1" dirty="0"/>
              </a:p>
              <a:p>
                <a:pPr algn="just" rtl="0"/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Calculate the error due to curvature and refraction for the following distances: a) 10m, b) 122m, c) 500m, and d) 1000m. Discuss your results.</a:t>
                </a:r>
              </a:p>
              <a:p>
                <a:pPr algn="just" rt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400" dirty="0"/>
                            <m:t>combined</m:t>
                          </m:r>
                        </m:sub>
                      </m:sSub>
                      <m:r>
                        <a:rPr lang="en-US" sz="2400" i="1" dirty="0">
                          <a:latin typeface="Cambria Math"/>
                        </a:rPr>
                        <m:t>=</m:t>
                      </m:r>
                      <m:r>
                        <a:rPr lang="en-US" sz="2400" i="1" dirty="0">
                          <a:latin typeface="Cambria Math"/>
                        </a:rPr>
                        <m:t>0</m:t>
                      </m:r>
                      <m:r>
                        <a:rPr lang="en-US" sz="2400" i="1" dirty="0">
                          <a:latin typeface="Cambria Math"/>
                        </a:rPr>
                        <m:t>.</m:t>
                      </m:r>
                      <m:r>
                        <a:rPr lang="en-US" sz="2400" i="1" dirty="0">
                          <a:latin typeface="Cambria Math"/>
                        </a:rPr>
                        <m:t>0673</m:t>
                      </m:r>
                      <m:r>
                        <a:rPr lang="en-US" sz="2400" i="1" dirty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4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 dirty="0">
                              <a:latin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400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 algn="just" rtl="0">
                  <a:lnSpc>
                    <a:spcPct val="150000"/>
                  </a:lnSpc>
                  <a:buFont typeface="+mj-lt"/>
                  <a:buAutoNum type="alphaL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 dirty="0"/>
                          <m:t>combined</m:t>
                        </m:r>
                      </m:sub>
                    </m:sSub>
                    <m:r>
                      <a:rPr lang="en-US" sz="2400" b="0" i="1" dirty="0" smtClean="0">
                        <a:latin typeface="Cambria Math"/>
                      </a:rPr>
                      <m:t>=</m:t>
                    </m:r>
                    <m:r>
                      <a:rPr lang="en-US" sz="2400" b="0" i="1" dirty="0" smtClean="0">
                        <a:latin typeface="Cambria Math"/>
                      </a:rPr>
                      <m:t>0</m:t>
                    </m:r>
                    <m:r>
                      <a:rPr lang="en-US" sz="2400" b="0" i="1" dirty="0" smtClean="0">
                        <a:latin typeface="Cambria Math"/>
                      </a:rPr>
                      <m:t>.</m:t>
                    </m:r>
                    <m:r>
                      <a:rPr lang="en-US" sz="2400" b="0" i="1" dirty="0" smtClean="0">
                        <a:latin typeface="Cambria Math"/>
                      </a:rPr>
                      <m:t>0673</m:t>
                    </m:r>
                    <m:r>
                      <a:rPr lang="en-US" sz="2400" b="0" i="1" dirty="0" smtClean="0">
                        <a:latin typeface="Cambria Math"/>
                      </a:rPr>
                      <m:t> </m:t>
                    </m:r>
                    <m:r>
                      <a:rPr lang="en-US" sz="2400" b="0" i="1" dirty="0" smtClean="0">
                        <a:latin typeface="Cambria Math"/>
                      </a:rPr>
                      <m:t>𝑚</m:t>
                    </m:r>
                    <m:r>
                      <a:rPr lang="en-US" sz="2400" b="0" i="1" dirty="0" smtClean="0">
                        <a:latin typeface="Cambria Math"/>
                      </a:rPr>
                      <m:t> ∗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0" i="1" dirty="0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dirty="0" smtClean="0">
                                    <a:latin typeface="Cambria Math"/>
                                  </a:rPr>
                                  <m:t>10</m:t>
                                </m:r>
                              </m:num>
                              <m:den>
                                <m:r>
                                  <a:rPr lang="en-US" sz="2400" b="0" i="1" dirty="0" smtClean="0">
                                    <a:latin typeface="Cambria Math"/>
                                  </a:rPr>
                                  <m:t>1000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dirty="0" smtClean="0">
                        <a:latin typeface="Cambria Math"/>
                      </a:rPr>
                      <m:t>∗</m:t>
                    </m:r>
                    <m:r>
                      <a:rPr lang="en-US" sz="2400" b="0" i="1" dirty="0" smtClean="0">
                        <a:latin typeface="Cambria Math"/>
                      </a:rPr>
                      <m:t>1000</m:t>
                    </m:r>
                    <m:f>
                      <m:fPr>
                        <m:ctrlPr>
                          <a:rPr lang="en-US" sz="2400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/>
                          </a:rPr>
                          <m:t>𝑚𝑚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/>
                          </a:rPr>
                          <m:t>𝑚</m:t>
                        </m:r>
                      </m:den>
                    </m:f>
                    <m:r>
                      <a:rPr lang="en-US" sz="2400" b="0" i="1" dirty="0" smtClean="0">
                        <a:latin typeface="Cambria Math"/>
                      </a:rPr>
                      <m:t>=</m:t>
                    </m:r>
                    <m:r>
                      <a:rPr lang="en-US" sz="2400" b="0" i="1" dirty="0" smtClean="0">
                        <a:latin typeface="Cambria Math"/>
                      </a:rPr>
                      <m:t>0</m:t>
                    </m:r>
                    <m:r>
                      <a:rPr lang="en-US" sz="2400" b="0" i="1" dirty="0" smtClean="0">
                        <a:latin typeface="Cambria Math"/>
                      </a:rPr>
                      <m:t>.</m:t>
                    </m:r>
                    <m:r>
                      <a:rPr lang="en-US" sz="2400" b="0" i="1" dirty="0" smtClean="0">
                        <a:latin typeface="Cambria Math"/>
                      </a:rPr>
                      <m:t>006</m:t>
                    </m:r>
                    <m:r>
                      <a:rPr lang="en-US" sz="2400" b="0" i="1" dirty="0" smtClean="0">
                        <a:latin typeface="Cambria Math"/>
                      </a:rPr>
                      <m:t> </m:t>
                    </m:r>
                    <m:r>
                      <a:rPr lang="en-US" sz="2400" b="0" i="1" dirty="0" smtClean="0">
                        <a:latin typeface="Cambria Math"/>
                      </a:rPr>
                      <m:t>𝑚𝑚</m:t>
                    </m:r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 algn="just" rtl="0">
                  <a:lnSpc>
                    <a:spcPct val="150000"/>
                  </a:lnSpc>
                  <a:buFont typeface="+mj-lt"/>
                  <a:buAutoNum type="alphaL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 dirty="0"/>
                          <m:t>combined</m:t>
                        </m:r>
                      </m:sub>
                    </m:sSub>
                    <m:r>
                      <a:rPr lang="en-US" sz="2400" i="1" dirty="0">
                        <a:latin typeface="Cambria Math"/>
                      </a:rPr>
                      <m:t>=</m:t>
                    </m:r>
                    <m:r>
                      <a:rPr lang="en-US" sz="2400" i="1" dirty="0">
                        <a:latin typeface="Cambria Math"/>
                      </a:rPr>
                      <m:t>0</m:t>
                    </m:r>
                    <m:r>
                      <a:rPr lang="en-US" sz="2400" i="1" dirty="0">
                        <a:latin typeface="Cambria Math"/>
                      </a:rPr>
                      <m:t>.</m:t>
                    </m:r>
                    <m:r>
                      <a:rPr lang="en-US" sz="2400" i="1" dirty="0">
                        <a:latin typeface="Cambria Math"/>
                      </a:rPr>
                      <m:t>0673</m:t>
                    </m:r>
                    <m:r>
                      <a:rPr lang="en-US" sz="2400" i="1" dirty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𝑚</m:t>
                    </m:r>
                    <m:r>
                      <a:rPr lang="en-US" sz="2400" i="1" dirty="0">
                        <a:latin typeface="Cambria Math"/>
                      </a:rPr>
                      <m:t> ∗</m:t>
                    </m:r>
                    <m:sSup>
                      <m:sSupPr>
                        <m:ctrlPr>
                          <a:rPr lang="en-US" sz="2400" i="1" dirty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 dirty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 dirty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i="1" dirty="0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sz="2400" b="0" i="1" dirty="0" smtClean="0">
                                    <a:latin typeface="Cambria Math"/>
                                  </a:rPr>
                                  <m:t>22</m:t>
                                </m:r>
                              </m:num>
                              <m:den>
                                <m:r>
                                  <a:rPr lang="en-US" sz="2400" i="1" dirty="0">
                                    <a:latin typeface="Cambria Math"/>
                                  </a:rPr>
                                  <m:t>1000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 dirty="0">
                        <a:latin typeface="Cambria Math"/>
                      </a:rPr>
                      <m:t>∗</m:t>
                    </m:r>
                    <m:r>
                      <a:rPr lang="en-US" sz="2400" i="1" dirty="0">
                        <a:latin typeface="Cambria Math"/>
                      </a:rPr>
                      <m:t>1000</m:t>
                    </m:r>
                    <m:f>
                      <m:fPr>
                        <m:ctrlPr>
                          <a:rPr lang="en-US" sz="2400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/>
                          </a:rPr>
                          <m:t>𝑚𝑚</m:t>
                        </m:r>
                      </m:num>
                      <m:den>
                        <m:r>
                          <a:rPr lang="en-US" sz="2400" i="1" dirty="0">
                            <a:latin typeface="Cambria Math"/>
                          </a:rPr>
                          <m:t>𝑚</m:t>
                        </m:r>
                      </m:den>
                    </m:f>
                    <m:r>
                      <a:rPr lang="en-US" sz="2400" i="1" dirty="0">
                        <a:latin typeface="Cambria Math"/>
                      </a:rPr>
                      <m:t>=</m:t>
                    </m:r>
                    <m:r>
                      <a:rPr lang="en-US" sz="2400" b="0" i="1" dirty="0" smtClean="0">
                        <a:latin typeface="Cambria Math"/>
                      </a:rPr>
                      <m:t>1</m:t>
                    </m:r>
                    <m:r>
                      <a:rPr lang="en-US" sz="2400" i="1" dirty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𝑚𝑚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 algn="just" rtl="0">
                  <a:lnSpc>
                    <a:spcPct val="150000"/>
                  </a:lnSpc>
                  <a:buFont typeface="+mj-lt"/>
                  <a:buAutoNum type="alphaL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 dirty="0"/>
                          <m:t>combined</m:t>
                        </m:r>
                      </m:sub>
                    </m:sSub>
                    <m:r>
                      <a:rPr lang="en-US" sz="2400" i="1" dirty="0">
                        <a:latin typeface="Cambria Math"/>
                      </a:rPr>
                      <m:t>=</m:t>
                    </m:r>
                    <m:r>
                      <a:rPr lang="en-US" sz="2400" i="1" dirty="0">
                        <a:latin typeface="Cambria Math"/>
                      </a:rPr>
                      <m:t>0</m:t>
                    </m:r>
                    <m:r>
                      <a:rPr lang="en-US" sz="2400" i="1" dirty="0">
                        <a:latin typeface="Cambria Math"/>
                      </a:rPr>
                      <m:t>.</m:t>
                    </m:r>
                    <m:r>
                      <a:rPr lang="en-US" sz="2400" i="1" dirty="0">
                        <a:latin typeface="Cambria Math"/>
                      </a:rPr>
                      <m:t>0673</m:t>
                    </m:r>
                    <m:r>
                      <a:rPr lang="en-US" sz="2400" i="1" dirty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𝑚</m:t>
                    </m:r>
                    <m:r>
                      <a:rPr lang="en-US" sz="2400" i="1" dirty="0">
                        <a:latin typeface="Cambria Math"/>
                      </a:rPr>
                      <m:t> ∗</m:t>
                    </m:r>
                    <m:sSup>
                      <m:sSupPr>
                        <m:ctrlPr>
                          <a:rPr lang="en-US" sz="2400" i="1" dirty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 dirty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 dirty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dirty="0" smtClean="0">
                                    <a:latin typeface="Cambria Math"/>
                                  </a:rPr>
                                  <m:t>500</m:t>
                                </m:r>
                              </m:num>
                              <m:den>
                                <m:r>
                                  <a:rPr lang="en-US" sz="2400" i="1" dirty="0">
                                    <a:latin typeface="Cambria Math"/>
                                  </a:rPr>
                                  <m:t>1000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 dirty="0">
                        <a:latin typeface="Cambria Math"/>
                      </a:rPr>
                      <m:t>∗</m:t>
                    </m:r>
                    <m:r>
                      <a:rPr lang="en-US" sz="2400" i="1" dirty="0">
                        <a:latin typeface="Cambria Math"/>
                      </a:rPr>
                      <m:t>1000</m:t>
                    </m:r>
                    <m:f>
                      <m:fPr>
                        <m:ctrlPr>
                          <a:rPr lang="en-US" sz="2400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/>
                          </a:rPr>
                          <m:t>𝑚𝑚</m:t>
                        </m:r>
                      </m:num>
                      <m:den>
                        <m:r>
                          <a:rPr lang="en-US" sz="2400" i="1" dirty="0">
                            <a:latin typeface="Cambria Math"/>
                          </a:rPr>
                          <m:t>𝑚</m:t>
                        </m:r>
                      </m:den>
                    </m:f>
                    <m:r>
                      <a:rPr lang="en-US" sz="2400" i="1" dirty="0">
                        <a:latin typeface="Cambria Math"/>
                      </a:rPr>
                      <m:t>=</m:t>
                    </m:r>
                    <m:r>
                      <a:rPr lang="en-US" sz="2400" b="0" i="1" dirty="0" smtClean="0">
                        <a:latin typeface="Cambria Math"/>
                      </a:rPr>
                      <m:t>17</m:t>
                    </m:r>
                    <m:r>
                      <a:rPr lang="en-US" sz="2400" i="1" dirty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𝑚𝑚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 algn="just" rtl="0">
                  <a:lnSpc>
                    <a:spcPct val="150000"/>
                  </a:lnSpc>
                  <a:buFont typeface="+mj-lt"/>
                  <a:buAutoNum type="alphaL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400" dirty="0"/>
                          <m:t>combined</m:t>
                        </m:r>
                      </m:sub>
                    </m:sSub>
                    <m:r>
                      <a:rPr lang="en-US" sz="2400" i="1" dirty="0">
                        <a:latin typeface="Cambria Math"/>
                      </a:rPr>
                      <m:t>=</m:t>
                    </m:r>
                    <m:r>
                      <a:rPr lang="en-US" sz="2400" i="1" dirty="0">
                        <a:latin typeface="Cambria Math"/>
                      </a:rPr>
                      <m:t>0</m:t>
                    </m:r>
                    <m:r>
                      <a:rPr lang="en-US" sz="2400" i="1" dirty="0">
                        <a:latin typeface="Cambria Math"/>
                      </a:rPr>
                      <m:t>.</m:t>
                    </m:r>
                    <m:r>
                      <a:rPr lang="en-US" sz="2400" i="1" dirty="0">
                        <a:latin typeface="Cambria Math"/>
                      </a:rPr>
                      <m:t>0673</m:t>
                    </m:r>
                    <m:r>
                      <a:rPr lang="en-US" sz="2400" i="1" dirty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𝑚</m:t>
                    </m:r>
                    <m:r>
                      <a:rPr lang="en-US" sz="2400" i="1" dirty="0">
                        <a:latin typeface="Cambria Math"/>
                      </a:rPr>
                      <m:t> ∗</m:t>
                    </m:r>
                    <m:sSup>
                      <m:sSupPr>
                        <m:ctrlPr>
                          <a:rPr lang="en-US" sz="2400" i="1" dirty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 dirty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 dirty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i="1" dirty="0">
                                    <a:latin typeface="Cambria Math"/>
                                  </a:rPr>
                                  <m:t>10</m:t>
                                </m:r>
                                <m:r>
                                  <a:rPr lang="en-US" sz="2400" b="0" i="1" dirty="0" smtClean="0">
                                    <a:latin typeface="Cambria Math"/>
                                  </a:rPr>
                                  <m:t>00</m:t>
                                </m:r>
                              </m:num>
                              <m:den>
                                <m:r>
                                  <a:rPr lang="en-US" sz="2400" i="1" dirty="0">
                                    <a:latin typeface="Cambria Math"/>
                                  </a:rPr>
                                  <m:t>1000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 dirty="0">
                        <a:latin typeface="Cambria Math"/>
                      </a:rPr>
                      <m:t>∗</m:t>
                    </m:r>
                    <m:r>
                      <a:rPr lang="en-US" sz="2400" i="1" dirty="0">
                        <a:latin typeface="Cambria Math"/>
                      </a:rPr>
                      <m:t>1000</m:t>
                    </m:r>
                    <m:f>
                      <m:fPr>
                        <m:ctrlPr>
                          <a:rPr lang="en-US" sz="2400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/>
                          </a:rPr>
                          <m:t>𝑚𝑚</m:t>
                        </m:r>
                      </m:num>
                      <m:den>
                        <m:r>
                          <a:rPr lang="en-US" sz="2400" i="1" dirty="0">
                            <a:latin typeface="Cambria Math"/>
                          </a:rPr>
                          <m:t>𝑚</m:t>
                        </m:r>
                      </m:den>
                    </m:f>
                    <m:r>
                      <a:rPr lang="en-US" sz="2400" i="1" dirty="0">
                        <a:latin typeface="Cambria Math"/>
                      </a:rPr>
                      <m:t>=</m:t>
                    </m:r>
                    <m:r>
                      <a:rPr lang="en-US" sz="2400" b="0" i="1" dirty="0" smtClean="0">
                        <a:latin typeface="Cambria Math"/>
                      </a:rPr>
                      <m:t>67</m:t>
                    </m:r>
                    <m:r>
                      <a:rPr lang="en-US" sz="2400" i="1" dirty="0">
                        <a:latin typeface="Cambria Math"/>
                      </a:rPr>
                      <m:t> </m:t>
                    </m:r>
                    <m:r>
                      <a:rPr lang="en-US" sz="2400" i="1" dirty="0">
                        <a:latin typeface="Cambria Math"/>
                      </a:rPr>
                      <m:t>𝑚𝑚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614" y="476672"/>
                <a:ext cx="8786874" cy="6025304"/>
              </a:xfrm>
              <a:prstGeom prst="rect">
                <a:avLst/>
              </a:prstGeom>
              <a:blipFill rotWithShape="1">
                <a:blip r:embed="rId3"/>
                <a:stretch>
                  <a:fillRect l="-1040" t="-809" r="-10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02001384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2</a:t>
            </a:fld>
            <a:endParaRPr lang="ar-IQ"/>
          </a:p>
        </p:txBody>
      </p:sp>
      <p:sp>
        <p:nvSpPr>
          <p:cNvPr id="5" name="Rectangle 4"/>
          <p:cNvSpPr/>
          <p:nvPr/>
        </p:nvSpPr>
        <p:spPr>
          <a:xfrm>
            <a:off x="107504" y="78591"/>
            <a:ext cx="8786874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0">
              <a:spcAft>
                <a:spcPts val="600"/>
              </a:spcAft>
            </a:pPr>
            <a:r>
              <a:rPr lang="en-US" sz="2400" b="1" dirty="0"/>
              <a:t>Example </a:t>
            </a:r>
            <a:r>
              <a:rPr lang="en-US" sz="2400" b="1" dirty="0" smtClean="0"/>
              <a:t>(3)</a:t>
            </a:r>
          </a:p>
          <a:p>
            <a:pPr algn="just" rtl="0">
              <a:spcAft>
                <a:spcPts val="1200"/>
              </a:spcAft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a construction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housing complex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project, the following set of reading was obtained: 2.156, 1.945, 2.887, 1.985, 0.792, and 2.774. The first reading was taken on a bench mark of 50.733 m elevation and the instrument was shifted after each two readings, compute the elevation of last reading which is nearby the project and fixed as BM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both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 and R&amp;F methods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check the results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rtl="0">
              <a:spcAft>
                <a:spcPts val="1200"/>
              </a:spcAft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Solution: </a:t>
            </a:r>
            <a:r>
              <a:rPr lang="en-US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Draw the sketch as follows:</a:t>
            </a:r>
            <a:endParaRPr lang="en-US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026" name="Picture 2" descr="imag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68960"/>
            <a:ext cx="7992888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189124"/>
      </p:ext>
    </p:extLst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3</a:t>
            </a:fld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42844" y="-27384"/>
                <a:ext cx="8786874" cy="70019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 algn="justLow" rtl="0">
                  <a:spcAft>
                    <a:spcPts val="1200"/>
                  </a:spcAft>
                  <a:buAutoNum type="arabicPeriod"/>
                </a:pPr>
                <a:r>
                  <a:rPr lang="en-US" sz="2400" b="1" dirty="0" smtClean="0"/>
                  <a:t>Height of Instrument Method:</a:t>
                </a:r>
              </a:p>
              <a:p>
                <a:pPr marL="457200" indent="-457200" algn="justLow" rtl="0">
                  <a:spcAft>
                    <a:spcPts val="600"/>
                  </a:spcAft>
                  <a:buAutoNum type="arabicPeriod"/>
                </a:pPr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Low" rtl="0">
                  <a:spcAft>
                    <a:spcPts val="600"/>
                  </a:spcAft>
                </a:pPr>
                <a:endParaRPr lang="en-US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 algn="justLow" rtl="0">
                  <a:spcAft>
                    <a:spcPts val="600"/>
                  </a:spcAft>
                  <a:buAutoNum type="arabicPeriod"/>
                </a:pPr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 algn="justLow" rtl="0">
                  <a:buAutoNum type="arabicPeriod"/>
                </a:pPr>
                <a:endParaRPr lang="en-US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 algn="justLow" rtl="0">
                  <a:spcAft>
                    <a:spcPts val="600"/>
                  </a:spcAft>
                  <a:buAutoNum type="arabicPeriod"/>
                </a:pPr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 algn="justLow" rtl="0">
                  <a:spcAft>
                    <a:spcPts val="600"/>
                  </a:spcAft>
                  <a:buAutoNum type="arabicPeriod"/>
                </a:pPr>
                <a:endParaRPr lang="en-US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 rtl="0"/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∑</m:t>
                    </m:r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BS - </a:t>
                </a:r>
                <a14:m>
                  <m:oMath xmlns:m="http://schemas.openxmlformats.org/officeDocument/2006/math">
                    <m:r>
                      <a:rPr lang="en-US" sz="2400" b="0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∑</m:t>
                    </m:r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FS = Last Elev. – First Elev. = - 0.869m</a:t>
                </a:r>
                <a:endParaRPr 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 algn="justLow" rtl="0">
                  <a:spcAft>
                    <a:spcPts val="600"/>
                  </a:spcAft>
                  <a:buFont typeface="+mj-lt"/>
                  <a:buAutoNum type="arabicPeriod" startAt="2"/>
                </a:pPr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Rise and Fall Method:</a:t>
                </a:r>
              </a:p>
              <a:p>
                <a:pPr marL="457200" indent="-457200" algn="justLow" rtl="0">
                  <a:buFont typeface="+mj-lt"/>
                  <a:buAutoNum type="arabicPeriod" startAt="2"/>
                </a:pPr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 algn="justLow" rtl="0">
                  <a:spcAft>
                    <a:spcPts val="600"/>
                  </a:spcAft>
                  <a:buFont typeface="+mj-lt"/>
                  <a:buAutoNum type="arabicPeriod" startAt="2"/>
                </a:pPr>
                <a:endParaRPr lang="en-US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 algn="justLow" rtl="0">
                  <a:spcAft>
                    <a:spcPts val="600"/>
                  </a:spcAft>
                  <a:buFont typeface="+mj-lt"/>
                  <a:buAutoNum type="arabicPeriod" startAt="2"/>
                </a:pPr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 algn="justLow" rtl="0">
                  <a:spcAft>
                    <a:spcPts val="600"/>
                  </a:spcAft>
                  <a:buFont typeface="+mj-lt"/>
                  <a:buAutoNum type="arabicPeriod" startAt="2"/>
                </a:pPr>
                <a:endParaRPr lang="en-US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 algn="justLow" rtl="0">
                  <a:spcAft>
                    <a:spcPts val="600"/>
                  </a:spcAft>
                  <a:buFont typeface="+mj-lt"/>
                  <a:buAutoNum type="arabicPeriod" startAt="2"/>
                </a:pPr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Low" rtl="0"/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 rtl="0"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∑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BS -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∑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FS =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∑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R</m:t>
                    </m:r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∑</m:t>
                    </m:r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= Last </a:t>
                </a:r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Elev. – First Elev. = </a:t>
                </a:r>
                <a:r>
                  <a:rPr 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0.869m</a:t>
                </a:r>
                <a:endParaRPr 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844" y="-27384"/>
                <a:ext cx="8786874" cy="7001917"/>
              </a:xfrm>
              <a:prstGeom prst="rect">
                <a:avLst/>
              </a:prstGeom>
              <a:blipFill rotWithShape="1">
                <a:blip r:embed="rId3"/>
                <a:stretch>
                  <a:fillRect l="-1040" t="-7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674052"/>
              </p:ext>
            </p:extLst>
          </p:nvPr>
        </p:nvGraphicFramePr>
        <p:xfrm>
          <a:off x="683568" y="470540"/>
          <a:ext cx="7776866" cy="2598420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1101367"/>
                <a:gridCol w="1101367"/>
                <a:gridCol w="1101367"/>
                <a:gridCol w="1257331"/>
                <a:gridCol w="1654720"/>
                <a:gridCol w="1560714"/>
              </a:tblGrid>
              <a:tr h="4330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BS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FS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Elevation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Remarks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33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4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2.156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52.889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50.733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BM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3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24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2.887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1.945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53.831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50.944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TP1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3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24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0.792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1.985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52.638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51.846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TP2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3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24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2.774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49.864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BM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3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5.835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6.704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280355"/>
              </p:ext>
            </p:extLst>
          </p:nvPr>
        </p:nvGraphicFramePr>
        <p:xfrm>
          <a:off x="395535" y="3861048"/>
          <a:ext cx="8064896" cy="2520276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015110"/>
                <a:gridCol w="1015110"/>
                <a:gridCol w="1015110"/>
                <a:gridCol w="1015110"/>
                <a:gridCol w="1015110"/>
                <a:gridCol w="1539038"/>
                <a:gridCol w="1450308"/>
              </a:tblGrid>
              <a:tr h="420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BS</a:t>
                      </a:r>
                      <a:endParaRPr lang="en-US" sz="24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FS</a:t>
                      </a:r>
                      <a:endParaRPr lang="en-US" sz="24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US" sz="24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24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Elevation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Remarks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200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2.156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0.211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50.733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BM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00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2.887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1.945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0.902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50.944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TP1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00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0.792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1.985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1.982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51.846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TP2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00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2.774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49.864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BM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00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5.835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6.704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1.113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1.982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4106763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4</a:t>
            </a:fld>
            <a:endParaRPr lang="ar-IQ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5606" y="73650"/>
                <a:ext cx="8786874" cy="69557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Low" rtl="0">
                  <a:spcAft>
                    <a:spcPts val="600"/>
                  </a:spcAft>
                </a:pPr>
                <a:r>
                  <a:rPr lang="en-US" sz="2400" b="1" dirty="0"/>
                  <a:t>Example </a:t>
                </a:r>
                <a:r>
                  <a:rPr lang="en-US" sz="2400" b="1" dirty="0" smtClean="0"/>
                  <a:t>(4)</a:t>
                </a:r>
              </a:p>
              <a:p>
                <a:pPr algn="justLow" rtl="0">
                  <a:spcAft>
                    <a:spcPts val="1200"/>
                  </a:spcAft>
                </a:pPr>
                <a:r>
                  <a:rPr lang="en-US" sz="2400" dirty="0" smtClean="0"/>
                  <a:t>In a construction of railway, the following set of readings was obtained: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2.5, 1.0, 1.5, 1.8, 2.3, 2.9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1.3, 3.2, 2.8,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1.5</a:t>
                </a:r>
                <a:r>
                  <a:rPr lang="en-US" sz="2400" dirty="0"/>
                  <a:t>. The instrument was shifted after the fourth and seventh </a:t>
                </a:r>
                <a:r>
                  <a:rPr lang="en-US" sz="2400" dirty="0" smtClean="0"/>
                  <a:t>reading. </a:t>
                </a:r>
                <a:r>
                  <a:rPr lang="en-US" sz="2400" dirty="0"/>
                  <a:t>The last reading was taken on a BM of elevation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253.40</a:t>
                </a:r>
                <a:r>
                  <a:rPr lang="en-US" sz="2400" dirty="0"/>
                  <a:t> m. Find the elevation </a:t>
                </a:r>
                <a:r>
                  <a:rPr lang="en-US" sz="2400" dirty="0" smtClean="0"/>
                  <a:t>of all stations by both height of instrument and rise &amp; fall methods.</a:t>
                </a:r>
              </a:p>
              <a:p>
                <a:pPr algn="justLow" rtl="0">
                  <a:spcAft>
                    <a:spcPts val="600"/>
                  </a:spcAft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Solution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US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Draw a sketch:</a:t>
                </a:r>
                <a:endParaRPr lang="en-US" sz="2400" dirty="0" smtClean="0"/>
              </a:p>
              <a:p>
                <a:pPr algn="justLow" rtl="0">
                  <a:spcAft>
                    <a:spcPts val="600"/>
                  </a:spcAft>
                </a:pPr>
                <a:endParaRPr lang="en-US" sz="2400" dirty="0"/>
              </a:p>
              <a:p>
                <a:pPr algn="justLow" rtl="0">
                  <a:spcAft>
                    <a:spcPts val="600"/>
                  </a:spcAft>
                </a:pPr>
                <a:endParaRPr lang="en-US" sz="2400" dirty="0" smtClean="0"/>
              </a:p>
              <a:p>
                <a:pPr algn="justLow" rtl="0">
                  <a:spcAft>
                    <a:spcPts val="600"/>
                  </a:spcAft>
                </a:pPr>
                <a:endParaRPr lang="en-US" sz="2400" dirty="0"/>
              </a:p>
              <a:p>
                <a:pPr algn="justLow" rtl="0"/>
                <a:endParaRPr lang="en-US" sz="2400" dirty="0" smtClean="0"/>
              </a:p>
              <a:p>
                <a:pPr algn="justLow" rtl="0"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∑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BS 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∑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FS </a:t>
                </a:r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Last Elev. – First Elev</a:t>
                </a:r>
                <a:r>
                  <a:rPr 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Low" rtl="0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8.0 – 4.6 = 253.4 – 1</a:t>
                </a:r>
                <a:r>
                  <a:rPr lang="en-US" sz="2400" baseline="30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</a:t>
                </a:r>
                <a:r>
                  <a:rPr 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Elev.</a:t>
                </a:r>
              </a:p>
              <a:p>
                <a:pPr algn="justLow" rtl="0">
                  <a:lnSpc>
                    <a:spcPct val="150000"/>
                  </a:lnSpc>
                  <a:spcAft>
                    <a:spcPts val="600"/>
                  </a:spcAft>
                </a:pPr>
                <a:r>
                  <a:rPr 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2400" baseline="30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</a:t>
                </a:r>
                <a:r>
                  <a:rPr lang="en-US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Elev. = 250.0 m</a:t>
                </a:r>
                <a:endParaRPr 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06" y="73650"/>
                <a:ext cx="8786874" cy="6955750"/>
              </a:xfrm>
              <a:prstGeom prst="rect">
                <a:avLst/>
              </a:prstGeom>
              <a:blipFill rotWithShape="1">
                <a:blip r:embed="rId3"/>
                <a:stretch>
                  <a:fillRect l="-1040" t="-701" r="-1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826428862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5</a:t>
            </a:fld>
            <a:endParaRPr lang="ar-IQ"/>
          </a:p>
        </p:txBody>
      </p:sp>
      <p:sp>
        <p:nvSpPr>
          <p:cNvPr id="5" name="Rectangle 4"/>
          <p:cNvSpPr/>
          <p:nvPr/>
        </p:nvSpPr>
        <p:spPr>
          <a:xfrm>
            <a:off x="107504" y="321612"/>
            <a:ext cx="8786874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400" b="1" dirty="0" smtClean="0"/>
              <a:t>1. Height </a:t>
            </a:r>
            <a:r>
              <a:rPr lang="en-US" sz="2400" b="1" dirty="0"/>
              <a:t>of Instrument Method:</a:t>
            </a: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Solution: </a:t>
            </a:r>
            <a:r>
              <a:rPr lang="en-US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Draw the figure as follows:</a:t>
            </a:r>
            <a:endParaRPr lang="en-US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733509"/>
              </p:ext>
            </p:extLst>
          </p:nvPr>
        </p:nvGraphicFramePr>
        <p:xfrm>
          <a:off x="251520" y="980728"/>
          <a:ext cx="8640960" cy="5486400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1085060"/>
                <a:gridCol w="1219196"/>
                <a:gridCol w="1080120"/>
                <a:gridCol w="1008112"/>
                <a:gridCol w="1152128"/>
                <a:gridCol w="1584176"/>
                <a:gridCol w="1512168"/>
              </a:tblGrid>
              <a:tr h="4850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R="1143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Elevation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Remarks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  <a:tr h="470193"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252.5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286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250.0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  <a:tr h="473683"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159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251.5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  <a:tr h="477172"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159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286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251.0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  <a:tr h="470193"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253.0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250.7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R="1651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T.P1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  <a:tr h="470193"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159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250.1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  <a:tr h="470193"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254.9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R="1143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251.7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R="1651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T.P2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  <a:tr h="470193">
                <a:tc>
                  <a:txBody>
                    <a:bodyPr/>
                    <a:lstStyle/>
                    <a:p>
                      <a:pPr indent="-165100"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159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252.1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  <a:tr h="470193"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159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R="2286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252.9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  <a:tr h="495492"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R="2286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253.4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R="1651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BM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27225" y="4116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128775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6</a:t>
            </a:fld>
            <a:endParaRPr lang="ar-IQ"/>
          </a:p>
        </p:txBody>
      </p:sp>
      <p:sp>
        <p:nvSpPr>
          <p:cNvPr id="5" name="Rectangle 4"/>
          <p:cNvSpPr/>
          <p:nvPr/>
        </p:nvSpPr>
        <p:spPr>
          <a:xfrm>
            <a:off x="107504" y="78591"/>
            <a:ext cx="8786874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1200"/>
              </a:spcAft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729432"/>
              </p:ext>
            </p:extLst>
          </p:nvPr>
        </p:nvGraphicFramePr>
        <p:xfrm>
          <a:off x="179512" y="836713"/>
          <a:ext cx="8784977" cy="5544615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947902"/>
                <a:gridCol w="1134789"/>
                <a:gridCol w="1005343"/>
                <a:gridCol w="938320"/>
                <a:gridCol w="938320"/>
                <a:gridCol w="938320"/>
                <a:gridCol w="1474502"/>
                <a:gridCol w="1407481"/>
              </a:tblGrid>
              <a:tr h="606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R="1143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Elevation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Remarks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  <a:tr h="501149">
                <a:tc>
                  <a:txBody>
                    <a:bodyPr/>
                    <a:lstStyle/>
                    <a:p>
                      <a:pPr marL="2540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2.5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286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250.0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</a:tr>
              <a:tr h="501149">
                <a:tc>
                  <a:txBody>
                    <a:bodyPr/>
                    <a:lstStyle/>
                    <a:p>
                      <a:pPr marL="2540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1.0</a:t>
                      </a:r>
                      <a:endParaRPr lang="en-US" sz="24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1.5</a:t>
                      </a:r>
                      <a:endParaRPr lang="en-US" sz="24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251.5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</a:tr>
              <a:tr h="501149">
                <a:tc>
                  <a:txBody>
                    <a:bodyPr/>
                    <a:lstStyle/>
                    <a:p>
                      <a:pPr marL="2540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1.5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0.5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286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251.0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</a:tr>
              <a:tr h="501149">
                <a:tc>
                  <a:txBody>
                    <a:bodyPr/>
                    <a:lstStyle/>
                    <a:p>
                      <a:pPr marL="2540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2.3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355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1.8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0.3</a:t>
                      </a:r>
                      <a:endParaRPr lang="en-US" sz="24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250.7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T.P1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  <a:tr h="501149">
                <a:tc>
                  <a:txBody>
                    <a:bodyPr/>
                    <a:lstStyle/>
                    <a:p>
                      <a:pPr marL="2540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2.9</a:t>
                      </a:r>
                      <a:endParaRPr lang="en-US" sz="24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0.6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250.1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</a:tr>
              <a:tr h="501149">
                <a:tc>
                  <a:txBody>
                    <a:bodyPr/>
                    <a:lstStyle/>
                    <a:p>
                      <a:pPr marL="2540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3.2</a:t>
                      </a:r>
                      <a:endParaRPr lang="en-US" sz="24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355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1.3</a:t>
                      </a:r>
                      <a:endParaRPr lang="en-US" sz="24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1.6</a:t>
                      </a:r>
                      <a:endParaRPr lang="en-US" sz="24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R="1143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251.7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T.P2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  <a:tr h="501149">
                <a:tc>
                  <a:txBody>
                    <a:bodyPr/>
                    <a:lstStyle/>
                    <a:p>
                      <a:pPr marL="2540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2.8</a:t>
                      </a:r>
                      <a:endParaRPr lang="en-US" sz="24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0.4</a:t>
                      </a:r>
                      <a:endParaRPr lang="en-US" sz="24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252.1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</a:tr>
              <a:tr h="501149">
                <a:tc>
                  <a:txBody>
                    <a:bodyPr/>
                    <a:lstStyle/>
                    <a:p>
                      <a:pPr marL="2540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2.0</a:t>
                      </a:r>
                      <a:endParaRPr lang="en-US" sz="24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0.8</a:t>
                      </a:r>
                      <a:endParaRPr lang="en-US" sz="24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R="2286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252.9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</a:tr>
              <a:tr h="501149">
                <a:tc>
                  <a:txBody>
                    <a:bodyPr/>
                    <a:lstStyle/>
                    <a:p>
                      <a:pPr marL="2540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355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1.5</a:t>
                      </a:r>
                      <a:endParaRPr lang="en-US" sz="24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0.5</a:t>
                      </a:r>
                      <a:endParaRPr lang="en-US" sz="24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R="228600" indent="-1651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spc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253.4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BM</a:t>
                      </a:r>
                      <a:endParaRPr lang="en-US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27225" y="4116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504" y="231031"/>
            <a:ext cx="34243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rtl="0">
              <a:spcAft>
                <a:spcPts val="600"/>
              </a:spcAft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Rise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Fall Method:</a:t>
            </a:r>
          </a:p>
        </p:txBody>
      </p:sp>
    </p:spTree>
    <p:extLst>
      <p:ext uri="{BB962C8B-B14F-4D97-AF65-F5344CB8AC3E}">
        <p14:creationId xmlns:p14="http://schemas.microsoft.com/office/powerpoint/2010/main" val="2808190502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44624"/>
                <a:ext cx="8786874" cy="71404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600"/>
                  </a:spcAft>
                </a:pPr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Collimation Error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/>
                  <a:t>Surveying equipment receives continuous and often brutal use on construction sites</a:t>
                </a:r>
                <a:r>
                  <a:rPr lang="en-US" sz="2400" dirty="0" smtClean="0"/>
                  <a:t>. Therefore, </a:t>
                </a:r>
                <a:r>
                  <a:rPr lang="en-US" sz="2400" dirty="0"/>
                  <a:t>it should be frequently tested and, if necessary, adjusted</a:t>
                </a:r>
                <a:r>
                  <a:rPr lang="en-US" sz="2400" dirty="0" smtClean="0"/>
                  <a:t>.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/>
                  <a:t>Collimation error occurs if the line of </a:t>
                </a:r>
                <a:r>
                  <a:rPr lang="en-US" sz="2400" dirty="0" smtClean="0"/>
                  <a:t>sight is </a:t>
                </a:r>
                <a:r>
                  <a:rPr lang="en-US" sz="2400" dirty="0"/>
                  <a:t>not truly horizontal when the tubular bubble is </a:t>
                </a:r>
                <a:r>
                  <a:rPr lang="en-US" sz="2400" dirty="0" smtClean="0"/>
                  <a:t>centered</a:t>
                </a:r>
                <a:r>
                  <a:rPr lang="en-US" sz="2400" dirty="0"/>
                  <a:t>, i.e. the line of sight is inclined up or down </a:t>
                </a:r>
                <a:r>
                  <a:rPr lang="en-US" sz="2400" dirty="0" smtClean="0"/>
                  <a:t>from the horizontal.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 smtClean="0"/>
                  <a:t>A check, </a:t>
                </a:r>
                <a:r>
                  <a:rPr lang="en-US" sz="2400" dirty="0"/>
                  <a:t>known as </a:t>
                </a:r>
                <a:r>
                  <a:rPr lang="en-US" sz="2400" dirty="0" smtClean="0"/>
                  <a:t>two-peg test, </a:t>
                </a:r>
                <a:r>
                  <a:rPr lang="en-US" sz="2400" dirty="0"/>
                  <a:t>is </a:t>
                </a:r>
                <a:r>
                  <a:rPr lang="en-US" sz="2400" dirty="0" smtClean="0"/>
                  <a:t>used to find this error as it was done in Surveying LAB-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</a:t>
                </a:r>
                <a:r>
                  <a:rPr lang="en-US" sz="2400" dirty="0" smtClean="0"/>
                  <a:t>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 rtl="0"/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:r>
                  <a:rPr lang="en-US" sz="2400" dirty="0"/>
                  <a:t>instrument </a:t>
                </a:r>
                <a:r>
                  <a:rPr lang="en-US" sz="2400" dirty="0" smtClean="0"/>
                  <a:t>set up midway</a:t>
                </a:r>
              </a:p>
              <a:p>
                <a:pPr algn="just" rtl="0"/>
                <a:r>
                  <a:rPr lang="en-US" sz="2400" dirty="0" smtClean="0"/>
                  <a:t>between </a:t>
                </a:r>
                <a:r>
                  <a:rPr lang="en-US" sz="2400" dirty="0"/>
                  <a:t>two pegs </a:t>
                </a:r>
                <a:r>
                  <a:rPr lang="en-US" sz="2400" i="1" dirty="0"/>
                  <a:t>A </a:t>
                </a:r>
                <a:r>
                  <a:rPr lang="en-US" sz="2400" dirty="0"/>
                  <a:t>and </a:t>
                </a:r>
                <a:r>
                  <a:rPr lang="en-US" sz="2400" i="1" dirty="0" smtClean="0"/>
                  <a:t>B:</a:t>
                </a:r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 rt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  <m:r>
                            <m:rPr>
                              <m:nor/>
                            </m:rPr>
                            <a:rPr lang="en-US" sz="2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2400" b="0" i="1" dirty="0" smtClean="0">
                              <a:latin typeface="Cambria Math"/>
                              <a:cs typeface="Times New Roman" panose="02020603050405020304" pitchFamily="18" charset="0"/>
                            </a:rPr>
                            <m:t>    ;    </m:t>
                          </m:r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𝑒</m:t>
                      </m:r>
                    </m:oMath>
                  </m:oMathPara>
                </a14:m>
                <a:endParaRPr lang="en-US" sz="24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 rt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∆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𝐻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 rtl="0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𝐻</m:t>
                    </m:r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𝑒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−(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𝑒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 rtl="0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∆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𝐻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0" smtClean="0">
                          <a:latin typeface="Cambria Math"/>
                          <a:cs typeface="Times New Roman" panose="02020603050405020304" pitchFamily="18" charset="0"/>
                        </a:rPr>
                        <m:t> ……(</m:t>
                      </m:r>
                      <m:r>
                        <a:rPr lang="en-US" sz="2400" b="0" i="0" smtClean="0">
                          <a:latin typeface="Cambria Math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en-US" sz="2400" b="0" i="0" smtClean="0">
                          <a:latin typeface="Cambria Math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4624"/>
                <a:ext cx="8786874" cy="7140416"/>
              </a:xfrm>
              <a:prstGeom prst="rect">
                <a:avLst/>
              </a:prstGeom>
              <a:blipFill rotWithShape="1">
                <a:blip r:embed="rId3"/>
                <a:stretch>
                  <a:fillRect l="-1110" t="-683" r="-10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7</a:t>
            </a:fld>
            <a:endParaRPr lang="ar-IQ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356992"/>
            <a:ext cx="4823587" cy="316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9191565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8</a:t>
            </a:fld>
            <a:endParaRPr lang="ar-IQ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78591"/>
                <a:ext cx="8786874" cy="67642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1200"/>
                  </a:spcAft>
                </a:pPr>
                <a:r>
                  <a:rPr lang="en-US" sz="2400" dirty="0" smtClean="0">
                    <a:cs typeface="Times New Roman" panose="02020603050405020304" pitchFamily="18" charset="0"/>
                  </a:rPr>
                  <a:t>Since the instrument is at the same distance from both two points, error, e, is equal and cancel out.</a:t>
                </a:r>
              </a:p>
              <a:p>
                <a:pPr algn="l" rtl="0"/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:r>
                  <a:rPr lang="en-US" sz="2400" dirty="0"/>
                  <a:t>instrument set up </a:t>
                </a:r>
                <a:r>
                  <a:rPr lang="en-US" sz="2400" dirty="0" smtClean="0"/>
                  <a:t>at C and in the line of </a:t>
                </a:r>
                <a:r>
                  <a:rPr lang="en-US" sz="2400" i="1" dirty="0" smtClean="0"/>
                  <a:t>AB</a:t>
                </a:r>
                <a:r>
                  <a:rPr lang="en-US" sz="2400" i="1" dirty="0"/>
                  <a:t>: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∆</m:t>
                      </m:r>
                      <m:r>
                        <a:rPr lang="en-US" sz="24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𝐻</m:t>
                      </m:r>
                      <m:r>
                        <a:rPr lang="en-US" sz="24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b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     →→→       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sz="2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2400" i="1" dirty="0">
                              <a:latin typeface="Cambria Math"/>
                              <a:cs typeface="Times New Roman" panose="02020603050405020304" pitchFamily="18" charset="0"/>
                            </a:rPr>
                            <m:t>    ;    </m:t>
                          </m:r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 algn="l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∆</m:t>
                      </m:r>
                      <m:r>
                        <a:rPr lang="en-US" sz="24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𝐻</m:t>
                      </m:r>
                      <m:r>
                        <a:rPr lang="en-US" sz="24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𝑑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𝑡𝑎𝑛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𝛼</m:t>
                      </m:r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+(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𝑑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) </m:t>
                      </m:r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𝑡𝑎𝑛</m:t>
                      </m:r>
                      <m:r>
                        <a:rPr lang="en-US" sz="24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𝛼</m:t>
                      </m:r>
                    </m:oMath>
                  </m:oMathPara>
                </a14:m>
                <a:endParaRPr lang="en-US" sz="2400" dirty="0"/>
              </a:p>
              <a:p>
                <a:pPr algn="l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𝐻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𝑡𝑎𝑛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𝛼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……(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algn="l" rtl="0">
                  <a:spcAft>
                    <a:spcPts val="1200"/>
                  </a:spcAft>
                </a:pPr>
                <a:r>
                  <a:rPr lang="en-US" sz="2400" u="sng" dirty="0" smtClean="0"/>
                  <a:t>Sub (1) into (2):</a:t>
                </a:r>
              </a:p>
              <a:p>
                <a:pPr algn="l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𝑡𝑎𝑛</m:t>
                      </m:r>
                      <m:r>
                        <a:rPr lang="en-US" sz="24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𝛼</m:t>
                      </m:r>
                    </m:oMath>
                  </m:oMathPara>
                </a14:m>
                <a:endParaRPr lang="en-US" sz="2400" dirty="0" smtClean="0"/>
              </a:p>
              <a:p>
                <a:pPr algn="l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)−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)=</m:t>
                      </m:r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𝑡𝑎𝑛</m:t>
                      </m:r>
                      <m:r>
                        <a:rPr lang="en-US" sz="24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𝛼</m:t>
                      </m:r>
                    </m:oMath>
                  </m:oMathPara>
                </a14:m>
                <a:endParaRPr lang="en-US" sz="2400" dirty="0"/>
              </a:p>
              <a:p>
                <a:pPr algn="l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𝑡𝑎𝑛</m:t>
                      </m:r>
                      <m:r>
                        <a:rPr lang="en-US" sz="24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𝛼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)−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  <a:cs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algn="l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en-US" sz="2400" i="1">
                          <a:latin typeface="Cambria Math"/>
                          <a:cs typeface="Times New Roman" panose="02020603050405020304" pitchFamily="18" charset="0"/>
                        </a:rPr>
                        <m:t>𝑡𝑎𝑛</m:t>
                      </m:r>
                      <m:r>
                        <a:rPr lang="en-US" sz="24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𝛼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𝑒</m:t>
                      </m:r>
                    </m:oMath>
                  </m:oMathPara>
                </a14:m>
                <a:endParaRPr lang="en-US" sz="2400" dirty="0" smtClean="0"/>
              </a:p>
              <a:p>
                <a:pPr algn="l" rtl="0">
                  <a:spcAft>
                    <a:spcPts val="1200"/>
                  </a:spcAft>
                </a:pPr>
                <a:r>
                  <a:rPr lang="en-US" sz="2400" dirty="0" smtClean="0"/>
                  <a:t>e is in mm/m</a:t>
                </a:r>
              </a:p>
              <a:p>
                <a:pPr algn="l" rtl="0"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FF0000"/>
                    </a:solidFill>
                  </a:rPr>
                  <a:t>If </a:t>
                </a:r>
                <a:r>
                  <a:rPr lang="ar-IQ" sz="2400" dirty="0" smtClean="0">
                    <a:solidFill>
                      <a:srgbClr val="FF0000"/>
                    </a:solidFill>
                  </a:rPr>
                  <a:t>)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e</a:t>
                </a:r>
                <a:r>
                  <a:rPr lang="ar-IQ" sz="2400" dirty="0" smtClean="0">
                    <a:solidFill>
                      <a:srgbClr val="FF0000"/>
                    </a:solidFill>
                  </a:rPr>
                  <a:t>(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 is (+); line of sight is down, vise versa</a:t>
                </a:r>
                <a:r>
                  <a:rPr lang="en-US" sz="2400" dirty="0">
                    <a:solidFill>
                      <a:srgbClr val="FF0000"/>
                    </a:solidFill>
                  </a:rPr>
                  <a:t>.</a:t>
                </a:r>
                <a:endParaRPr lang="en-US" sz="2400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78591"/>
                <a:ext cx="8786874" cy="6764288"/>
              </a:xfrm>
              <a:prstGeom prst="rect">
                <a:avLst/>
              </a:prstGeom>
              <a:blipFill rotWithShape="1">
                <a:blip r:embed="rId3"/>
                <a:stretch>
                  <a:fillRect l="-1110" t="-721" r="-1041" b="-1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73016"/>
            <a:ext cx="5042458" cy="2828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8471373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9</a:t>
            </a:fld>
            <a:endParaRPr lang="ar-IQ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78591"/>
                <a:ext cx="8786874" cy="69358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/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Curvature Correction</a:t>
                </a:r>
              </a:p>
              <a:p>
                <a:pPr algn="just" rtl="0"/>
                <a:r>
                  <a:rPr lang="en-US" sz="2400" dirty="0"/>
                  <a:t>The earth is being </a:t>
                </a:r>
                <a:r>
                  <a:rPr lang="en-US" sz="2400" dirty="0" smtClean="0"/>
                  <a:t>spheroid. </a:t>
                </a:r>
                <a:r>
                  <a:rPr lang="en-US" sz="2400" dirty="0"/>
                  <a:t>Observations cannot be taken along this curved surface. A level generates a horizontal </a:t>
                </a:r>
                <a:r>
                  <a:rPr lang="en-US" sz="2400" dirty="0" smtClean="0"/>
                  <a:t>surface.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/>
                  <a:t>T</a:t>
                </a:r>
                <a:r>
                  <a:rPr lang="en-US" sz="2400" dirty="0" smtClean="0"/>
                  <a:t>he </a:t>
                </a:r>
                <a:r>
                  <a:rPr lang="en-US" sz="2400" dirty="0"/>
                  <a:t>line of sight is horizontal line </a:t>
                </a:r>
                <a:r>
                  <a:rPr lang="en-US" sz="2400" dirty="0" smtClean="0"/>
                  <a:t>(XB”) and </a:t>
                </a:r>
                <a:r>
                  <a:rPr lang="en-US" sz="2400" dirty="0"/>
                  <a:t>level surface is defined as curvature correction</a:t>
                </a:r>
                <a:r>
                  <a:rPr lang="en-US" sz="2400" dirty="0" smtClean="0"/>
                  <a:t>.</a:t>
                </a:r>
                <a:endParaRPr lang="ar-SA" sz="2400" dirty="0" smtClean="0"/>
              </a:p>
              <a:p>
                <a:pPr algn="l" rtl="0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𝑅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𝑅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                       </m:t>
                          </m:r>
                        </m:sup>
                      </m:sSup>
                    </m:oMath>
                  </m:oMathPara>
                </a14:m>
                <a:endParaRPr lang="en-US" sz="2400" b="0" i="1" dirty="0" smtClean="0">
                  <a:latin typeface="Cambria Math"/>
                </a:endParaRPr>
              </a:p>
              <a:p>
                <a:pPr algn="l" rtl="0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latin typeface="Cambria Math"/>
                            </a:rPr>
                            <m:t>𝑅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+</m:t>
                      </m:r>
                      <m:r>
                        <a:rPr lang="en-US" sz="2400" i="1">
                          <a:latin typeface="Cambria Math"/>
                        </a:rPr>
                        <m:t>2</m:t>
                      </m:r>
                      <m:r>
                        <a:rPr lang="en-US" sz="2400" i="1">
                          <a:latin typeface="Cambria Math"/>
                        </a:rPr>
                        <m:t>𝑅𝐶</m:t>
                      </m:r>
                      <m:r>
                        <a:rPr lang="en-US" sz="24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𝐶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𝑅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algn="l" rtl="0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2</m:t>
                      </m:r>
                      <m:r>
                        <a:rPr lang="en-US" sz="2400" b="0" i="1" smtClean="0">
                          <a:latin typeface="Cambria Math"/>
                        </a:rPr>
                        <m:t>𝑅𝐶</m:t>
                      </m:r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𝐶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b="0" dirty="0" smtClean="0"/>
              </a:p>
              <a:p>
                <a:pPr algn="l" rtl="0">
                  <a:spcAft>
                    <a:spcPts val="600"/>
                  </a:spcAft>
                </a:pPr>
                <a:r>
                  <a:rPr lang="en-US" sz="2400" dirty="0"/>
                  <a:t>A</a:t>
                </a:r>
                <a:r>
                  <a:rPr lang="en-US" sz="2400" dirty="0" smtClean="0"/>
                  <a:t>s </a:t>
                </a:r>
                <a:r>
                  <a:rPr lang="en-US" sz="2400" i="1" dirty="0"/>
                  <a:t>C</a:t>
                </a:r>
                <a:r>
                  <a:rPr lang="en-US" sz="2400" i="1" dirty="0" smtClean="0"/>
                  <a:t> </a:t>
                </a:r>
                <a:r>
                  <a:rPr lang="en-US" sz="2400" dirty="0"/>
                  <a:t>is very small compared with </a:t>
                </a:r>
                <a:r>
                  <a:rPr lang="en-US" sz="2400" i="1" dirty="0" smtClean="0"/>
                  <a:t>R</a:t>
                </a:r>
                <a:r>
                  <a:rPr lang="en-US" sz="2400" dirty="0" smtClean="0"/>
                  <a:t>, </a:t>
                </a:r>
                <a:endParaRPr lang="en-US" sz="2400" b="0" i="1" dirty="0" smtClean="0">
                  <a:latin typeface="Cambria Math"/>
                </a:endParaRPr>
              </a:p>
              <a:p>
                <a:pPr algn="l" rtl="0">
                  <a:spcAft>
                    <a:spcPts val="6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𝐶</m:t>
                        </m:r>
                      </m:e>
                      <m:sup>
                        <m:r>
                          <a:rPr lang="en-US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 may </a:t>
                </a:r>
                <a:r>
                  <a:rPr lang="en-US" sz="2400" dirty="0"/>
                  <a:t>be </a:t>
                </a:r>
                <a:r>
                  <a:rPr lang="en-US" sz="2400" dirty="0" smtClean="0"/>
                  <a:t>ignored.</a:t>
                </a:r>
                <a:endParaRPr lang="en-US" sz="2400" dirty="0"/>
              </a:p>
              <a:p>
                <a:pPr algn="l" rtl="0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𝐶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𝑅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∗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6370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𝑘𝑚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∗</m:t>
                      </m:r>
                      <m:r>
                        <a:rPr lang="en-US" sz="2400" b="0" i="1" smtClean="0">
                          <a:latin typeface="Cambria Math"/>
                        </a:rPr>
                        <m:t>1000</m:t>
                      </m:r>
                    </m:oMath>
                  </m:oMathPara>
                </a14:m>
                <a:endParaRPr lang="en-US" sz="2400" b="0" dirty="0" smtClean="0"/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𝑐𝑢𝑟𝑣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0</m:t>
                      </m:r>
                      <m:r>
                        <a:rPr lang="en-US" sz="2400" b="0" i="1" smtClean="0">
                          <a:latin typeface="Cambria Math"/>
                        </a:rPr>
                        <m:t>.</m:t>
                      </m:r>
                      <m:r>
                        <a:rPr lang="en-US" sz="2400" b="0" i="1" smtClean="0">
                          <a:latin typeface="Cambria Math"/>
                        </a:rPr>
                        <m:t>0785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𝐷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 smtClean="0"/>
              </a:p>
              <a:p>
                <a:pPr algn="l" rtl="0"/>
                <a:r>
                  <a:rPr lang="en-US" sz="2400" dirty="0" smtClean="0"/>
                  <a:t>where;</a:t>
                </a:r>
                <a:endParaRPr lang="en-US" sz="2400" b="0" dirty="0" smtClean="0"/>
              </a:p>
              <a:p>
                <a:pPr algn="just" rtl="0"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𝑐𝑢𝑟𝑣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2400" dirty="0" smtClean="0"/>
                  <a:t>: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𝑐𝑜𝑟𝑟𝑒𝑐𝑡𝑖𝑜𝑛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𝑑𝑢𝑒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𝑡𝑜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𝑐𝑢𝑟𝑣𝑎𝑡𝑢𝑟𝑒</m:t>
                    </m:r>
                    <m:r>
                      <a:rPr lang="en-US" sz="2400" i="1">
                        <a:latin typeface="Cambria Math"/>
                      </a:rPr>
                      <m:t>, 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</m:oMath>
                </a14:m>
                <a:r>
                  <a:rPr lang="en-US" sz="2400" dirty="0" smtClean="0"/>
                  <a:t>, and</a:t>
                </a:r>
              </a:p>
              <a:p>
                <a:pPr algn="just" rtl="0"/>
                <a:r>
                  <a:rPr lang="en-US" sz="2400" dirty="0" smtClean="0"/>
                  <a:t>D: distance, km.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78591"/>
                <a:ext cx="8786874" cy="6935809"/>
              </a:xfrm>
              <a:prstGeom prst="rect">
                <a:avLst/>
              </a:prstGeom>
              <a:blipFill rotWithShape="1">
                <a:blip r:embed="rId3"/>
                <a:stretch>
                  <a:fillRect l="-1110" t="-703" r="-10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6" name="Rectangle 5"/>
          <p:cNvSpPr/>
          <p:nvPr/>
        </p:nvSpPr>
        <p:spPr>
          <a:xfrm>
            <a:off x="3131840" y="5157192"/>
            <a:ext cx="2736304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375" y="1772816"/>
            <a:ext cx="4067113" cy="3307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2996845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6679</TotalTime>
  <Words>1339</Words>
  <Application>Microsoft Office PowerPoint</Application>
  <PresentationFormat>On-screen Show (4:3)</PresentationFormat>
  <Paragraphs>341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SURVEYING CHAPTER- 4 / LEVELS AND LEVELING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Ali Khalid</cp:lastModifiedBy>
  <cp:revision>499</cp:revision>
  <dcterms:created xsi:type="dcterms:W3CDTF">2012-04-06T10:32:00Z</dcterms:created>
  <dcterms:modified xsi:type="dcterms:W3CDTF">2018-01-06T17:56:11Z</dcterms:modified>
</cp:coreProperties>
</file>