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12"/>
  </p:notesMasterIdLst>
  <p:handoutMasterIdLst>
    <p:handoutMasterId r:id="rId13"/>
  </p:handoutMasterIdLst>
  <p:sldIdLst>
    <p:sldId id="256" r:id="rId2"/>
    <p:sldId id="266" r:id="rId3"/>
    <p:sldId id="280" r:id="rId4"/>
    <p:sldId id="291" r:id="rId5"/>
    <p:sldId id="276" r:id="rId6"/>
    <p:sldId id="279" r:id="rId7"/>
    <p:sldId id="281" r:id="rId8"/>
    <p:sldId id="277" r:id="rId9"/>
    <p:sldId id="278" r:id="rId10"/>
    <p:sldId id="284" r:id="rId11"/>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458" autoAdjust="0"/>
    <p:restoredTop sz="94708" autoAdjust="0"/>
  </p:normalViewPr>
  <p:slideViewPr>
    <p:cSldViewPr>
      <p:cViewPr>
        <p:scale>
          <a:sx n="77" d="100"/>
          <a:sy n="77" d="100"/>
        </p:scale>
        <p:origin x="-1176" y="-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D71D69BC-2959-4008-AB2E-FF39229B5A75}" type="datetimeFigureOut">
              <a:rPr lang="ar-IQ" smtClean="0"/>
              <a:pPr/>
              <a:t>19/04/1439</a:t>
            </a:fld>
            <a:endParaRPr lang="ar-IQ"/>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en-US" smtClean="0"/>
              <a:t>U.S. Army, water supply, table (3-1)</a:t>
            </a:r>
            <a:endParaRPr lang="ar-IQ"/>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3E5BBCAD-8FD6-4A0C-8E34-C582BD8BCB5F}" type="slidenum">
              <a:rPr lang="ar-IQ" smtClean="0"/>
              <a:pPr/>
              <a:t>‹#›</a:t>
            </a:fld>
            <a:endParaRPr lang="ar-IQ"/>
          </a:p>
        </p:txBody>
      </p:sp>
    </p:spTree>
    <p:extLst>
      <p:ext uri="{BB962C8B-B14F-4D97-AF65-F5344CB8AC3E}">
        <p14:creationId xmlns:p14="http://schemas.microsoft.com/office/powerpoint/2010/main" val="11485560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4216142-DCF9-4921-A374-30500945C048}" type="datetimeFigureOut">
              <a:rPr lang="ar-IQ" smtClean="0"/>
              <a:pPr/>
              <a:t>19/04/1439</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r>
              <a:rPr lang="en-US" smtClean="0"/>
              <a:t>U.S. Army, water supply, table (3-1)</a:t>
            </a:r>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98CD3F5-BE4F-414A-947A-2047FC5F3C54}" type="slidenum">
              <a:rPr lang="ar-IQ" smtClean="0"/>
              <a:pPr/>
              <a:t>‹#›</a:t>
            </a:fld>
            <a:endParaRPr lang="ar-IQ"/>
          </a:p>
        </p:txBody>
      </p:sp>
    </p:spTree>
    <p:extLst>
      <p:ext uri="{BB962C8B-B14F-4D97-AF65-F5344CB8AC3E}">
        <p14:creationId xmlns:p14="http://schemas.microsoft.com/office/powerpoint/2010/main" val="3320469662"/>
      </p:ext>
    </p:extLst>
  </p:cSld>
  <p:clrMap bg1="lt1" tx1="dk1" bg2="lt2" tx2="dk2" accent1="accent1" accent2="accent2" accent3="accent3" accent4="accent4" accent5="accent5" accent6="accent6" hlink="hlink" folHlink="folHlink"/>
  <p:hf hdr="0" ft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IQ"/>
          </a:p>
        </p:txBody>
      </p:sp>
      <p:sp>
        <p:nvSpPr>
          <p:cNvPr id="4" name="Slide Number Placeholder 3"/>
          <p:cNvSpPr>
            <a:spLocks noGrp="1"/>
          </p:cNvSpPr>
          <p:nvPr>
            <p:ph type="sldNum" sz="quarter" idx="10"/>
          </p:nvPr>
        </p:nvSpPr>
        <p:spPr/>
        <p:txBody>
          <a:bodyPr/>
          <a:lstStyle/>
          <a:p>
            <a:fld id="{F98CD3F5-BE4F-414A-947A-2047FC5F3C54}" type="slidenum">
              <a:rPr lang="ar-IQ" smtClean="0"/>
              <a:pPr/>
              <a:t>1</a:t>
            </a:fld>
            <a:endParaRPr lang="ar-IQ"/>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0684F7A-2AD9-4C94-9ADA-8072DED134B2}" type="datetime8">
              <a:rPr lang="ar-IQ" smtClean="0"/>
              <a:pPr/>
              <a:t>06 كانون الثاني، 18</a:t>
            </a:fld>
            <a:endParaRPr lang="ar-IQ"/>
          </a:p>
        </p:txBody>
      </p:sp>
      <p:sp>
        <p:nvSpPr>
          <p:cNvPr id="19" name="Footer Placeholder 18"/>
          <p:cNvSpPr>
            <a:spLocks noGrp="1"/>
          </p:cNvSpPr>
          <p:nvPr>
            <p:ph type="ftr" sz="quarter" idx="11"/>
          </p:nvPr>
        </p:nvSpPr>
        <p:spPr/>
        <p:txBody>
          <a:bodyPr/>
          <a:lstStyle/>
          <a:p>
            <a:endParaRPr lang="ar-IQ"/>
          </a:p>
        </p:txBody>
      </p:sp>
      <p:sp>
        <p:nvSpPr>
          <p:cNvPr id="27" name="Slide Number Placeholder 26"/>
          <p:cNvSpPr>
            <a:spLocks noGrp="1"/>
          </p:cNvSpPr>
          <p:nvPr>
            <p:ph type="sldNum" sz="quarter" idx="12"/>
          </p:nvPr>
        </p:nvSpPr>
        <p:spPr/>
        <p:txBody>
          <a:bodyPr/>
          <a:lstStyle/>
          <a:p>
            <a:fld id="{5FE2BAA9-41AF-4855-8021-8A5056376909}"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transition>
    <p:dissolve/>
    <p:sndAc>
      <p:stSnd>
        <p:snd r:embed="rId1" name="arrow.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3494B7-0630-4DD3-AED1-64B2F96B720D}" type="datetime8">
              <a:rPr lang="ar-IQ" smtClean="0"/>
              <a:pPr/>
              <a:t>06 كانون الثاني، 18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6BC25B5-5F23-40CC-9AC4-1309D161051C}" type="datetime8">
              <a:rPr lang="ar-IQ" smtClean="0"/>
              <a:pPr/>
              <a:t>06 كانون الثاني، 18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80BAE5-08F8-431B-B567-7734FEEB53C2}" type="datetime8">
              <a:rPr lang="ar-IQ" smtClean="0"/>
              <a:pPr/>
              <a:t>06 كانون الثاني، 18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EFA3098-819E-4D07-A162-C07AB0F776D2}" type="datetime8">
              <a:rPr lang="ar-IQ" smtClean="0"/>
              <a:pPr/>
              <a:t>06 كانون الثاني، 18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FE2BAA9-41AF-4855-8021-8A5056376909}"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transition>
    <p:dissolve/>
    <p:sndAc>
      <p:stSnd>
        <p:snd r:embed="rId1" name="arrow.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4B62641-2C18-4B4D-A656-266A57E5DA52}" type="datetime8">
              <a:rPr lang="ar-IQ" smtClean="0"/>
              <a:pPr/>
              <a:t>06 كانون الثاني، 18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BDFA88C-5C2E-4388-BAC5-AABAAE2C8382}" type="datetime8">
              <a:rPr lang="ar-IQ" smtClean="0"/>
              <a:pPr/>
              <a:t>06 كانون الثاني، 18</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14BF333-C9A8-496C-8A60-75926347CBE4}" type="datetime8">
              <a:rPr lang="ar-IQ" smtClean="0"/>
              <a:pPr/>
              <a:t>06 كانون الثاني، 18</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4D0A81-4C1F-4E33-B349-86ECE7154A0B}" type="datetime8">
              <a:rPr lang="ar-IQ" smtClean="0"/>
              <a:pPr/>
              <a:t>06 كانون الثاني، 18</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357D5AB-26FE-408B-ADDF-B17966C06449}" type="datetime8">
              <a:rPr lang="ar-IQ" smtClean="0"/>
              <a:pPr/>
              <a:t>06 كانون الثاني، 18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2F6C9B3-D6E0-4385-B69E-62A7173C1EAC}" type="datetime8">
              <a:rPr lang="ar-IQ" smtClean="0"/>
              <a:pPr/>
              <a:t>06 كانون الثاني، 18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a:xfrm>
            <a:off x="8077200" y="6356350"/>
            <a:ext cx="609600" cy="365125"/>
          </a:xfrm>
        </p:spPr>
        <p:txBody>
          <a:bodyPr/>
          <a:lstStyle/>
          <a:p>
            <a:fld id="{5FE2BAA9-41AF-4855-8021-8A5056376909}" type="slidenum">
              <a:rPr lang="ar-IQ" smtClean="0"/>
              <a:pPr/>
              <a:t>‹#›</a:t>
            </a:fld>
            <a:endParaRPr lang="ar-IQ"/>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dissolve/>
    <p:sndAc>
      <p:stSnd>
        <p:snd r:embed="rId1" name="arrow.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A65E5E7-E6FC-4D2F-A5D2-8FE78471CEFD}" type="datetime8">
              <a:rPr lang="ar-IQ" smtClean="0"/>
              <a:pPr/>
              <a:t>06 كانون الثاني، 18</a:t>
            </a:fld>
            <a:endParaRPr lang="ar-IQ"/>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IQ"/>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FE2BAA9-41AF-4855-8021-8A5056376909}" type="slidenum">
              <a:rPr lang="ar-IQ" smtClean="0"/>
              <a:pPr/>
              <a:t>‹#›</a:t>
            </a:fld>
            <a:endParaRPr lang="ar-IQ"/>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dissolve/>
    <p:sndAc>
      <p:stSnd>
        <p:snd r:embed="rId13" name="arrow.wav"/>
      </p:stSnd>
    </p:sndAc>
  </p:transition>
  <p:hf hdr="0" ftr="0" dt="0"/>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5720" y="1957390"/>
            <a:ext cx="8099328" cy="1828800"/>
          </a:xfrm>
        </p:spPr>
        <p:txBody>
          <a:bodyPr>
            <a:normAutofit/>
          </a:bodyPr>
          <a:lstStyle/>
          <a:p>
            <a:r>
              <a:rPr lang="en-US" sz="3800" b="1" i="1" dirty="0" smtClean="0"/>
              <a:t>SURVEYING</a:t>
            </a:r>
            <a:br>
              <a:rPr lang="en-US" sz="3800" b="1" i="1" dirty="0" smtClean="0"/>
            </a:br>
            <a:r>
              <a:rPr lang="en-US" sz="3800" i="1" dirty="0" smtClean="0"/>
              <a:t>CHAPTER</a:t>
            </a:r>
            <a:r>
              <a:rPr lang="en-US" sz="3800" b="1" i="1" dirty="0" smtClean="0"/>
              <a:t>- 4 / LEVELS AND LEVELING</a:t>
            </a:r>
            <a:endParaRPr lang="ar-IQ" sz="3800" dirty="0"/>
          </a:p>
        </p:txBody>
      </p:sp>
      <p:sp>
        <p:nvSpPr>
          <p:cNvPr id="3" name="Subtitle 2"/>
          <p:cNvSpPr>
            <a:spLocks noGrp="1"/>
          </p:cNvSpPr>
          <p:nvPr>
            <p:ph type="subTitle" idx="1"/>
          </p:nvPr>
        </p:nvSpPr>
        <p:spPr>
          <a:xfrm>
            <a:off x="533400" y="3748102"/>
            <a:ext cx="7854696" cy="1752600"/>
          </a:xfrm>
        </p:spPr>
        <p:txBody>
          <a:bodyPr>
            <a:normAutofit/>
          </a:bodyPr>
          <a:lstStyle/>
          <a:p>
            <a:r>
              <a:rPr lang="en-US" sz="2800" b="1" dirty="0"/>
              <a:t>Asst. Lect. </a:t>
            </a:r>
            <a:r>
              <a:rPr lang="en-US" sz="2800" b="1"/>
              <a:t>Ali Khalid</a:t>
            </a:r>
            <a:endParaRPr lang="ar-IQ" sz="2800" b="1" dirty="0"/>
          </a:p>
        </p:txBody>
      </p:sp>
      <p:sp>
        <p:nvSpPr>
          <p:cNvPr id="5" name="Slide Number Placeholder 4"/>
          <p:cNvSpPr>
            <a:spLocks noGrp="1"/>
          </p:cNvSpPr>
          <p:nvPr>
            <p:ph type="sldNum" sz="quarter" idx="12"/>
          </p:nvPr>
        </p:nvSpPr>
        <p:spPr/>
        <p:txBody>
          <a:bodyPr/>
          <a:lstStyle/>
          <a:p>
            <a:fld id="{5FE2BAA9-41AF-4855-8021-8A5056376909}" type="slidenum">
              <a:rPr lang="ar-IQ" smtClean="0"/>
              <a:pPr/>
              <a:t>1</a:t>
            </a:fld>
            <a:endParaRPr lang="ar-IQ"/>
          </a:p>
        </p:txBody>
      </p:sp>
      <p:sp>
        <p:nvSpPr>
          <p:cNvPr id="6" name="Rectangle 5"/>
          <p:cNvSpPr/>
          <p:nvPr/>
        </p:nvSpPr>
        <p:spPr>
          <a:xfrm>
            <a:off x="39938" y="142852"/>
            <a:ext cx="4233531" cy="1107996"/>
          </a:xfrm>
          <a:prstGeom prst="rect">
            <a:avLst/>
          </a:prstGeom>
        </p:spPr>
        <p:txBody>
          <a:bodyPr wrap="none">
            <a:spAutoFit/>
          </a:bodyPr>
          <a:lstStyle/>
          <a:p>
            <a:pPr algn="l"/>
            <a:r>
              <a:rPr lang="en-US" sz="2200" b="1" dirty="0" smtClean="0"/>
              <a:t>Al-Mansour University College</a:t>
            </a:r>
          </a:p>
          <a:p>
            <a:pPr algn="l"/>
            <a:r>
              <a:rPr lang="en-US" sz="2200" b="1" dirty="0" smtClean="0"/>
              <a:t>Civil Engineering Department</a:t>
            </a:r>
          </a:p>
          <a:p>
            <a:pPr algn="l"/>
            <a:r>
              <a:rPr lang="en-US" sz="2200" b="1" dirty="0" smtClean="0"/>
              <a:t>Second Year/ 2015-2016</a:t>
            </a:r>
          </a:p>
        </p:txBody>
      </p:sp>
    </p:spTree>
  </p:cSld>
  <p:clrMapOvr>
    <a:masterClrMapping/>
  </p:clrMapOvr>
  <p:transition>
    <p:dissolve/>
    <p:sndAc>
      <p:stSnd>
        <p:snd r:embed="rId3" name="arrow.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FE2BAA9-41AF-4855-8021-8A5056376909}" type="slidenum">
              <a:rPr lang="ar-IQ" smtClean="0"/>
              <a:pPr/>
              <a:t>10</a:t>
            </a:fld>
            <a:endParaRPr lang="ar-IQ" dirty="0"/>
          </a:p>
        </p:txBody>
      </p:sp>
      <mc:AlternateContent xmlns:mc="http://schemas.openxmlformats.org/markup-compatibility/2006" xmlns:a14="http://schemas.microsoft.com/office/drawing/2010/main">
        <mc:Choice Requires="a14">
          <p:sp>
            <p:nvSpPr>
              <p:cNvPr id="5" name="Rectangle 4"/>
              <p:cNvSpPr/>
              <p:nvPr/>
            </p:nvSpPr>
            <p:spPr>
              <a:xfrm>
                <a:off x="142844" y="-27384"/>
                <a:ext cx="8786874" cy="7001917"/>
              </a:xfrm>
              <a:prstGeom prst="rect">
                <a:avLst/>
              </a:prstGeom>
            </p:spPr>
            <p:txBody>
              <a:bodyPr wrap="square">
                <a:spAutoFit/>
              </a:bodyPr>
              <a:lstStyle/>
              <a:p>
                <a:pPr marL="457200" indent="-457200" algn="justLow" rtl="0">
                  <a:spcAft>
                    <a:spcPts val="600"/>
                  </a:spcAft>
                  <a:buAutoNum type="arabicPeriod"/>
                </a:pPr>
                <a:r>
                  <a:rPr lang="en-US" sz="2400" b="1" dirty="0" smtClean="0"/>
                  <a:t>Height of Instrument Method:</a:t>
                </a:r>
              </a:p>
              <a:p>
                <a:pPr marL="457200" indent="-457200" algn="justLow" rtl="0">
                  <a:spcAft>
                    <a:spcPts val="600"/>
                  </a:spcAft>
                  <a:buAutoNum type="arabicPeriod"/>
                </a:pPr>
                <a:endParaRPr lang="en-US" sz="2400" b="1" dirty="0">
                  <a:latin typeface="Times New Roman" panose="02020603050405020304" pitchFamily="18" charset="0"/>
                  <a:cs typeface="Times New Roman" panose="02020603050405020304" pitchFamily="18" charset="0"/>
                </a:endParaRPr>
              </a:p>
              <a:p>
                <a:pPr marL="457200" indent="-457200" algn="justLow" rtl="0">
                  <a:spcAft>
                    <a:spcPts val="600"/>
                  </a:spcAft>
                  <a:buAutoNum type="arabicPeriod"/>
                </a:pPr>
                <a:endParaRPr lang="en-US" sz="2400" b="1" dirty="0" smtClean="0">
                  <a:latin typeface="Times New Roman" panose="02020603050405020304" pitchFamily="18" charset="0"/>
                  <a:cs typeface="Times New Roman" panose="02020603050405020304" pitchFamily="18" charset="0"/>
                </a:endParaRPr>
              </a:p>
              <a:p>
                <a:pPr marL="457200" indent="-457200" algn="justLow" rtl="0">
                  <a:spcAft>
                    <a:spcPts val="600"/>
                  </a:spcAft>
                  <a:buAutoNum type="arabicPeriod"/>
                </a:pPr>
                <a:endParaRPr lang="en-US" sz="2400" b="1" dirty="0">
                  <a:latin typeface="Times New Roman" panose="02020603050405020304" pitchFamily="18" charset="0"/>
                  <a:cs typeface="Times New Roman" panose="02020603050405020304" pitchFamily="18" charset="0"/>
                </a:endParaRPr>
              </a:p>
              <a:p>
                <a:pPr marL="457200" indent="-457200" algn="justLow" rtl="0">
                  <a:buAutoNum type="arabicPeriod"/>
                </a:pPr>
                <a:endParaRPr lang="en-US" sz="2400" b="1" dirty="0" smtClean="0">
                  <a:latin typeface="Times New Roman" panose="02020603050405020304" pitchFamily="18" charset="0"/>
                  <a:cs typeface="Times New Roman" panose="02020603050405020304" pitchFamily="18" charset="0"/>
                </a:endParaRPr>
              </a:p>
              <a:p>
                <a:pPr marL="457200" indent="-457200" algn="justLow" rtl="0">
                  <a:spcAft>
                    <a:spcPts val="600"/>
                  </a:spcAft>
                  <a:buAutoNum type="arabicPeriod"/>
                </a:pPr>
                <a:endParaRPr lang="en-US" sz="2400" b="1" dirty="0">
                  <a:latin typeface="Times New Roman" panose="02020603050405020304" pitchFamily="18" charset="0"/>
                  <a:cs typeface="Times New Roman" panose="02020603050405020304" pitchFamily="18" charset="0"/>
                </a:endParaRPr>
              </a:p>
              <a:p>
                <a:pPr marL="457200" indent="-457200" algn="justLow" rtl="0">
                  <a:spcAft>
                    <a:spcPts val="600"/>
                  </a:spcAft>
                  <a:buAutoNum type="arabicPeriod"/>
                </a:pPr>
                <a:endParaRPr lang="en-US" sz="2400" b="1" dirty="0" smtClean="0">
                  <a:latin typeface="Times New Roman" panose="02020603050405020304" pitchFamily="18" charset="0"/>
                  <a:cs typeface="Times New Roman" panose="02020603050405020304" pitchFamily="18" charset="0"/>
                </a:endParaRPr>
              </a:p>
              <a:p>
                <a:pPr algn="ctr" rtl="0"/>
                <a14:m>
                  <m:oMath xmlns:m="http://schemas.openxmlformats.org/officeDocument/2006/math">
                    <m:r>
                      <a:rPr lang="en-US" sz="2400" b="0" i="1" smtClean="0">
                        <a:solidFill>
                          <a:srgbClr val="FF0000"/>
                        </a:solidFill>
                        <a:latin typeface="Cambria Math"/>
                        <a:cs typeface="Times New Roman" panose="02020603050405020304" pitchFamily="18" charset="0"/>
                      </a:rPr>
                      <m:t>∑</m:t>
                    </m:r>
                  </m:oMath>
                </a14:m>
                <a:r>
                  <a:rPr lang="en-US" sz="2400" dirty="0" smtClean="0">
                    <a:solidFill>
                      <a:srgbClr val="FF0000"/>
                    </a:solidFill>
                    <a:latin typeface="Times New Roman" panose="02020603050405020304" pitchFamily="18" charset="0"/>
                    <a:cs typeface="Times New Roman" panose="02020603050405020304" pitchFamily="18" charset="0"/>
                  </a:rPr>
                  <a:t>BS - </a:t>
                </a:r>
                <a14:m>
                  <m:oMath xmlns:m="http://schemas.openxmlformats.org/officeDocument/2006/math">
                    <m:r>
                      <a:rPr lang="en-US" sz="2400" b="0" i="1">
                        <a:solidFill>
                          <a:srgbClr val="FF0000"/>
                        </a:solidFill>
                        <a:latin typeface="Cambria Math"/>
                        <a:cs typeface="Times New Roman" panose="02020603050405020304" pitchFamily="18" charset="0"/>
                      </a:rPr>
                      <m:t>∑</m:t>
                    </m:r>
                  </m:oMath>
                </a14:m>
                <a:r>
                  <a:rPr lang="en-US" sz="2400" dirty="0" smtClean="0">
                    <a:solidFill>
                      <a:srgbClr val="FF0000"/>
                    </a:solidFill>
                    <a:latin typeface="Times New Roman" panose="02020603050405020304" pitchFamily="18" charset="0"/>
                    <a:cs typeface="Times New Roman" panose="02020603050405020304" pitchFamily="18" charset="0"/>
                  </a:rPr>
                  <a:t>FS = Last Elev. – First Elev. = -33.74 m</a:t>
                </a:r>
                <a:endParaRPr lang="en-US" sz="2400" dirty="0">
                  <a:solidFill>
                    <a:srgbClr val="FF0000"/>
                  </a:solidFill>
                  <a:latin typeface="Times New Roman" panose="02020603050405020304" pitchFamily="18" charset="0"/>
                  <a:cs typeface="Times New Roman" panose="02020603050405020304" pitchFamily="18" charset="0"/>
                </a:endParaRPr>
              </a:p>
              <a:p>
                <a:pPr marL="457200" indent="-457200" algn="justLow" rtl="0">
                  <a:spcAft>
                    <a:spcPts val="600"/>
                  </a:spcAft>
                  <a:buFont typeface="+mj-lt"/>
                  <a:buAutoNum type="arabicPeriod" startAt="2"/>
                </a:pPr>
                <a:r>
                  <a:rPr lang="en-US" sz="2400" b="1" dirty="0" smtClean="0">
                    <a:latin typeface="Times New Roman" panose="02020603050405020304" pitchFamily="18" charset="0"/>
                    <a:cs typeface="Times New Roman" panose="02020603050405020304" pitchFamily="18" charset="0"/>
                  </a:rPr>
                  <a:t>Rise and Fall Method:</a:t>
                </a:r>
              </a:p>
              <a:p>
                <a:pPr marL="457200" indent="-457200" algn="justLow" rtl="0">
                  <a:spcAft>
                    <a:spcPts val="600"/>
                  </a:spcAft>
                  <a:buFont typeface="+mj-lt"/>
                  <a:buAutoNum type="arabicPeriod" startAt="2"/>
                </a:pPr>
                <a:endParaRPr lang="en-US" sz="2400" b="1" dirty="0">
                  <a:latin typeface="Times New Roman" panose="02020603050405020304" pitchFamily="18" charset="0"/>
                  <a:cs typeface="Times New Roman" panose="02020603050405020304" pitchFamily="18" charset="0"/>
                </a:endParaRPr>
              </a:p>
              <a:p>
                <a:pPr marL="457200" indent="-457200" algn="justLow" rtl="0">
                  <a:spcAft>
                    <a:spcPts val="600"/>
                  </a:spcAft>
                  <a:buFont typeface="+mj-lt"/>
                  <a:buAutoNum type="arabicPeriod" startAt="2"/>
                </a:pPr>
                <a:endParaRPr lang="en-US" sz="2400" b="1" dirty="0" smtClean="0">
                  <a:latin typeface="Times New Roman" panose="02020603050405020304" pitchFamily="18" charset="0"/>
                  <a:cs typeface="Times New Roman" panose="02020603050405020304" pitchFamily="18" charset="0"/>
                </a:endParaRPr>
              </a:p>
              <a:p>
                <a:pPr marL="457200" indent="-457200" algn="justLow" rtl="0">
                  <a:spcAft>
                    <a:spcPts val="600"/>
                  </a:spcAft>
                  <a:buFont typeface="+mj-lt"/>
                  <a:buAutoNum type="arabicPeriod" startAt="2"/>
                </a:pPr>
                <a:endParaRPr lang="en-US" sz="2400" b="1" dirty="0">
                  <a:latin typeface="Times New Roman" panose="02020603050405020304" pitchFamily="18" charset="0"/>
                  <a:cs typeface="Times New Roman" panose="02020603050405020304" pitchFamily="18" charset="0"/>
                </a:endParaRPr>
              </a:p>
              <a:p>
                <a:pPr marL="457200" indent="-457200" algn="justLow" rtl="0">
                  <a:spcAft>
                    <a:spcPts val="600"/>
                  </a:spcAft>
                  <a:buFont typeface="+mj-lt"/>
                  <a:buAutoNum type="arabicPeriod" startAt="2"/>
                </a:pPr>
                <a:endParaRPr lang="en-US" sz="2400" b="1" dirty="0" smtClean="0">
                  <a:latin typeface="Times New Roman" panose="02020603050405020304" pitchFamily="18" charset="0"/>
                  <a:cs typeface="Times New Roman" panose="02020603050405020304" pitchFamily="18" charset="0"/>
                </a:endParaRPr>
              </a:p>
              <a:p>
                <a:pPr marL="457200" indent="-457200" algn="justLow" rtl="0">
                  <a:spcAft>
                    <a:spcPts val="600"/>
                  </a:spcAft>
                  <a:buFont typeface="+mj-lt"/>
                  <a:buAutoNum type="arabicPeriod" startAt="2"/>
                </a:pPr>
                <a:endParaRPr lang="en-US" sz="2400" b="1" dirty="0">
                  <a:latin typeface="Times New Roman" panose="02020603050405020304" pitchFamily="18" charset="0"/>
                  <a:cs typeface="Times New Roman" panose="02020603050405020304" pitchFamily="18" charset="0"/>
                </a:endParaRPr>
              </a:p>
              <a:p>
                <a:pPr algn="justLow" rtl="0"/>
                <a:endParaRPr lang="en-US" sz="2400" b="1" dirty="0">
                  <a:latin typeface="Times New Roman" panose="02020603050405020304" pitchFamily="18" charset="0"/>
                  <a:cs typeface="Times New Roman" panose="02020603050405020304" pitchFamily="18" charset="0"/>
                </a:endParaRPr>
              </a:p>
              <a:p>
                <a:pPr algn="ctr" rtl="0">
                  <a:spcAft>
                    <a:spcPts val="600"/>
                  </a:spcAft>
                </a:pPr>
                <a14:m>
                  <m:oMath xmlns:m="http://schemas.openxmlformats.org/officeDocument/2006/math">
                    <m:r>
                      <a:rPr lang="en-US" sz="2400" i="1">
                        <a:solidFill>
                          <a:srgbClr val="FF0000"/>
                        </a:solidFill>
                        <a:latin typeface="Cambria Math"/>
                        <a:cs typeface="Times New Roman" panose="02020603050405020304" pitchFamily="18" charset="0"/>
                      </a:rPr>
                      <m:t>∑</m:t>
                    </m:r>
                  </m:oMath>
                </a14:m>
                <a:r>
                  <a:rPr lang="en-US" sz="2400" dirty="0">
                    <a:solidFill>
                      <a:srgbClr val="FF0000"/>
                    </a:solidFill>
                    <a:latin typeface="Times New Roman" panose="02020603050405020304" pitchFamily="18" charset="0"/>
                    <a:cs typeface="Times New Roman" panose="02020603050405020304" pitchFamily="18" charset="0"/>
                  </a:rPr>
                  <a:t>BS - </a:t>
                </a:r>
                <a14:m>
                  <m:oMath xmlns:m="http://schemas.openxmlformats.org/officeDocument/2006/math">
                    <m:r>
                      <a:rPr lang="en-US" sz="2400" i="1">
                        <a:solidFill>
                          <a:srgbClr val="FF0000"/>
                        </a:solidFill>
                        <a:latin typeface="Cambria Math"/>
                        <a:cs typeface="Times New Roman" panose="02020603050405020304" pitchFamily="18" charset="0"/>
                      </a:rPr>
                      <m:t>∑</m:t>
                    </m:r>
                  </m:oMath>
                </a14:m>
                <a:r>
                  <a:rPr lang="en-US" sz="2400" dirty="0">
                    <a:solidFill>
                      <a:srgbClr val="FF0000"/>
                    </a:solidFill>
                    <a:latin typeface="Times New Roman" panose="02020603050405020304" pitchFamily="18" charset="0"/>
                    <a:cs typeface="Times New Roman" panose="02020603050405020304" pitchFamily="18" charset="0"/>
                  </a:rPr>
                  <a:t>FS = </a:t>
                </a:r>
                <a14:m>
                  <m:oMath xmlns:m="http://schemas.openxmlformats.org/officeDocument/2006/math">
                    <m:r>
                      <a:rPr lang="en-US" sz="2400" i="1">
                        <a:solidFill>
                          <a:srgbClr val="FF0000"/>
                        </a:solidFill>
                        <a:latin typeface="Cambria Math"/>
                        <a:cs typeface="Times New Roman" panose="02020603050405020304" pitchFamily="18" charset="0"/>
                      </a:rPr>
                      <m:t>∑</m:t>
                    </m:r>
                    <m:r>
                      <m:rPr>
                        <m:sty m:val="p"/>
                      </m:rPr>
                      <a:rPr lang="en-US" sz="2400" b="0" i="0" smtClean="0">
                        <a:solidFill>
                          <a:srgbClr val="FF0000"/>
                        </a:solidFill>
                        <a:latin typeface="Cambria Math"/>
                        <a:cs typeface="Times New Roman" panose="02020603050405020304" pitchFamily="18" charset="0"/>
                      </a:rPr>
                      <m:t>R</m:t>
                    </m:r>
                  </m:oMath>
                </a14:m>
                <a:r>
                  <a:rPr lang="en-US" sz="2400" dirty="0" smtClean="0">
                    <a:solidFill>
                      <a:srgbClr val="FF0000"/>
                    </a:solidFill>
                    <a:latin typeface="Times New Roman" panose="02020603050405020304" pitchFamily="18" charset="0"/>
                    <a:cs typeface="Times New Roman" panose="02020603050405020304" pitchFamily="18" charset="0"/>
                  </a:rPr>
                  <a:t> </a:t>
                </a:r>
                <a:r>
                  <a:rPr lang="en-US" sz="2400" dirty="0">
                    <a:solidFill>
                      <a:srgbClr val="FF0000"/>
                    </a:solidFill>
                    <a:latin typeface="Times New Roman" panose="02020603050405020304" pitchFamily="18" charset="0"/>
                    <a:cs typeface="Times New Roman" panose="02020603050405020304" pitchFamily="18" charset="0"/>
                  </a:rPr>
                  <a:t>- </a:t>
                </a:r>
                <a14:m>
                  <m:oMath xmlns:m="http://schemas.openxmlformats.org/officeDocument/2006/math">
                    <m:r>
                      <a:rPr lang="en-US" sz="2400" i="1">
                        <a:solidFill>
                          <a:srgbClr val="FF0000"/>
                        </a:solidFill>
                        <a:latin typeface="Cambria Math"/>
                        <a:cs typeface="Times New Roman" panose="02020603050405020304" pitchFamily="18" charset="0"/>
                      </a:rPr>
                      <m:t>∑</m:t>
                    </m:r>
                  </m:oMath>
                </a14:m>
                <a:r>
                  <a:rPr lang="en-US" sz="2400" dirty="0" smtClean="0">
                    <a:solidFill>
                      <a:srgbClr val="FF0000"/>
                    </a:solidFill>
                    <a:latin typeface="Times New Roman" panose="02020603050405020304" pitchFamily="18" charset="0"/>
                    <a:cs typeface="Times New Roman" panose="02020603050405020304" pitchFamily="18" charset="0"/>
                  </a:rPr>
                  <a:t>F = Last </a:t>
                </a:r>
                <a:r>
                  <a:rPr lang="en-US" sz="2400" dirty="0">
                    <a:solidFill>
                      <a:srgbClr val="FF0000"/>
                    </a:solidFill>
                    <a:latin typeface="Times New Roman" panose="02020603050405020304" pitchFamily="18" charset="0"/>
                    <a:cs typeface="Times New Roman" panose="02020603050405020304" pitchFamily="18" charset="0"/>
                  </a:rPr>
                  <a:t>Elev. – First Elev. = -33.74 </a:t>
                </a:r>
                <a:r>
                  <a:rPr lang="en-US" sz="2400" dirty="0" smtClean="0">
                    <a:solidFill>
                      <a:srgbClr val="FF0000"/>
                    </a:solidFill>
                    <a:latin typeface="Times New Roman" panose="02020603050405020304" pitchFamily="18" charset="0"/>
                    <a:cs typeface="Times New Roman" panose="02020603050405020304" pitchFamily="18" charset="0"/>
                  </a:rPr>
                  <a:t>m</a:t>
                </a:r>
                <a:endParaRPr lang="en-US" sz="2400" dirty="0">
                  <a:solidFill>
                    <a:srgbClr val="FF0000"/>
                  </a:solidFill>
                  <a:latin typeface="Times New Roman" panose="02020603050405020304" pitchFamily="18" charset="0"/>
                  <a:cs typeface="Times New Roman" panose="02020603050405020304" pitchFamily="18"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142844" y="-27384"/>
                <a:ext cx="8786874" cy="7001917"/>
              </a:xfrm>
              <a:prstGeom prst="rect">
                <a:avLst/>
              </a:prstGeom>
              <a:blipFill rotWithShape="1">
                <a:blip r:embed="rId3"/>
                <a:stretch>
                  <a:fillRect l="-1040" t="-784"/>
                </a:stretch>
              </a:blipFill>
            </p:spPr>
            <p:txBody>
              <a:bodyPr/>
              <a:lstStyle/>
              <a:p>
                <a:r>
                  <a:rPr lang="en-US">
                    <a:noFill/>
                  </a:rPr>
                  <a:t> </a:t>
                </a:r>
              </a:p>
            </p:txBody>
          </p:sp>
        </mc:Fallback>
      </mc:AlternateContent>
      <p:sp>
        <p:nvSpPr>
          <p:cNvPr id="2458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graphicFrame>
        <p:nvGraphicFramePr>
          <p:cNvPr id="2" name="Table 1"/>
          <p:cNvGraphicFramePr>
            <a:graphicFrameLocks noGrp="1"/>
          </p:cNvGraphicFramePr>
          <p:nvPr>
            <p:extLst>
              <p:ext uri="{D42A27DB-BD31-4B8C-83A1-F6EECF244321}">
                <p14:modId xmlns:p14="http://schemas.microsoft.com/office/powerpoint/2010/main" val="3834251924"/>
              </p:ext>
            </p:extLst>
          </p:nvPr>
        </p:nvGraphicFramePr>
        <p:xfrm>
          <a:off x="539552" y="404665"/>
          <a:ext cx="7814104" cy="2613660"/>
        </p:xfrm>
        <a:graphic>
          <a:graphicData uri="http://schemas.openxmlformats.org/drawingml/2006/table">
            <a:tbl>
              <a:tblPr>
                <a:tableStyleId>{69C7853C-536D-4A76-A0AE-DD22124D55A5}</a:tableStyleId>
              </a:tblPr>
              <a:tblGrid>
                <a:gridCol w="1202170"/>
                <a:gridCol w="1227215"/>
                <a:gridCol w="1171015"/>
                <a:gridCol w="1533867"/>
                <a:gridCol w="1477667"/>
                <a:gridCol w="1202170"/>
              </a:tblGrid>
              <a:tr h="339466">
                <a:tc>
                  <a:txBody>
                    <a:bodyPr/>
                    <a:lstStyle/>
                    <a:p>
                      <a:pPr algn="ctr" fontAlgn="b"/>
                      <a:r>
                        <a:rPr lang="en-US" sz="2400" u="none" strike="noStrike" dirty="0" smtClean="0">
                          <a:effectLst/>
                          <a:latin typeface="Times New Roman" panose="02020603050405020304" pitchFamily="18" charset="0"/>
                          <a:cs typeface="Times New Roman" panose="02020603050405020304" pitchFamily="18" charset="0"/>
                        </a:rPr>
                        <a:t>Station</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BS</a:t>
                      </a:r>
                      <a:endParaRPr lang="en-US" sz="24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FS</a:t>
                      </a:r>
                      <a:endParaRPr lang="en-US" sz="24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HI</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Elevation</a:t>
                      </a:r>
                      <a:endParaRPr lang="en-US" sz="24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Remarks</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339466">
                <a:tc>
                  <a:txBody>
                    <a:bodyPr/>
                    <a:lstStyle/>
                    <a:p>
                      <a:pPr algn="ctr" fontAlgn="b"/>
                      <a:r>
                        <a:rPr lang="en-US" sz="2400" u="none" strike="noStrike">
                          <a:effectLst/>
                          <a:latin typeface="Times New Roman" panose="02020603050405020304" pitchFamily="18" charset="0"/>
                          <a:cs typeface="Times New Roman" panose="02020603050405020304" pitchFamily="18" charset="0"/>
                        </a:rPr>
                        <a:t>A</a:t>
                      </a:r>
                      <a:endParaRPr lang="en-US" sz="24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1.33</a:t>
                      </a:r>
                      <a:endParaRPr lang="en-US" sz="2400" b="0" i="0" u="none" strike="noStrike">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2400" b="0" i="0" u="none" strike="noStrike">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2054.51</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2053.18</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BM</a:t>
                      </a:r>
                      <a:endParaRPr lang="en-US" sz="24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r>
              <a:tr h="339466">
                <a:tc>
                  <a:txBody>
                    <a:bodyPr/>
                    <a:lstStyle/>
                    <a:p>
                      <a:pPr algn="ctr" fontAlgn="b"/>
                      <a:r>
                        <a:rPr lang="en-US" sz="2400" u="none" strike="noStrike">
                          <a:effectLst/>
                          <a:latin typeface="Times New Roman" panose="02020603050405020304" pitchFamily="18" charset="0"/>
                          <a:cs typeface="Times New Roman" panose="02020603050405020304" pitchFamily="18" charset="0"/>
                        </a:rPr>
                        <a:t>B</a:t>
                      </a:r>
                      <a:endParaRPr lang="en-US" sz="24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0.22</a:t>
                      </a:r>
                      <a:endParaRPr lang="en-US" sz="2400" b="0" i="0" u="none" strike="noStrike">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8.37</a:t>
                      </a:r>
                      <a:endParaRPr lang="en-US" sz="2400" b="0" i="0" u="none" strike="noStrike">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2046.36</a:t>
                      </a:r>
                      <a:endParaRPr lang="en-US" sz="24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2046.14</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TP1</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r>
              <a:tr h="339466">
                <a:tc>
                  <a:txBody>
                    <a:bodyPr/>
                    <a:lstStyle/>
                    <a:p>
                      <a:pPr algn="ctr" fontAlgn="b"/>
                      <a:r>
                        <a:rPr lang="en-US" sz="2400" u="none" strike="noStrike">
                          <a:effectLst/>
                          <a:latin typeface="Times New Roman" panose="02020603050405020304" pitchFamily="18" charset="0"/>
                          <a:cs typeface="Times New Roman" panose="02020603050405020304" pitchFamily="18" charset="0"/>
                        </a:rPr>
                        <a:t>C</a:t>
                      </a:r>
                      <a:endParaRPr lang="en-US" sz="24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0.96</a:t>
                      </a:r>
                      <a:endParaRPr lang="en-US" sz="2400" b="0" i="0" u="none" strike="noStrike">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7.91</a:t>
                      </a:r>
                      <a:endParaRPr lang="en-US" sz="24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2039.41</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2038.45</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TP2</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r>
              <a:tr h="339466">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D</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0.46</a:t>
                      </a:r>
                      <a:endParaRPr lang="en-US" sz="2400" b="0" i="0" u="none" strike="noStrike">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11.72</a:t>
                      </a:r>
                      <a:endParaRPr lang="en-US" sz="2400" b="0" i="0" u="none" strike="noStrike">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2028.15</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2027.69</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TP3</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r>
              <a:tr h="339466">
                <a:tc>
                  <a:txBody>
                    <a:bodyPr/>
                    <a:lstStyle/>
                    <a:p>
                      <a:pPr algn="ctr" fontAlgn="b"/>
                      <a:r>
                        <a:rPr lang="en-US" sz="2400" u="none" strike="noStrike">
                          <a:effectLst/>
                          <a:latin typeface="Times New Roman" panose="02020603050405020304" pitchFamily="18" charset="0"/>
                          <a:cs typeface="Times New Roman" panose="02020603050405020304" pitchFamily="18" charset="0"/>
                        </a:rPr>
                        <a:t>E</a:t>
                      </a:r>
                      <a:endParaRPr lang="en-US" sz="24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2400" b="0" i="0" u="none" strike="noStrike">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8.71</a:t>
                      </a:r>
                      <a:endParaRPr lang="en-US" sz="2400" b="0" i="0" u="none" strike="noStrike">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2019.44</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BM</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r>
              <a:tr h="339466">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Sum</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2.97</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36.71</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4170967892"/>
              </p:ext>
            </p:extLst>
          </p:nvPr>
        </p:nvGraphicFramePr>
        <p:xfrm>
          <a:off x="395538" y="3789040"/>
          <a:ext cx="8424934" cy="2613660"/>
        </p:xfrm>
        <a:graphic>
          <a:graphicData uri="http://schemas.openxmlformats.org/drawingml/2006/table">
            <a:tbl>
              <a:tblPr>
                <a:tableStyleId>{69C7853C-536D-4A76-A0AE-DD22124D55A5}</a:tableStyleId>
              </a:tblPr>
              <a:tblGrid>
                <a:gridCol w="1203562"/>
                <a:gridCol w="1203562"/>
                <a:gridCol w="1203562"/>
                <a:gridCol w="1203562"/>
                <a:gridCol w="1203562"/>
                <a:gridCol w="1203562"/>
                <a:gridCol w="1203562"/>
              </a:tblGrid>
              <a:tr h="360040">
                <a:tc>
                  <a:txBody>
                    <a:bodyPr/>
                    <a:lstStyle/>
                    <a:p>
                      <a:pPr algn="ctr" fontAlgn="b"/>
                      <a:r>
                        <a:rPr lang="en-US" sz="2400" u="none" strike="noStrike" dirty="0" smtClean="0">
                          <a:effectLst/>
                          <a:latin typeface="Times New Roman" panose="02020603050405020304" pitchFamily="18" charset="0"/>
                          <a:cs typeface="Times New Roman" panose="02020603050405020304" pitchFamily="18" charset="0"/>
                        </a:rPr>
                        <a:t>Station</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BS</a:t>
                      </a:r>
                      <a:endParaRPr lang="en-US" sz="24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FS</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R</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F</a:t>
                      </a:r>
                      <a:endParaRPr lang="en-US" sz="24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Elevation</a:t>
                      </a:r>
                      <a:endParaRPr lang="en-US" sz="24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Remarks</a:t>
                      </a:r>
                      <a:endParaRPr lang="en-US" sz="24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360040">
                <a:tc>
                  <a:txBody>
                    <a:bodyPr/>
                    <a:lstStyle/>
                    <a:p>
                      <a:pPr algn="ctr" fontAlgn="b"/>
                      <a:r>
                        <a:rPr lang="en-US" sz="2400" u="none" strike="noStrike">
                          <a:effectLst/>
                          <a:latin typeface="Times New Roman" panose="02020603050405020304" pitchFamily="18" charset="0"/>
                          <a:cs typeface="Times New Roman" panose="02020603050405020304" pitchFamily="18" charset="0"/>
                        </a:rPr>
                        <a:t>A</a:t>
                      </a:r>
                      <a:endParaRPr lang="en-US" sz="24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1.33</a:t>
                      </a:r>
                      <a:endParaRPr lang="en-US" sz="2400" b="0" i="0" u="none" strike="noStrike">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2400" b="0" i="0" u="none" strike="noStrike">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7.04</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2053.18</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BM</a:t>
                      </a:r>
                      <a:endParaRPr lang="en-US" sz="24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r>
              <a:tr h="360040">
                <a:tc>
                  <a:txBody>
                    <a:bodyPr/>
                    <a:lstStyle/>
                    <a:p>
                      <a:pPr algn="ctr" fontAlgn="b"/>
                      <a:r>
                        <a:rPr lang="en-US" sz="2400" u="none" strike="noStrike">
                          <a:effectLst/>
                          <a:latin typeface="Times New Roman" panose="02020603050405020304" pitchFamily="18" charset="0"/>
                          <a:cs typeface="Times New Roman" panose="02020603050405020304" pitchFamily="18" charset="0"/>
                        </a:rPr>
                        <a:t>B</a:t>
                      </a:r>
                      <a:endParaRPr lang="en-US" sz="24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0.22</a:t>
                      </a:r>
                      <a:endParaRPr lang="en-US" sz="2400" b="0" i="0" u="none" strike="noStrike">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8.37</a:t>
                      </a:r>
                      <a:endParaRPr lang="en-US" sz="2400" b="0" i="0" u="none" strike="noStrike">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7.69</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2046.14</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TP1</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r>
              <a:tr h="360040">
                <a:tc>
                  <a:txBody>
                    <a:bodyPr/>
                    <a:lstStyle/>
                    <a:p>
                      <a:pPr algn="ctr" fontAlgn="b"/>
                      <a:r>
                        <a:rPr lang="en-US" sz="2400" u="none" strike="noStrike">
                          <a:effectLst/>
                          <a:latin typeface="Times New Roman" panose="02020603050405020304" pitchFamily="18" charset="0"/>
                          <a:cs typeface="Times New Roman" panose="02020603050405020304" pitchFamily="18" charset="0"/>
                        </a:rPr>
                        <a:t>C</a:t>
                      </a:r>
                      <a:endParaRPr lang="en-US" sz="24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0.96</a:t>
                      </a:r>
                      <a:endParaRPr lang="en-US" sz="2400" b="0" i="0" u="none" strike="noStrike">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7.91</a:t>
                      </a:r>
                      <a:endParaRPr lang="en-US" sz="2400" b="0" i="0" u="none" strike="noStrike">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10.76</a:t>
                      </a:r>
                      <a:endParaRPr lang="en-US" sz="24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2038.45</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TP2</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r>
              <a:tr h="360040">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D</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0.46</a:t>
                      </a:r>
                      <a:endParaRPr lang="en-US" sz="24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11.72</a:t>
                      </a:r>
                      <a:endParaRPr lang="en-US" sz="24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8.25</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2027.69</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TP3</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r>
              <a:tr h="360040">
                <a:tc>
                  <a:txBody>
                    <a:bodyPr/>
                    <a:lstStyle/>
                    <a:p>
                      <a:pPr algn="ctr" fontAlgn="b"/>
                      <a:endParaRPr lang="en-US" sz="24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2400" b="0" i="0" u="none" strike="noStrike">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8.71</a:t>
                      </a:r>
                      <a:endParaRPr lang="en-US" sz="2400" b="0" i="0" u="none" strike="noStrike">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0</a:t>
                      </a:r>
                      <a:endParaRPr lang="en-US" sz="24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2019.44</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400" u="none" strike="noStrike">
                          <a:effectLst/>
                          <a:latin typeface="Times New Roman" panose="02020603050405020304" pitchFamily="18" charset="0"/>
                          <a:cs typeface="Times New Roman" panose="02020603050405020304" pitchFamily="18" charset="0"/>
                        </a:rPr>
                        <a:t>BM</a:t>
                      </a:r>
                      <a:endParaRPr lang="en-US" sz="2400" b="0"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r>
              <a:tr h="360040">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Sum</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2.97</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36.71</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r>
                        <a:rPr lang="en-US" sz="2400" u="none" strike="noStrike" dirty="0">
                          <a:effectLst/>
                          <a:latin typeface="Times New Roman" panose="02020603050405020304" pitchFamily="18" charset="0"/>
                          <a:cs typeface="Times New Roman" panose="02020603050405020304" pitchFamily="18" charset="0"/>
                        </a:rPr>
                        <a:t>33.74</a:t>
                      </a:r>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fontAlgn="b"/>
                      <a:endParaRPr lang="en-US" sz="2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4">
                        <a:lumMod val="20000"/>
                        <a:lumOff val="80000"/>
                      </a:schemeClr>
                    </a:solidFill>
                  </a:tcPr>
                </a:tc>
              </a:tr>
            </a:tbl>
          </a:graphicData>
        </a:graphic>
      </p:graphicFrame>
    </p:spTree>
    <p:extLst>
      <p:ext uri="{BB962C8B-B14F-4D97-AF65-F5344CB8AC3E}">
        <p14:creationId xmlns:p14="http://schemas.microsoft.com/office/powerpoint/2010/main" val="474537554"/>
      </p:ext>
    </p:extLst>
  </p:cSld>
  <p:clrMapOvr>
    <a:masterClrMapping/>
  </p:clrMapOvr>
  <p:transition>
    <p:dissolve/>
    <p:sndAc>
      <p:stSnd>
        <p:snd r:embed="rId2" name="arrow.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22332"/>
            <a:ext cx="8229600" cy="714380"/>
          </a:xfrm>
        </p:spPr>
        <p:txBody>
          <a:bodyPr>
            <a:normAutofit/>
          </a:bodyPr>
          <a:lstStyle/>
          <a:p>
            <a:pPr algn="ctr"/>
            <a:r>
              <a:rPr lang="en-US" sz="3000" b="1" dirty="0">
                <a:solidFill>
                  <a:schemeClr val="tx1"/>
                </a:solidFill>
              </a:rPr>
              <a:t>Levels and </a:t>
            </a:r>
            <a:r>
              <a:rPr lang="en-US" sz="3000" b="1" dirty="0" smtClean="0">
                <a:solidFill>
                  <a:schemeClr val="tx1"/>
                </a:solidFill>
              </a:rPr>
              <a:t>Leveling</a:t>
            </a:r>
            <a:endParaRPr lang="ar-IQ" sz="3000" b="1" dirty="0">
              <a:solidFill>
                <a:schemeClr val="tx1"/>
              </a:solidFill>
            </a:endParaRPr>
          </a:p>
        </p:txBody>
      </p:sp>
      <p:sp>
        <p:nvSpPr>
          <p:cNvPr id="4" name="Slide Number Placeholder 3"/>
          <p:cNvSpPr>
            <a:spLocks noGrp="1"/>
          </p:cNvSpPr>
          <p:nvPr>
            <p:ph type="sldNum" sz="quarter" idx="12"/>
          </p:nvPr>
        </p:nvSpPr>
        <p:spPr/>
        <p:txBody>
          <a:bodyPr/>
          <a:lstStyle/>
          <a:p>
            <a:fld id="{5FE2BAA9-41AF-4855-8021-8A5056376909}" type="slidenum">
              <a:rPr lang="ar-IQ" smtClean="0"/>
              <a:pPr/>
              <a:t>2</a:t>
            </a:fld>
            <a:endParaRPr lang="ar-IQ"/>
          </a:p>
        </p:txBody>
      </p:sp>
      <p:sp>
        <p:nvSpPr>
          <p:cNvPr id="5" name="Rectangle 4"/>
          <p:cNvSpPr/>
          <p:nvPr/>
        </p:nvSpPr>
        <p:spPr>
          <a:xfrm>
            <a:off x="248482" y="883161"/>
            <a:ext cx="8643998" cy="5786199"/>
          </a:xfrm>
          <a:prstGeom prst="rect">
            <a:avLst/>
          </a:prstGeom>
        </p:spPr>
        <p:txBody>
          <a:bodyPr wrap="square">
            <a:spAutoFit/>
          </a:bodyPr>
          <a:lstStyle/>
          <a:p>
            <a:pPr algn="just" rtl="0"/>
            <a:r>
              <a:rPr lang="ar-IQ" sz="2400" dirty="0" smtClean="0"/>
              <a:t>   </a:t>
            </a:r>
            <a:r>
              <a:rPr lang="en-US" sz="2400" dirty="0" smtClean="0"/>
              <a:t>Leveling </a:t>
            </a:r>
            <a:r>
              <a:rPr lang="en-US" sz="2400" dirty="0"/>
              <a:t>is the most widely used method for obtaining the elevations of ground points relative to </a:t>
            </a:r>
            <a:r>
              <a:rPr lang="en-US" sz="2400" dirty="0" smtClean="0"/>
              <a:t>a reference datum.</a:t>
            </a:r>
          </a:p>
          <a:p>
            <a:pPr algn="just" rtl="0"/>
            <a:endParaRPr lang="en-US" sz="2400" dirty="0" smtClean="0"/>
          </a:p>
          <a:p>
            <a:pPr algn="just" rtl="0"/>
            <a:r>
              <a:rPr lang="en-US" sz="2400" b="1" u="sng" dirty="0"/>
              <a:t>D</a:t>
            </a:r>
            <a:r>
              <a:rPr lang="en-US" sz="2400" b="1" u="sng" dirty="0" smtClean="0"/>
              <a:t>atum:</a:t>
            </a:r>
            <a:r>
              <a:rPr lang="en-US" sz="2400" b="1" dirty="0" smtClean="0"/>
              <a:t> </a:t>
            </a:r>
            <a:r>
              <a:rPr lang="en-US" sz="2400" dirty="0"/>
              <a:t>is any reference surface to which the elevations of points are referred. The most commonly </a:t>
            </a:r>
            <a:r>
              <a:rPr lang="en-US" sz="2400" dirty="0" smtClean="0"/>
              <a:t>used datum is </a:t>
            </a:r>
            <a:r>
              <a:rPr lang="en-US" sz="2400" dirty="0"/>
              <a:t>mean sea level (MSL).</a:t>
            </a:r>
            <a:endParaRPr lang="en-US" sz="2400" dirty="0" smtClean="0"/>
          </a:p>
          <a:p>
            <a:pPr algn="just" rtl="0"/>
            <a:endParaRPr lang="en-US" sz="2400" dirty="0" smtClean="0"/>
          </a:p>
          <a:p>
            <a:pPr algn="just" rtl="0">
              <a:spcAft>
                <a:spcPts val="1200"/>
              </a:spcAft>
            </a:pPr>
            <a:r>
              <a:rPr lang="en-US" sz="2400" b="1" u="sng" dirty="0"/>
              <a:t>Mean Sea Level (MSL):</a:t>
            </a:r>
            <a:r>
              <a:rPr lang="en-US" sz="2400" b="1" dirty="0"/>
              <a:t> </a:t>
            </a:r>
            <a:r>
              <a:rPr lang="en-US" sz="2400" dirty="0" smtClean="0"/>
              <a:t>is </a:t>
            </a:r>
            <a:r>
              <a:rPr lang="en-US" sz="2400" dirty="0"/>
              <a:t>the average height of the sea for all stages of the tides. </a:t>
            </a:r>
            <a:r>
              <a:rPr lang="en-US" sz="2400" dirty="0" smtClean="0"/>
              <a:t>At</a:t>
            </a:r>
            <a:r>
              <a:rPr lang="ar-IQ" sz="2400" dirty="0" smtClean="0"/>
              <a:t> </a:t>
            </a:r>
            <a:r>
              <a:rPr lang="en-US" sz="2400" dirty="0" smtClean="0"/>
              <a:t>any </a:t>
            </a:r>
            <a:r>
              <a:rPr lang="en-US" sz="2400" dirty="0"/>
              <a:t>particular </a:t>
            </a:r>
            <a:r>
              <a:rPr lang="en-US" sz="2400" dirty="0" smtClean="0"/>
              <a:t>place</a:t>
            </a:r>
            <a:r>
              <a:rPr lang="en-US" sz="2400" dirty="0"/>
              <a:t>,</a:t>
            </a:r>
            <a:r>
              <a:rPr lang="en-US" sz="2400" dirty="0" smtClean="0"/>
              <a:t> </a:t>
            </a:r>
            <a:r>
              <a:rPr lang="en-US" sz="2400" dirty="0"/>
              <a:t>MSL is established by finding the mean sea level (free of tides) </a:t>
            </a:r>
            <a:r>
              <a:rPr lang="en-US" sz="2400" dirty="0" smtClean="0"/>
              <a:t>after averaging </a:t>
            </a:r>
            <a:r>
              <a:rPr lang="en-US" sz="2400" dirty="0"/>
              <a:t>tide heights over a long period of </a:t>
            </a:r>
            <a:r>
              <a:rPr lang="en-US" sz="2400" dirty="0" smtClean="0"/>
              <a:t>time.</a:t>
            </a:r>
            <a:endParaRPr lang="en-US" sz="2400" dirty="0"/>
          </a:p>
          <a:p>
            <a:pPr algn="just" rtl="0"/>
            <a:r>
              <a:rPr lang="ar-IQ" sz="2400" dirty="0" smtClean="0"/>
              <a:t>     </a:t>
            </a:r>
            <a:r>
              <a:rPr lang="en-US" sz="2400" dirty="0" smtClean="0"/>
              <a:t>Leveling </a:t>
            </a:r>
            <a:r>
              <a:rPr lang="en-US" sz="2400" dirty="0"/>
              <a:t>involves the measurement of vertical distance relative to a horizontal line of </a:t>
            </a:r>
            <a:r>
              <a:rPr lang="en-US" sz="2400" dirty="0" smtClean="0"/>
              <a:t>sight. Hence it requires </a:t>
            </a:r>
            <a:r>
              <a:rPr lang="en-US" sz="2400" dirty="0"/>
              <a:t>a graduated staff for the vertical measurements and an instrument that will provide a </a:t>
            </a:r>
            <a:r>
              <a:rPr lang="en-US" sz="2400" dirty="0" smtClean="0"/>
              <a:t>horizontal line </a:t>
            </a:r>
            <a:r>
              <a:rPr lang="en-US" sz="2400" dirty="0"/>
              <a:t>of sight</a:t>
            </a:r>
            <a:r>
              <a:rPr lang="en-US" sz="2400" dirty="0" smtClean="0"/>
              <a:t>.</a:t>
            </a:r>
          </a:p>
        </p:txBody>
      </p:sp>
    </p:spTree>
  </p:cSld>
  <p:clrMapOvr>
    <a:masterClrMapping/>
  </p:clrMapOvr>
  <p:transition>
    <p:dissolve/>
    <p:sndAc>
      <p:stSnd>
        <p:snd r:embed="rId2" name="arrow.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FE2BAA9-41AF-4855-8021-8A5056376909}" type="slidenum">
              <a:rPr lang="ar-IQ" smtClean="0"/>
              <a:pPr/>
              <a:t>3</a:t>
            </a:fld>
            <a:endParaRPr lang="ar-IQ"/>
          </a:p>
        </p:txBody>
      </p:sp>
      <p:sp>
        <p:nvSpPr>
          <p:cNvPr id="5" name="Rectangle 4"/>
          <p:cNvSpPr/>
          <p:nvPr/>
        </p:nvSpPr>
        <p:spPr>
          <a:xfrm>
            <a:off x="179512" y="260648"/>
            <a:ext cx="8643998" cy="6571030"/>
          </a:xfrm>
          <a:prstGeom prst="rect">
            <a:avLst/>
          </a:prstGeom>
        </p:spPr>
        <p:txBody>
          <a:bodyPr wrap="square">
            <a:spAutoFit/>
          </a:bodyPr>
          <a:lstStyle/>
          <a:p>
            <a:pPr algn="just" rtl="0">
              <a:spcAft>
                <a:spcPts val="1200"/>
              </a:spcAft>
            </a:pPr>
            <a:r>
              <a:rPr lang="en-US" sz="2600" b="1" dirty="0" smtClean="0"/>
              <a:t>Principles of Leveling</a:t>
            </a:r>
            <a:endParaRPr lang="ar-IQ" sz="2600" b="1" dirty="0" smtClean="0"/>
          </a:p>
          <a:p>
            <a:pPr algn="just" rtl="0">
              <a:spcAft>
                <a:spcPts val="1200"/>
              </a:spcAft>
            </a:pPr>
            <a:r>
              <a:rPr lang="en-US" sz="2400" b="1" u="sng" dirty="0" smtClean="0"/>
              <a:t>Level </a:t>
            </a:r>
            <a:r>
              <a:rPr lang="en-US" sz="2400" b="1" u="sng" dirty="0"/>
              <a:t>L</a:t>
            </a:r>
            <a:r>
              <a:rPr lang="en-US" sz="2400" b="1" u="sng" dirty="0" smtClean="0"/>
              <a:t>ine or Level Surface:</a:t>
            </a:r>
            <a:r>
              <a:rPr lang="en-US" sz="2400" b="1" dirty="0" smtClean="0"/>
              <a:t> </a:t>
            </a:r>
            <a:r>
              <a:rPr lang="en-US" sz="2400" dirty="0"/>
              <a:t>is one which at all points is normal to the direction of the force of gravity </a:t>
            </a:r>
            <a:r>
              <a:rPr lang="en-US" sz="2400" dirty="0" smtClean="0"/>
              <a:t>as defined </a:t>
            </a:r>
            <a:r>
              <a:rPr lang="en-US" sz="2400" dirty="0"/>
              <a:t>by a </a:t>
            </a:r>
            <a:r>
              <a:rPr lang="en-US" sz="2400" dirty="0" smtClean="0"/>
              <a:t>freely suspended plumb-bob.</a:t>
            </a:r>
          </a:p>
          <a:p>
            <a:pPr algn="just" rtl="0"/>
            <a:r>
              <a:rPr lang="en-US" sz="2400" b="1" u="sng" dirty="0"/>
              <a:t>Vertical Line:</a:t>
            </a:r>
            <a:r>
              <a:rPr lang="en-US" sz="2400" b="1" dirty="0"/>
              <a:t> </a:t>
            </a:r>
            <a:r>
              <a:rPr lang="en-US" sz="2400" dirty="0"/>
              <a:t>A vertical line at a point is the line connecting the point to the </a:t>
            </a:r>
            <a:r>
              <a:rPr lang="en-US" sz="2400" dirty="0" smtClean="0"/>
              <a:t>center </a:t>
            </a:r>
            <a:r>
              <a:rPr lang="en-US" sz="2400" dirty="0"/>
              <a:t>of </a:t>
            </a:r>
            <a:r>
              <a:rPr lang="en-US" sz="2400" dirty="0" smtClean="0"/>
              <a:t>the</a:t>
            </a:r>
            <a:r>
              <a:rPr lang="ar-IQ" sz="2400" dirty="0" smtClean="0"/>
              <a:t> </a:t>
            </a:r>
            <a:r>
              <a:rPr lang="en-US" sz="2400" dirty="0" smtClean="0"/>
              <a:t>earth</a:t>
            </a:r>
            <a:r>
              <a:rPr lang="en-US" sz="2400" dirty="0"/>
              <a:t>. It is the plumb line at that </a:t>
            </a:r>
            <a:r>
              <a:rPr lang="en-US" sz="2400" dirty="0" smtClean="0"/>
              <a:t>point.</a:t>
            </a:r>
            <a:r>
              <a:rPr lang="ar-IQ" sz="2400" dirty="0" smtClean="0"/>
              <a:t> </a:t>
            </a:r>
            <a:r>
              <a:rPr lang="en-US" sz="2400" dirty="0" smtClean="0"/>
              <a:t>Thus the </a:t>
            </a:r>
            <a:r>
              <a:rPr lang="en-US" sz="2400" dirty="0"/>
              <a:t>difference </a:t>
            </a:r>
            <a:r>
              <a:rPr lang="en-US" sz="2400" dirty="0" smtClean="0"/>
              <a:t>in level </a:t>
            </a:r>
            <a:r>
              <a:rPr lang="en-US" sz="2400" dirty="0"/>
              <a:t>between </a:t>
            </a:r>
            <a:r>
              <a:rPr lang="en-US" sz="2400" i="1" dirty="0"/>
              <a:t>A </a:t>
            </a:r>
            <a:r>
              <a:rPr lang="en-US" sz="2400" dirty="0"/>
              <a:t>and </a:t>
            </a:r>
            <a:r>
              <a:rPr lang="en-US" sz="2400" i="1" dirty="0"/>
              <a:t>B </a:t>
            </a:r>
            <a:r>
              <a:rPr lang="en-US" sz="2400" dirty="0" smtClean="0"/>
              <a:t>is the distance </a:t>
            </a:r>
            <a:r>
              <a:rPr lang="en-US" sz="2400" i="1" dirty="0" smtClean="0"/>
              <a:t>A’B</a:t>
            </a:r>
            <a:r>
              <a:rPr lang="en-US" sz="2400" dirty="0" smtClean="0"/>
              <a:t>,</a:t>
            </a:r>
            <a:r>
              <a:rPr lang="ar-IQ" sz="2400" dirty="0" smtClean="0"/>
              <a:t> </a:t>
            </a:r>
            <a:r>
              <a:rPr lang="en-US" sz="2400" dirty="0" smtClean="0"/>
              <a:t>provided </a:t>
            </a:r>
            <a:r>
              <a:rPr lang="en-US" sz="2400" dirty="0"/>
              <a:t>that the </a:t>
            </a:r>
            <a:r>
              <a:rPr lang="en-US" sz="2400" dirty="0" smtClean="0"/>
              <a:t>non</a:t>
            </a:r>
            <a:r>
              <a:rPr lang="ar-IQ" sz="2400" dirty="0" smtClean="0"/>
              <a:t>-</a:t>
            </a:r>
          </a:p>
          <a:p>
            <a:pPr algn="just" rtl="0"/>
            <a:r>
              <a:rPr lang="en-US" sz="2400" dirty="0" smtClean="0"/>
              <a:t>parallelism </a:t>
            </a:r>
            <a:r>
              <a:rPr lang="en-US" sz="2400" dirty="0"/>
              <a:t>of level </a:t>
            </a:r>
            <a:r>
              <a:rPr lang="en-US" sz="2400" dirty="0" smtClean="0"/>
              <a:t>surfaces</a:t>
            </a:r>
            <a:endParaRPr lang="ar-IQ" sz="2400" dirty="0" smtClean="0"/>
          </a:p>
          <a:p>
            <a:pPr algn="just" rtl="0">
              <a:spcAft>
                <a:spcPts val="1800"/>
              </a:spcAft>
            </a:pPr>
            <a:r>
              <a:rPr lang="en-US" sz="2400" dirty="0" smtClean="0"/>
              <a:t>is ignored.</a:t>
            </a:r>
            <a:endParaRPr lang="en-US" sz="2400" dirty="0"/>
          </a:p>
          <a:p>
            <a:pPr algn="just" rtl="0"/>
            <a:r>
              <a:rPr lang="en-US" sz="2400" b="1" u="sng" dirty="0" smtClean="0"/>
              <a:t>Horizontal </a:t>
            </a:r>
            <a:r>
              <a:rPr lang="en-US" sz="2400" b="1" u="sng" dirty="0"/>
              <a:t>L</a:t>
            </a:r>
            <a:r>
              <a:rPr lang="en-US" sz="2400" b="1" u="sng" dirty="0" smtClean="0"/>
              <a:t>ine </a:t>
            </a:r>
            <a:r>
              <a:rPr lang="en-US" sz="2400" b="1" u="sng" dirty="0"/>
              <a:t>or </a:t>
            </a:r>
            <a:r>
              <a:rPr lang="en-US" sz="2400" b="1" u="sng" dirty="0" smtClean="0"/>
              <a:t>Surface:</a:t>
            </a:r>
            <a:endParaRPr lang="ar-IQ" sz="2400" b="1" u="sng" dirty="0" smtClean="0"/>
          </a:p>
          <a:p>
            <a:pPr algn="just" rtl="0"/>
            <a:r>
              <a:rPr lang="en-US" sz="2400" dirty="0" smtClean="0"/>
              <a:t>is </a:t>
            </a:r>
            <a:r>
              <a:rPr lang="en-US" sz="2400" dirty="0"/>
              <a:t>one that is normal to </a:t>
            </a:r>
            <a:r>
              <a:rPr lang="en-US" sz="2400" dirty="0" smtClean="0"/>
              <a:t>the</a:t>
            </a:r>
            <a:endParaRPr lang="ar-IQ" sz="2400" dirty="0" smtClean="0"/>
          </a:p>
          <a:p>
            <a:pPr algn="just" rtl="0"/>
            <a:r>
              <a:rPr lang="en-US" sz="2400" dirty="0" smtClean="0"/>
              <a:t>direction </a:t>
            </a:r>
            <a:r>
              <a:rPr lang="en-US" sz="2400" dirty="0"/>
              <a:t>of the force </a:t>
            </a:r>
            <a:r>
              <a:rPr lang="en-US" sz="2400" dirty="0" smtClean="0"/>
              <a:t>of</a:t>
            </a:r>
            <a:endParaRPr lang="ar-IQ" sz="2400" dirty="0" smtClean="0"/>
          </a:p>
          <a:p>
            <a:pPr algn="just" rtl="0"/>
            <a:r>
              <a:rPr lang="en-US" sz="2400" dirty="0" smtClean="0"/>
              <a:t>gravity </a:t>
            </a:r>
            <a:r>
              <a:rPr lang="en-US" sz="2400" dirty="0"/>
              <a:t>at a particular </a:t>
            </a:r>
            <a:r>
              <a:rPr lang="en-US" sz="2400" dirty="0" smtClean="0"/>
              <a:t>point</a:t>
            </a:r>
            <a:endParaRPr lang="ar-IQ" sz="2400" dirty="0"/>
          </a:p>
          <a:p>
            <a:pPr algn="just" rtl="0"/>
            <a:r>
              <a:rPr lang="en-US" sz="2400" dirty="0" smtClean="0"/>
              <a:t>shows </a:t>
            </a:r>
            <a:r>
              <a:rPr lang="en-US" sz="2400" dirty="0"/>
              <a:t>a horizontal line </a:t>
            </a:r>
            <a:r>
              <a:rPr lang="en-US" sz="2400" dirty="0" smtClean="0"/>
              <a:t>through</a:t>
            </a:r>
            <a:endParaRPr lang="ar-IQ" sz="2400" dirty="0" smtClean="0"/>
          </a:p>
          <a:p>
            <a:pPr algn="just" rtl="0"/>
            <a:r>
              <a:rPr lang="en-US" sz="2400" dirty="0" smtClean="0"/>
              <a:t>point </a:t>
            </a:r>
            <a:r>
              <a:rPr lang="en-US" sz="2400" i="1" dirty="0"/>
              <a:t>C</a:t>
            </a:r>
            <a:r>
              <a:rPr lang="en-US" sz="2400" dirty="0" smtClean="0"/>
              <a:t>.</a:t>
            </a:r>
            <a:endParaRPr lang="ar-IQ" sz="2400"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9503" y="3356992"/>
            <a:ext cx="4534985" cy="3168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03529331"/>
      </p:ext>
    </p:extLst>
  </p:cSld>
  <p:clrMapOvr>
    <a:masterClrMapping/>
  </p:clrMapOvr>
  <p:transition>
    <p:dissolve/>
    <p:sndAc>
      <p:stSnd>
        <p:snd r:embed="rId2" name="arrow.wav"/>
      </p:stSnd>
    </p:sndAc>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FE2BAA9-41AF-4855-8021-8A5056376909}" type="slidenum">
              <a:rPr lang="ar-IQ" smtClean="0"/>
              <a:pPr/>
              <a:t>4</a:t>
            </a:fld>
            <a:endParaRPr lang="ar-IQ"/>
          </a:p>
        </p:txBody>
      </p:sp>
      <p:sp>
        <p:nvSpPr>
          <p:cNvPr id="5" name="Rectangle 4"/>
          <p:cNvSpPr/>
          <p:nvPr/>
        </p:nvSpPr>
        <p:spPr>
          <a:xfrm>
            <a:off x="179512" y="194439"/>
            <a:ext cx="8643998" cy="6494085"/>
          </a:xfrm>
          <a:prstGeom prst="rect">
            <a:avLst/>
          </a:prstGeom>
        </p:spPr>
        <p:txBody>
          <a:bodyPr wrap="square">
            <a:spAutoFit/>
          </a:bodyPr>
          <a:lstStyle/>
          <a:p>
            <a:pPr algn="just" rtl="0">
              <a:spcAft>
                <a:spcPts val="1200"/>
              </a:spcAft>
            </a:pPr>
            <a:r>
              <a:rPr lang="en-US" sz="2600" b="1" dirty="0" smtClean="0"/>
              <a:t>METHODS </a:t>
            </a:r>
            <a:r>
              <a:rPr lang="en-US" sz="2600" b="1" dirty="0"/>
              <a:t>OF </a:t>
            </a:r>
            <a:r>
              <a:rPr lang="en-US" sz="2600" b="1" dirty="0" smtClean="0"/>
              <a:t>LEVELING</a:t>
            </a:r>
          </a:p>
          <a:p>
            <a:pPr marL="457200" indent="-457200" algn="just" rtl="0">
              <a:buAutoNum type="arabicPeriod"/>
            </a:pPr>
            <a:r>
              <a:rPr lang="en-US" sz="2400" b="1" u="sng" dirty="0" smtClean="0"/>
              <a:t>Hydrostatic Leveling:</a:t>
            </a:r>
          </a:p>
          <a:p>
            <a:pPr algn="just" rtl="0">
              <a:spcAft>
                <a:spcPts val="1200"/>
              </a:spcAft>
            </a:pPr>
            <a:r>
              <a:rPr lang="en-US" sz="2400" dirty="0"/>
              <a:t>It is suitable </a:t>
            </a:r>
            <a:r>
              <a:rPr lang="en-US" sz="2400" dirty="0" smtClean="0"/>
              <a:t>for </a:t>
            </a:r>
            <a:r>
              <a:rPr lang="en-US" sz="2400" dirty="0"/>
              <a:t>measurements in </a:t>
            </a:r>
            <a:r>
              <a:rPr lang="en-US" sz="2400" dirty="0" smtClean="0"/>
              <a:t>buildings. </a:t>
            </a:r>
            <a:r>
              <a:rPr lang="en-US" sz="2400" dirty="0"/>
              <a:t>The hydrostatic leveling works on the principle of communicating vessels: are associated with water-filled container at the lowest point through tubes to each other, it turns into an all containers of the same water level</a:t>
            </a:r>
            <a:r>
              <a:rPr lang="en-US" sz="2400" dirty="0" smtClean="0"/>
              <a:t>.</a:t>
            </a:r>
          </a:p>
          <a:p>
            <a:pPr marL="457200" indent="-457200" algn="just" rtl="0">
              <a:buFont typeface="+mj-lt"/>
              <a:buAutoNum type="arabicPeriod" startAt="2"/>
            </a:pPr>
            <a:r>
              <a:rPr lang="en-US" sz="2400" b="1" u="sng" dirty="0" smtClean="0"/>
              <a:t>Direct </a:t>
            </a:r>
            <a:r>
              <a:rPr lang="en-US" sz="2400" b="1" u="sng" dirty="0"/>
              <a:t>Leveling:</a:t>
            </a:r>
          </a:p>
          <a:p>
            <a:pPr algn="just" rtl="0">
              <a:spcAft>
                <a:spcPts val="1200"/>
              </a:spcAft>
            </a:pPr>
            <a:r>
              <a:rPr lang="en-US" sz="2400" dirty="0" smtClean="0"/>
              <a:t>In </a:t>
            </a:r>
            <a:r>
              <a:rPr lang="en-US" sz="2400" dirty="0"/>
              <a:t>this </a:t>
            </a:r>
            <a:r>
              <a:rPr lang="en-US" sz="2400" dirty="0" smtClean="0"/>
              <a:t>method, </a:t>
            </a:r>
            <a:r>
              <a:rPr lang="en-US" sz="2400" dirty="0"/>
              <a:t>horizontal sight is taken on </a:t>
            </a:r>
            <a:r>
              <a:rPr lang="en-US" sz="2400" dirty="0" smtClean="0"/>
              <a:t>a graduated </a:t>
            </a:r>
            <a:r>
              <a:rPr lang="en-US" sz="2400" dirty="0"/>
              <a:t>staff and the difference </a:t>
            </a:r>
            <a:r>
              <a:rPr lang="en-US" sz="2400" dirty="0" smtClean="0"/>
              <a:t>in elevation between line </a:t>
            </a:r>
            <a:r>
              <a:rPr lang="en-US" sz="2400" dirty="0"/>
              <a:t>of sight and ground at which staff is held </a:t>
            </a:r>
            <a:r>
              <a:rPr lang="en-US" sz="2400" dirty="0" smtClean="0"/>
              <a:t>can be calculated.</a:t>
            </a:r>
            <a:endParaRPr lang="en-US" sz="2400" b="1" u="sng" dirty="0" smtClean="0"/>
          </a:p>
          <a:p>
            <a:pPr marL="457200" indent="-457200" algn="just" rtl="0">
              <a:buFont typeface="+mj-lt"/>
              <a:buAutoNum type="arabicPeriod" startAt="3"/>
            </a:pPr>
            <a:r>
              <a:rPr lang="en-US" sz="2400" b="1" u="sng" dirty="0" smtClean="0"/>
              <a:t>Indirect </a:t>
            </a:r>
            <a:r>
              <a:rPr lang="en-US" sz="2400" b="1" u="sng" dirty="0"/>
              <a:t>Leveling</a:t>
            </a:r>
            <a:r>
              <a:rPr lang="en-US" sz="2400" b="1" u="sng" dirty="0" smtClean="0"/>
              <a:t>:</a:t>
            </a:r>
            <a:endParaRPr lang="en-US" sz="2400" b="1" u="sng" dirty="0"/>
          </a:p>
          <a:p>
            <a:pPr algn="just" rtl="0"/>
            <a:r>
              <a:rPr lang="en-US" sz="2400" dirty="0" smtClean="0"/>
              <a:t>instruments such as theodolite and total station are </a:t>
            </a:r>
            <a:r>
              <a:rPr lang="en-US" sz="2400" dirty="0"/>
              <a:t>used to measure the vertical angles</a:t>
            </a:r>
            <a:r>
              <a:rPr lang="en-US" sz="2400" dirty="0" smtClean="0"/>
              <a:t>. </a:t>
            </a:r>
            <a:r>
              <a:rPr lang="en-US" sz="2400" dirty="0"/>
              <a:t>Then using trigonometric </a:t>
            </a:r>
            <a:r>
              <a:rPr lang="en-US" sz="2400" dirty="0" smtClean="0"/>
              <a:t>relations to calculate difference sin elevation, thus, it is called trigonometric leveling.</a:t>
            </a:r>
            <a:endParaRPr lang="en-US" sz="2400" dirty="0"/>
          </a:p>
        </p:txBody>
      </p:sp>
      <p:sp>
        <p:nvSpPr>
          <p:cNvPr id="2" name="AutoShape 2" descr="data:image/jpeg;base64,/9j/4AAQSkZJRgABAQAAAQABAAD/2wCEAAkGBw8QEBQUERQVFRQUFxUYFxQXFx4WGBYWFxUWFxUVGBcYHCggGR8lHBQVITIhJSkrLi4uGiA1ODMsNygtLisBCgoKDg0OGxAQGywkICQsLCwsLCwsLCwsLC8sLCwsLCwsLCwsLCwsLCwsLCwsLCwsLCwsLCwsLCwsLCwsLCwsLP/AABEIALkBEAMBEQACEQEDEQH/xAAcAAEAAgMBAQEAAAAAAAAAAAAABgcBBAUCAwj/xABKEAABAwIEAQYHDQcEAAcAAAABAAIDBBEFEiExBgcTIkFRcRQyM1JhkbIVI0JTcnOBgpKhsbPSFhc0NaLR4SRUYnQlQ0S0wcLw/8QAGgEBAAIDAQAAAAAAAAAAAAAAAAQFAQIDBv/EADYRAQACAQIEBQIEBAUFAAAAAAABAgMEEQUSITETMkFRcRQzIkJhkSOBofAGNFKx0RUkYoLh/9oADAMBAAIRAxEAPwC8UBAQEBAQEBAQEBAQEBAQEBAQEBAQEBAQEBBglBHuKOLabD8glzOc8+KyxIaLXcQTt+K5Zc1cfdYaLhubV7+HHb+9nbpahkjGvYQ5rgCCNQQV0iYmN4Qb0mlpraNph9gstWUBAQEBAQEBAQYuhuAoMoCAgICAgICAgICAgICAgICAgxdBweLeJYqCAvdYyO0jjvq43AJ7he5XLLljHG6doNBk1eXlr29Z9lb4JgUmIufVVjiec8UjS+lswHUB1DZVFpm881nq9RrKaGK6fTfl7y2eFcakwipNLUn3h5u13U0uNhIP+J6x1KRp880nlt2cOIaOnEcP1GHzx3hbjHggEag6g9o6irPfo8dMbTtLKywygICAgICAgwUHF4q4iioITI/Vx0Yy+rj9PUNyVzy5a443lN0OhyavLFK9vWfZX/CvHtQyo/1tzHUEFrrWDDcMu250Zpr6desqFh1M834vV6LX8DxTh30072p3j3/+rZY4EAjUHrVi8hMbPSAgICAgICAgICAgICAgICAg5mP4zFRwullOg2b1ud1Nbfcmy0veKV3lI0mlyanLGPHHWVV4fRzYvVOqqnSIGzW6jQatY30a6nrN1UXvOS28vYZb04bh+nw+ae8rAY0AWAsBsBosPPzO/VyuJMEZWRZTo4asd2G2x9CxMb90vRau2myc0dvVyOAeKJKWXwGs0AOWN50ykX6JJOrTYZT9HdM02o2/BZI4vw6man1en/8AaP7/AKrRBVg8o9ICAgICAgwg5uPYxFRwOmlPRbsBqXOPitHpJ07FpkvFK7y76XT31OWMdI6yquip58ZqnVM92wtNmsvmA08RtxtoCTbW/qqMl5y23l7DJbHw3D4GLree8pRxDw/FVQhlg1zPJkAdE2222Ol1rMbqvR62+ny83v3czgTil9LJ4FWkizrRyOJNiSAGE9TT1H6FM02f8lnfi3Dq56fVaeOnrEf7/wDK0QrB5VlAQEBAQEBAQEBAQEBAQCg1cRr4qeJ0srsrGC5dvb6BqVra0VjeXTFhvlvFKRvMqgllqMcq87rx08egbe4AB7L2zkO1NvwVTlyzltv6PaUpj4Vp+WNpyT6/36J9SU7ImNYwANaLABaKG97XtNrd5fZGogjfGHDbauPMwWlaNNukPNP3rExusOH66dPfafLPd9OTvi4uIo6o2lZ0Y3uJJkte7XekC1jfUffP02o3/Bbu58Z4XFI+pweWe/6LEU15tlAQEBAQa1fWRwxukkcGsYC5xPUB+KxNoiN5b48VslopSN5lT1ZUT43WX1bTsNgL6BgIuerpOHqvZVGbLOS36Pa4sePhen98k/0T6jpWRMaxgDWtFgFp2UN8lr2m1p6y+yNUc4w4cFXHmYBzzdj5zdeiViY3WPD9bOnvtbrWe8PvyccXGW1LUkiZoIY527wPgn/kB67Kw0ufmjlt3cONcMjH/wBxh8k/0WCCpjzrKAgICAgICAgICAgICD5yytaCXEAAEknqA3KxMs1rNp2hTnEOKzY1Vc1BcU7PFJ0vpq9w+g2HUqrPmnJO0dntNFpsfDcPi5fuT/RN8Mw+OnibHGLBv3nrJXHZTZsts15veeraWXNlAQYKMIdxtw7nHhEAtIzpOtuQ3UEdhBAWJ6dVxwzWxSZxZetZSLk94uFXGIZSfCI263+G0WGfawNzqFZabNz12nuq+McMnTX8Snkt2/4TQFSlIygICDxLIGgkmwAJJ7ANysTOzMRMztCneJMZnxiqEFPcU7DvbQkXHOOPmm3RH/4VeozzknaOz2eh0lOG4fGy+ee0e36fKZ4Rh0dNE2OMWA37Seslceyoz575rze3duI5MoMIxKG8a8Ol3+op7tlbq7Kcrjb4QI2IWOsTvC44bror/By9az7pLyf8XCtj5qY2qWDpaWzgaZgO3a46irPT54yRt6qni/CraS/PTyT2lMgpKmZQEBAQEBAQEBAQEHlxQVVxPjk2LVHgdETzTTeR97BwBsX3B1YMw06zZQMt7ZbclHqtBpMXD8X1Wp80+WP79f8AZtcCQNZE8NHW3Xr2vqVBr6uWu1Fs94vKULZCYQZQEGECyMfqrjEMJnNTLLR3EsBdJZm5DXAHKBuddusXHfnFW0zM19F7g12Pwowajy26fCxuCOKmYhDc2EzPKMB9Tx/xP3bKzw5fEru87xPh1tJk2/LPaUmXdWsoMOKCpuOuKn1kvglI73sGz3g2zuv1OB8QfefQq3U6jf8ABV6/hPDqabF9Vn7+kJBw9gsdJEGN1cQM7utx/tvZRYjZB1ervqMk3t/KHUWUZlAQEGCggXFuDvpZW1dKcpDgbAnxhcmwG4IGyxEzSYmF7oNTXNjnTZ+sSn3BXFMdfCCS1szdJI72N/OaL3ynt71bYc0ZI6POcT4dfRZdp61ntKSLsrWUBAQEBAQEBAQEHlwug5mF4HTUvOGCMM5wlzrdp6h2DTZc4xxXfZ3y6nLm255326QhfBfk397fZVPHeVvl6RHw3+Jq2SCnL4yA7PC25AOj5mMdofQ4rriiJsiZZmI6NqtMzGkxjnHAizNG31APSOgsLlKxEztJbmjrDh4JitVJiNRDM3IyOGF7Y7tdZznODnZmjW4A06rLpkx1rSJhzxXmbTuk6jpIgIOPweP/ABGo+TJ+YxSdF5paa77VEqw7BKankkkijDXSm7yO4Cw7Bpew6yVPrjivWEHLqcuWta3neK9nSW7gygiHKG/EHQsio2E86csjxa4B0trsDfV3UuGo5+Xaq24T9LXLN9RPaN4j3RjEuG48PFIxtjI+5lf5zg6Pa+wFzYd/aoGpxRj5YhN/6jk1eS8z5fSPZMSuSGIyIOZxLiZpKSacNDjEwuyk2Bt1EjvXTFSLW2aZLctd2jgnEcdYS2CZjnNaHEGF7bA6blwB1W+TFyRvLSuSbN6mrZDVPgflIbDFKHAEH3ySVmUgk7c1e/p9C1mkcnNDMWnm2lq8YeQHyx7Llwsl6fpbo5mJcN1VK+nrcOF3OZHzkQ3LnhuY22yO0vtY690+cNq7Wok6fiOLPjtptXPvtPstGBxLQXCxsLjextqFNjrDzNtomYh9FlgQEBAQEBAQEBAQeX7HuKxJCuOC/Jv72+yqSO8r7N6fD78afwh+dpv/AHMS7YfMiZvK3cfY10Dw6KSYXb73E8xyGzx4rg9lrb+MNAR12TH0uXj8KJcGsaMVqw2GaEeDwdCd5kf4z9cxkebH5X0Lvn+3Djhja8p6oaWICDkcHfzGo+S/8xik6LzS01326p2rJVMoCDBQQflD8tSd7/aiVdru9dllw7tb4dQqK6uSeJKHnea8Ii53PzfN5ulnzZclu2+inRw7UTTxOWdnLxqb7bvriWO0dM4NnnjjcRcNc4A22vZa4NBnzRvSu7NstK+aXF5Q8Rg9yZ3c4y00ZbGb6PJ6QDe3QE/QmDBkjJMTHbu0zXjkavCGLklxmxOOpa2MERiJkWTUdLM0Xd2WXW+lzX6VpLSmWsd5dLDa+GbE5ubeHf6SnGnaJ6m+h7Mw9a0zafJipFbxtLel62t0aXE/EFFKwRRzxvkElsjXXNwHA6d60ycO1FcfPNZ2SMGanPtulsHFuG00UUc9VDHI2KK7HPAIuxpFx3FWmHTZr44tWszCpyzEXn5dTFuIaOkyeEzxxc5cszuy5str27szfWs48OTJO1I3+Gkzsx+0dD4P4T4RHzF7c7m6F75bX79E8HJz8m3X2N4ZwriGiq85pp45ebtnyOvlzXsT2Xyu9SZMGTHO142ImJfDDeLcOqZBHBVQyPdezGvBJtqbBZvpstK81qzEETEkvFuHNm5h1TEJswZzZcM2cmwbbtuUjTZZrzxWdvc3h9MV4noKR4ZUVEUTy3MGvcAS0kgOt2XB9Sxj0+XJG9KzJvEPdVxDRRQMnknjbDJbJIXDK64JFj16ApXBktbkiOvsbwxTcR0MkD54543Qxkh8od0WkAEgnuc31rNtPkrfkms7+xvDGE8SUNW4tpqiOVzRchjrkDa6xk0+XF1vWYImJfGLi/DXTCFtVCZS/IIw8Zi+9stu2+i2nS5opzzWdvc5oZxHi3DaaQxz1UMcjbXY54BFxcXHVosU02W8c1azMG8PvinENFShhqJ44hICWF7rZrWvbuzN9a1x4cmSZikb7EzEPLuI6I0xqefj5jUc7m6F75bX79EnBk5+Tbr7MxMIHwBXwyslEb2uLS0kA3IBBAJ9RVVl0WbDO167b9l1fLS8Ryz6PlxNxJQT02SKpie8yU5DQ8XIE8ZP3AlSa8P1GP8AFas7Id8tLR0lv8VYxRmCRj3yP1YCymdaUnnG+I64A9JzDS6Y+HanfmihkzU5dt0R4SxeipsRqi98kDHQwhoq5A55Ic7NZwe/T6V0votRkjlivX9HLFlpFpnf91hT4zSxwtmfNG2J9sshd0XX2setQqaLNbJ4cV6+yXOSsRzTPRsUVZFMwSRPa9jtnNNwbG34hcsuG+K3LeNpbVtFo3h91ybORwd/Maj5L/zGKTovNLnrvtVTwKyVYgIBQQflD8tSfX9qJV2u71WXD/zOmVF2dXx8GjvfI2973yi9+29t12jUZNuWLdGvJG/ZmSnY43c1rj6QD+KUz5KRtWdiaxPdwOUJg9yqvQaRG2m1rWt2blddNkv4m8z3cs8RyK7wetEmnPxSENvlYLOG2p6R7l7vR3mfWJVNkp4G/j5/+tD+dMqD/EXnhM0UbzLu8XwMEIIa0HPvYX2d1rzl9Rkmu287LXBSOffZNcPooXQxF0bCebj1LQT4o6yFbY8lopHVTZY/HPy25qWN9s7GuttmaDbuv3LaLWjs1nqeCx5cmRuXzcoy9u2yc077+oRUsbL5GtbffK0C/fZJtM95IjZiKjiYbsYxp7WtAP3BJva0bbm2zDqGEuzGNhde+bKL37b23Wee220SbMzUcTzd7GuO13NBNuzVYra1e0jL6WMtDSxpaNmloIFtrDqSLTvvEgykja0taxoad2hoAN9DcW12CTaZnfcIaSNmrGNae1rQPwSbTPed2NtnkUUQdmEbM175sovftva/Ws89u27O0EtFE83dGxx7XNBPrIWIyWjpEm0PU1JG+2djXW2zNBtttcabD1JFrR2nYYdSxhhZkbk16OUZe3a1t1ib2779SO6vOCI2iOSwA1bsLfB9Cp75r3n8U7+y8yUiIiNvR8OUamjbh0haxoPOU2oaB/6iLsCnaPPktmiJn1QdRWIpuh2KPyxOPvmlvJC7/GGwIP0+i697mmPD67/yVMNrksyS1tWXCR3vMPl2jN4zuq2y8fxTJbHf8Eyn6WImeq0HQsIDS1pA2BAsLbWGypoz3i3NE9U/ljbZ6YwNFmgADqAsPUFpe9rzvZmI2elqy5HB38xqPkv/ADGKTovNLnrvtVTwKyVYgICCD8oflqT6/txKv13osuH/AJvh01EdWEZEEe5Q/wCVVfzR/ELvpfuw45/JKt8GqXvNnTxSgNHRYLFp01PSOnV6l7/RW95hTWSvgX+Pn/60P5sy8/8A4i88Jui7ykPGP8OPlj2XLy9uy4weZOMK8hF82z2QrrH5YUmTzz8ttbtBAQEBAQEBAQEBAQeZNj3FYt2Zjurjgryb+9vsqkjvML3N6fDPH9JNNQSMhjMjy+FwY2wJDJmPNrkdTSpOlyRTLEz6IWes2ptCt8Ur5GxTiSOWnkiyEg5S8BxDgRrbUD717avEaZsEzXpsqpxzWdpSbkxwithqamSpjlaHxxta6XKHEtLiRZp21HrXleI6iua28Tun6alqz1hYiq01lAQcng3+Y1HyX/mNUnReaWmu+1VO1ZKoQEBBB+UPy1L9f24lX630WXD/AM3w6aiS6iMiDgcexOfhlW1gLnGIgNAJJNxoAN1303TJG7jnjekqvwuUx5zIImCNgLgIJIXgdROfUjou2G69vodVG02mY2j2iVRaqX8n5L6yd+SRreYibd8b47kSyEgZwL6OG3aqHjepx5piaJmjrMTO6RcYn3gfK/8Aqf7rz1uy3weZOcK8hF82z2QrnH5YUmTzz8tpbtBAQEBAQEBAQEBAQeX7HuKxbszCuOCvJv72+yqWO69zenw5WMcSVkcU8kboxzWezXR3BygkdLMOwaeg6rebRGWKTHdB555ZfRnB8OJUktVPLMJJmRZ2sLGs6LW2sHRkj1q5x2nHSccdkG9uad5a9PxPWOMnSYebflyBnSLBk6Vy62uYgekWt21WeIpkiu3RKpkmYTailL42OOhcxriPS4AlcbRtKVWd4fZYbMoOTwb/ADGp+S/8xqkaLzy0132qp2rNVCAgIIPyh+Wpfr+3Eq/W+iy4f+b4dNRJdRGRBy8Sx6nps3OF4yDMS1jnC2XN1DsK25esRv1c5yQhHFGGVGIvnnpInyRvpY2NdYNu4GYkWcQRo9uvpV5op8LHat56yrs1otfeEvj4ro3Oe0OfmYQ1wMbhYkAgXtbrVPlpMW2me6djyV26Pjxc8Op2kdbu7qKj5I2TNPO6e4V5CL5tnshXWPbljZS5PPPy2lu0EBAQEBAQEBAQEBB5fse4rFuzMd1ccFeTf8pvsqkjuvc3p8IpxTh/OUtQ18b815HMLGOL3bZW3LS2xJcTre1rBd454zVn0Vs7cs7p1wxK2PC8ryGuDGXa45SOi3cHUK1jr2Q+07INhFPI2WUCKQSOmJa8sOTKIwW3Nri7+ieqyrtRN/Eia9knFETXqsTDARBECLHm2XH1R2qPbvKZXtDZWrdlByODf5jU/Jf+Y1SdF55aa/7VU8CslUICAgg/KH5al+v7cSr9b6LLh/5vh01El1EZYQV7x/na+dzGsN42i7gLi0Qtl6zuLnUD0FdfwTeu6HaJ67JZyffy8fIb+AVshoBhhl8IqOjnhdUBpaW5hnMTSDbrNgRax3211rtXNOeIt0lIxc23RL+I7eCRW2vp16WNtVFyx7LPSfqsLC/IRfNs9kK4x+WFPk88/LaW7QQEBAQEBAQEBAQEHl+x7isW7Mwrjgvyb+9vsqkjuvc3aPhJLrbq4bKc5SgOfxD5FP7AXoNB/lbKzPH8RcQKoLT1WUR0FqyJ0ZEHJ4M/mFT8l/5jVI0Xnlrr/tVTxWapEBAQQflD8tS/X9uJV+t9Flw/83w6ZUR1EZEEfxnhdtTI95nlj5xgY4Rhg6IbltmcwuHboetdOeJ23js4zi39UYxfG6rCeep6d4cyKmjkBkYC4kmUWJbbT3sdXarnSR42Obz6IGWvLbZ3GcERtke8VE4L3B7h0MpNm6WybdEKqy5ItbrCZTD07tniuPLTsbvY2v29E66KNed07TRt0T3C/IRfNs9kK6p5YUuTzz8tpbNBAQEBAQEBAQEBAQYcNFiewruh4axOEWj5sXtfpA6gW6wqydJl39FvOswzEb7tn3Ixjzo/tD9KfSZf0Y+q0/tKrePYZ2SV7ZyDJkgvY3FsgtsrvRUmumvEq3Patsm9ey0RhGMedH6x+lUs6XLM7xssa6nTxHqz7kYx50f2h+lY+ky/oz9Vp/aT3Ixjzo/tD9KfSZf0Z+q0/tJ7kYx50f2h+lPpMv6MfVaf2lvcJYFVU9RJJPl6bCNHXOYuaez0Fd9NgvjmZs4avU0y1iK+iXKagCAgIINyiuAlpSdhzh/qiVfre0LPh35ns47S/Gj1H+yh80JHhX9mPdyl+NHqP9k5oPCv7Hu5S/Gj1H+yc0HhX9j3cpfjR6j/AGTeDwr+yteUGpjlqKoxuzDwOIX21zVHb3hX/DP8vdVausxk2lZXu5S/GD1H+yor2jmlZ0x25Y2hx+J8RhliAjeHEG/XtY9oWlpjo74aWrPVYuF+Qi+bZ7IV3Tywosnnn5bS2aCAgICAg+VRUMjY57yGtaCXOOwA1JQQXEeVSkF/BIpqu3wmARx300zyEX0PwQfTa660w3v2hjdzoeVaozDnMNcGHcsqGPcPquY0f1LpOjyx6HNCUYBx3h9Y8RNeY5zf3iUZHkgXIb8F/Xq0kGxtcKPalq9JZScLUZWQQEBBQXK3/F4j83TflhTcP2btZ7r7ZsO4KE2ekBAQEBAQEBBy8awqnnGaZmcxh2XpObvYnxSPNC45aVtHX0dcWS1J/DO26DtjgMRm8B97G7uef2286+5CpfHmac/h9Pldzh2v4fizze2yU0vCtA9jXczbMAbc4/S4vbxla00+K1YnZV31Walprzdn1/ZCg+J/rf8AqW30uP2afWZv9R+yFB8T/W/9SfS4/Y+szf6lS8p+HxU9XVMhblb4FE61ydc1QL3JPYFZaOlaY71hHyZLXtFrd1tfshQfE/1v/Uq+dNjmeyRGrzR0iT9j8P8Aif63/qWPpsfsTrM0/mduGMNaGt0DQAB6BoF3iNo2hHmd+svaywICAgIPE0rWNLnENa0Ekk2AA1JJQUNxTxJLikrHFrzA54bSUg3lfe7Zn7El1r2d0Wj1qZjxVx158n8oa90twTkwdI3NiEzrOAtTQHm2xm97OlBzSaWGmULnk1N79p2hnZ2puS3CCOjHLGepzama47s8hH3LlGW8dYmTZAeMeDamhBfK7wmjzX50Dm5afp9AuynpAdEZ2211IspOPURb8OXrDGyVcmXFcrn+A1T872sBp5j40sTRZzZDsXt6PS+EDfcEnjnwzjnp29GYndZK4siAgIKC5XP4vEfm6b8sKbg+zdrPdfbNh3KC2elkEBAQEBAQYKDh8URVfN5qZ5Fgc0eVpLwewuBII10UHW1yzT+HKZorYIyfxY3RqGriGEvjLxnLvF67l4da3cCq6t6Ro+SZ6rS9LTrovEdPf9Eh4VhrMgdUSHLYBkeVosOokhoP0XU/QVz8m+SfhXa+cHiTGKPmUgVggMoKR5Yf42q/6MXt1KmabyX+Gtl2hQ2zKAgICAgICCv+WHEXMpYqYXtWSc29w3EbW53gd9gO4ldcFOe8QS0uSPCWyOmrntN8zqeC+wjYRzr2gadKQEXOtmdi31N+a/wxCzAFHZZQeJow5pa4AtcCCDsQRYgrGw/P/EdA7DKqdkIcwUb46mlcfivKFgcbkgESsN9xYG91Oxz4mG1Z/K17Sv8Appc7Gu2zNBt3i6hNn0QEBBQXK5/F4j83TflhTcP2LtZ7r7ZsO5Qmz0gICAgICAgIMWRjZx5OHKZ1QJi3XfL8Eu84jtUT6PFOTxNuqZGtzRi8KJ6Ow0KWiMoCCk+V5mavqGjd1BFYfXqR/b1qbpetbx+jWVw4VXMqIY5ozdkrGvafQ4A//KhNm2gICAgICAgq/lcqL1dDEBctE8h9AytYL/S5StHH8T+TEuvyKtcMEpswILjM7XrDp5CD9IIKjWned2U5WAQYKCn+V7XEYmdUlHKO/wB8/wAlS9HPW0e8NbLF4JxJtVh1LKPhRMv6HNGR4+hzXD6FEbO4gICCgOUu9RXV7IxcufSwC+g5wiNtr/XCmYumC7We6/mDRQmzKyCAgICAgICAgICAgIKz5YcO5vmK8bRe8zWt5KVwyvN98sgbt53oXfTZOS+89pYl55LOJWxAYdUOs5n8I4/+bFvzd+t7L7WF223sSsZ8PJbp29CJWauDLKyCAgICDSxfFIKSF81Q8RxMF3POw6gPSSSAANSSFgURjOIVGJ1bpIw5s1aWw0sb7NMcTAS0v3DT0pHnU76eifWPBxTae8te8r7w6jZBFHFGLMja1jR6GgAfgoLZsoCAggPK3hBfTsq4w4voy5zgLa078vPkg75WsDhbzfSuuHJ4d4sxLh8mPEsVI80Uzg2OZ4fSvN7OfKbyRF19CXFpb23IvffpqcXJbmjtJErZuozLKCP8ZcTxYdBnd0pX3bBFqTJJa4bpsO0mwHasxWbTtAqfgvBpayvja9uZrZDV1kg6I54kyRs001kym3mtUzPMY6Rjjv6tY6r3ChNmUBAQEBAQEBAQEBAQEHiWMOBDgCCCCCLgg7gjrCCmOK+A56EE08bqikBBYxlzPTWsQQc2Z4vexb0m2ClY88cvJk7NZj2aeG8d4nT3jjqYZQwWDKtjucb6HuDmPv1dIbLedNS3WloN27+9HF/Mw77cn6lp9Jf3j92d2f3o4v5mHfbk/Un0lveP3Nz96OL+Zh325P1J9Jb3j9zc/eji/mYd9uT9SfSW94/djdj95uLu0thzPT748+iwzgLMaOfW0HM40lbXYnK25krpGus1kTclNG4ZtXHyYcA/dxLgCPp3jwcPXfeTrK0eA+DPAQZqlzZKuS2ZzR0IwLgMizC4GpudyomTJbJO9mYhMVoyICAgwRdBT3GfJ9LAXOo4uepH3L6YH3yFx1c+K5GZpNzlvcHbTQSsOo5Y5L9YYmHJwvjXEaX3uKpY4MHka2N3OMvqLuzMkt2Xv9K2nBjv1pZjdsz8pWLuY68mHw2t02Ne8jt8eS33LH0n/lBu0MMwiuxGoMkTZZXyDpVs4IijZcutEHWzNu7RrBbXc6rfxceGNqdZ9zbdcfCfDkOH04jj1e6zpZT40slgC8ns7BsBooU2mZ3ls7a1BZBAQEBAQEBAQEBAQEBBhBysV4aoKsk1FNDKTa7nMBdpt0rX+9BzP3dYL/soPs/5QP3dYL/soPs/5QP3dYL/ALKD7P8AlA/d1gv+yg+z/lB7i5PsGY4OFFT3BuLsvqPQdEEgpaWOJgZExrGDZrGhrRfU2A0CD7ICAgICAgxZYHOxXAaOrH+pgil0td7A4gdgcRcLI59LwLhERzMoqcH0xh33OugkICwMrIICAgICAgICAgICAgICAgICAgICAgICAgICAgICAgICAgICAgICAgICAgICAgICAgICAgICAgICAgICAgICAgICAgICAgICAgICAg//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25637326"/>
      </p:ext>
    </p:extLst>
  </p:cSld>
  <p:clrMapOvr>
    <a:masterClrMapping/>
  </p:clrMapOvr>
  <p:transition>
    <p:dissolve/>
    <p:sndAc>
      <p:stSnd>
        <p:snd r:embed="rId2" name="arrow.wav"/>
      </p:stSnd>
    </p:sndAc>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FE2BAA9-41AF-4855-8021-8A5056376909}" type="slidenum">
              <a:rPr lang="ar-IQ" smtClean="0"/>
              <a:pPr/>
              <a:t>5</a:t>
            </a:fld>
            <a:endParaRPr lang="ar-IQ"/>
          </a:p>
        </p:txBody>
      </p:sp>
      <p:sp>
        <p:nvSpPr>
          <p:cNvPr id="5" name="Rectangle 4"/>
          <p:cNvSpPr/>
          <p:nvPr/>
        </p:nvSpPr>
        <p:spPr>
          <a:xfrm>
            <a:off x="107504" y="487987"/>
            <a:ext cx="8786874" cy="6109365"/>
          </a:xfrm>
          <a:prstGeom prst="rect">
            <a:avLst/>
          </a:prstGeom>
        </p:spPr>
        <p:txBody>
          <a:bodyPr wrap="square">
            <a:spAutoFit/>
          </a:bodyPr>
          <a:lstStyle/>
          <a:p>
            <a:pPr algn="just" rtl="0">
              <a:spcAft>
                <a:spcPts val="1800"/>
              </a:spcAft>
            </a:pPr>
            <a:r>
              <a:rPr lang="en-US" sz="2600" b="1" dirty="0"/>
              <a:t>TERMS USED IN DIRECT METHOD OF LEVELLING</a:t>
            </a:r>
            <a:endParaRPr lang="en-US" sz="2600" b="1" dirty="0" smtClean="0"/>
          </a:p>
          <a:p>
            <a:pPr algn="just" rtl="0">
              <a:spcAft>
                <a:spcPts val="1200"/>
              </a:spcAft>
            </a:pPr>
            <a:r>
              <a:rPr lang="en-US" sz="2400" b="1" u="sng" dirty="0" smtClean="0"/>
              <a:t>Back </a:t>
            </a:r>
            <a:r>
              <a:rPr lang="en-US" sz="2400" b="1" u="sng" dirty="0"/>
              <a:t>Sight (BS):</a:t>
            </a:r>
            <a:r>
              <a:rPr lang="en-US" sz="2400" b="1" dirty="0"/>
              <a:t> </a:t>
            </a:r>
            <a:r>
              <a:rPr lang="en-US" sz="2400" dirty="0"/>
              <a:t>It is the sight taken on a level </a:t>
            </a:r>
            <a:r>
              <a:rPr lang="en-US" sz="2400" dirty="0" smtClean="0"/>
              <a:t>staff </a:t>
            </a:r>
            <a:r>
              <a:rPr lang="en-US" sz="2400" dirty="0"/>
              <a:t>held on the point of known </a:t>
            </a:r>
            <a:r>
              <a:rPr lang="en-US" sz="2400" dirty="0" smtClean="0"/>
              <a:t>elevation.</a:t>
            </a:r>
            <a:r>
              <a:rPr lang="en-US" sz="2400" dirty="0"/>
              <a:t> It is always the first reading </a:t>
            </a:r>
            <a:r>
              <a:rPr lang="en-US" sz="2400" dirty="0" smtClean="0"/>
              <a:t>after</a:t>
            </a:r>
            <a:r>
              <a:rPr lang="ar-IQ" sz="2400" dirty="0" smtClean="0"/>
              <a:t> </a:t>
            </a:r>
            <a:r>
              <a:rPr lang="en-US" sz="2400" dirty="0" smtClean="0"/>
              <a:t>the </a:t>
            </a:r>
            <a:r>
              <a:rPr lang="en-US" sz="2400" dirty="0"/>
              <a:t>instrument is set in a place</a:t>
            </a:r>
            <a:r>
              <a:rPr lang="en-US" sz="2400" dirty="0" smtClean="0"/>
              <a:t>.</a:t>
            </a:r>
          </a:p>
          <a:p>
            <a:pPr algn="just" rtl="0">
              <a:spcAft>
                <a:spcPts val="1200"/>
              </a:spcAft>
            </a:pPr>
            <a:r>
              <a:rPr lang="en-US" sz="2400" b="1" u="sng" dirty="0"/>
              <a:t>Fore Sight (FS):</a:t>
            </a:r>
            <a:r>
              <a:rPr lang="en-US" sz="2400" b="1" dirty="0"/>
              <a:t> </a:t>
            </a:r>
            <a:r>
              <a:rPr lang="en-US" sz="2400" dirty="0"/>
              <a:t>This is the last reading taken from the</a:t>
            </a:r>
            <a:r>
              <a:rPr lang="ar-SA" sz="2400" dirty="0"/>
              <a:t> </a:t>
            </a:r>
            <a:r>
              <a:rPr lang="en-US" sz="2400" dirty="0"/>
              <a:t>instrument station before shifting it</a:t>
            </a:r>
            <a:r>
              <a:rPr lang="ar-SA" sz="2400" dirty="0"/>
              <a:t> </a:t>
            </a:r>
            <a:r>
              <a:rPr lang="en-US" sz="2400" dirty="0"/>
              <a:t>or just before ending the work</a:t>
            </a:r>
            <a:r>
              <a:rPr lang="en-US" sz="2400" dirty="0" smtClean="0"/>
              <a:t>.</a:t>
            </a:r>
          </a:p>
          <a:p>
            <a:pPr algn="just" rtl="0">
              <a:spcAft>
                <a:spcPts val="1200"/>
              </a:spcAft>
            </a:pPr>
            <a:r>
              <a:rPr lang="en-US" sz="2400" b="1" u="sng" dirty="0" smtClean="0"/>
              <a:t>Intermediate </a:t>
            </a:r>
            <a:r>
              <a:rPr lang="en-US" sz="2400" b="1" u="sng" dirty="0"/>
              <a:t>Sight (IS):</a:t>
            </a:r>
            <a:r>
              <a:rPr lang="en-US" sz="2400" b="1" dirty="0"/>
              <a:t> </a:t>
            </a:r>
            <a:r>
              <a:rPr lang="en-US" sz="2400" dirty="0"/>
              <a:t>i</a:t>
            </a:r>
            <a:r>
              <a:rPr lang="en-US" sz="2400" dirty="0" smtClean="0"/>
              <a:t>t </a:t>
            </a:r>
            <a:r>
              <a:rPr lang="en-US" sz="2400" dirty="0"/>
              <a:t>is any other staff reading taken from the setting of the level between the back sight and fore sight. </a:t>
            </a:r>
          </a:p>
          <a:p>
            <a:pPr algn="just" rtl="0">
              <a:spcAft>
                <a:spcPts val="1200"/>
              </a:spcAft>
            </a:pPr>
            <a:r>
              <a:rPr lang="en-US" sz="2400" b="1" u="sng" dirty="0" smtClean="0"/>
              <a:t>Benchmark:</a:t>
            </a:r>
            <a:r>
              <a:rPr lang="en-US" sz="2400" dirty="0"/>
              <a:t> A fixed reference point or object, the elevation of which is known</a:t>
            </a:r>
            <a:r>
              <a:rPr lang="en-US" sz="2400" dirty="0" smtClean="0"/>
              <a:t>.</a:t>
            </a:r>
            <a:endParaRPr lang="ar-IQ" sz="2400" dirty="0" smtClean="0"/>
          </a:p>
          <a:p>
            <a:pPr algn="just" rtl="0">
              <a:spcAft>
                <a:spcPts val="1200"/>
              </a:spcAft>
            </a:pPr>
            <a:r>
              <a:rPr lang="en-US" sz="2400" b="1" u="sng" dirty="0"/>
              <a:t>Station</a:t>
            </a:r>
            <a:r>
              <a:rPr lang="en-US" sz="2400" b="1" dirty="0"/>
              <a:t>: </a:t>
            </a:r>
            <a:r>
              <a:rPr lang="en-US" sz="2400" dirty="0"/>
              <a:t>the point whose elevation is to be found out. It is the place where the staff is held in position. The point at which the level is set up is not a station</a:t>
            </a:r>
            <a:r>
              <a:rPr lang="en-US" sz="2400" dirty="0" smtClean="0"/>
              <a:t>.</a:t>
            </a:r>
            <a:endParaRPr lang="en-US" sz="2400" dirty="0"/>
          </a:p>
        </p:txBody>
      </p:sp>
      <p:sp>
        <p:nvSpPr>
          <p:cNvPr id="2458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Tree>
  </p:cSld>
  <p:clrMapOvr>
    <a:masterClrMapping/>
  </p:clrMapOvr>
  <p:transition>
    <p:dissolve/>
    <p:sndAc>
      <p:stSnd>
        <p:snd r:embed="rId2" name="arrow.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FE2BAA9-41AF-4855-8021-8A5056376909}" type="slidenum">
              <a:rPr lang="ar-IQ" smtClean="0"/>
              <a:pPr/>
              <a:t>6</a:t>
            </a:fld>
            <a:endParaRPr lang="ar-IQ"/>
          </a:p>
        </p:txBody>
      </p:sp>
      <p:sp>
        <p:nvSpPr>
          <p:cNvPr id="5" name="Rectangle 4"/>
          <p:cNvSpPr/>
          <p:nvPr/>
        </p:nvSpPr>
        <p:spPr>
          <a:xfrm>
            <a:off x="142844" y="574585"/>
            <a:ext cx="8786874" cy="4385816"/>
          </a:xfrm>
          <a:prstGeom prst="rect">
            <a:avLst/>
          </a:prstGeom>
        </p:spPr>
        <p:txBody>
          <a:bodyPr wrap="square">
            <a:spAutoFit/>
          </a:bodyPr>
          <a:lstStyle/>
          <a:p>
            <a:pPr algn="just" rtl="0">
              <a:spcAft>
                <a:spcPts val="1800"/>
              </a:spcAft>
            </a:pPr>
            <a:r>
              <a:rPr lang="en-US" sz="2400" b="1" u="sng" dirty="0" smtClean="0"/>
              <a:t>Height </a:t>
            </a:r>
            <a:r>
              <a:rPr lang="en-US" sz="2400" b="1" u="sng" dirty="0"/>
              <a:t>of </a:t>
            </a:r>
            <a:r>
              <a:rPr lang="en-US" sz="2400" b="1" u="sng" dirty="0" smtClean="0"/>
              <a:t>Instrument(H.I.):</a:t>
            </a:r>
            <a:r>
              <a:rPr lang="en-US" sz="2400" b="1" dirty="0" smtClean="0"/>
              <a:t> </a:t>
            </a:r>
            <a:r>
              <a:rPr lang="en-US" sz="2400" dirty="0" smtClean="0"/>
              <a:t>The </a:t>
            </a:r>
            <a:r>
              <a:rPr lang="en-US" sz="2400" dirty="0"/>
              <a:t>height of the line of sight of the telescope above </a:t>
            </a:r>
            <a:r>
              <a:rPr lang="en-US" sz="2400" dirty="0" smtClean="0"/>
              <a:t>a station </a:t>
            </a:r>
            <a:r>
              <a:rPr lang="en-US" sz="2400" dirty="0"/>
              <a:t>or control point (</a:t>
            </a:r>
            <a:r>
              <a:rPr lang="en-US" sz="2400" dirty="0" err="1"/>
              <a:t>h.i</a:t>
            </a:r>
            <a:r>
              <a:rPr lang="en-US" sz="2400" dirty="0"/>
              <a:t>). Sometimes referred to as the actual elevation of the </a:t>
            </a:r>
            <a:r>
              <a:rPr lang="en-US" sz="2400" dirty="0" smtClean="0"/>
              <a:t>telescope.</a:t>
            </a:r>
          </a:p>
          <a:p>
            <a:pPr algn="just" rtl="0"/>
            <a:r>
              <a:rPr lang="en-US" sz="2400" b="1" u="sng" dirty="0"/>
              <a:t>Turning Point (TP):</a:t>
            </a:r>
            <a:r>
              <a:rPr lang="en-US" sz="2400" b="1" dirty="0"/>
              <a:t> </a:t>
            </a:r>
            <a:r>
              <a:rPr lang="en-US" sz="2400" dirty="0"/>
              <a:t>This is a point on which both</a:t>
            </a:r>
            <a:r>
              <a:rPr lang="ar-SA" sz="2400" dirty="0"/>
              <a:t> </a:t>
            </a:r>
            <a:r>
              <a:rPr lang="en-US" sz="2400" dirty="0"/>
              <a:t>fore sights and back sights are taken. After taking fore sight on this point instrument is set at another point and back sight is taken on the staff held at the same point.</a:t>
            </a:r>
          </a:p>
          <a:p>
            <a:pPr algn="just" rtl="0"/>
            <a:endParaRPr lang="ar-IQ" sz="2400" dirty="0" smtClean="0"/>
          </a:p>
          <a:p>
            <a:pPr algn="just" rtl="0"/>
            <a:endParaRPr lang="ar-IQ" sz="2400" dirty="0"/>
          </a:p>
          <a:p>
            <a:pPr algn="just" rtl="0"/>
            <a:endParaRPr lang="ar-IQ" sz="2400" dirty="0" smtClean="0"/>
          </a:p>
          <a:p>
            <a:pPr algn="just" rtl="0"/>
            <a:endParaRPr lang="en-US" sz="2400" dirty="0" smtClean="0"/>
          </a:p>
        </p:txBody>
      </p:sp>
      <p:sp>
        <p:nvSpPr>
          <p:cNvPr id="2458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3501008"/>
            <a:ext cx="7850882" cy="3240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94783413"/>
      </p:ext>
    </p:extLst>
  </p:cSld>
  <p:clrMapOvr>
    <a:masterClrMapping/>
  </p:clrMapOvr>
  <p:transition>
    <p:dissolve/>
    <p:sndAc>
      <p:stSnd>
        <p:snd r:embed="rId2" name="arrow.wav"/>
      </p:stSnd>
    </p:sndAc>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FE2BAA9-41AF-4855-8021-8A5056376909}" type="slidenum">
              <a:rPr lang="ar-IQ" smtClean="0"/>
              <a:pPr/>
              <a:t>7</a:t>
            </a:fld>
            <a:endParaRPr lang="ar-IQ"/>
          </a:p>
        </p:txBody>
      </p:sp>
      <mc:AlternateContent xmlns:mc="http://schemas.openxmlformats.org/markup-compatibility/2006" xmlns:a14="http://schemas.microsoft.com/office/drawing/2010/main">
        <mc:Choice Requires="a14">
          <p:sp>
            <p:nvSpPr>
              <p:cNvPr id="5" name="Rectangle 4"/>
              <p:cNvSpPr/>
              <p:nvPr/>
            </p:nvSpPr>
            <p:spPr>
              <a:xfrm>
                <a:off x="142844" y="574585"/>
                <a:ext cx="8786874" cy="4847481"/>
              </a:xfrm>
              <a:prstGeom prst="rect">
                <a:avLst/>
              </a:prstGeom>
            </p:spPr>
            <p:txBody>
              <a:bodyPr wrap="square">
                <a:spAutoFit/>
              </a:bodyPr>
              <a:lstStyle/>
              <a:p>
                <a:pPr algn="just" rtl="0">
                  <a:spcAft>
                    <a:spcPts val="1200"/>
                  </a:spcAft>
                </a:pPr>
                <a:r>
                  <a:rPr lang="en-US" sz="2800" b="1" dirty="0" smtClean="0"/>
                  <a:t>Methods of Computation</a:t>
                </a:r>
              </a:p>
              <a:p>
                <a:pPr algn="just" rtl="0">
                  <a:spcAft>
                    <a:spcPts val="1200"/>
                  </a:spcAft>
                </a:pPr>
                <a:r>
                  <a:rPr lang="en-US" sz="2400" dirty="0" smtClean="0"/>
                  <a:t>1. </a:t>
                </a:r>
                <a:r>
                  <a:rPr lang="en-US" sz="2400" b="1" u="sng" dirty="0" smtClean="0"/>
                  <a:t>Height of Instrument:</a:t>
                </a:r>
              </a:p>
              <a:p>
                <a:pPr algn="ctr" rtl="0">
                  <a:spcAft>
                    <a:spcPts val="1200"/>
                  </a:spcAft>
                </a:pPr>
                <a:r>
                  <a:rPr lang="en-US" sz="2400" dirty="0" smtClean="0"/>
                  <a:t>HI = Elev. of BM + BS reading</a:t>
                </a:r>
              </a:p>
              <a:p>
                <a:pPr algn="ctr" rtl="0"/>
                <a:r>
                  <a:rPr lang="en-US" sz="2400" dirty="0" smtClean="0"/>
                  <a:t>Elev. of station = HI – (FS or IS) reading</a:t>
                </a:r>
              </a:p>
              <a:p>
                <a:pPr algn="just" rtl="0"/>
                <a:endParaRPr lang="en-US" sz="2400" dirty="0" smtClean="0"/>
              </a:p>
              <a:p>
                <a:pPr algn="just" rtl="0"/>
                <a:r>
                  <a:rPr lang="en-US" sz="2400" dirty="0" smtClean="0"/>
                  <a:t>2. </a:t>
                </a:r>
                <a:r>
                  <a:rPr lang="en-US" sz="2400" b="1" u="sng" dirty="0" smtClean="0"/>
                  <a:t>Rise and Fall:</a:t>
                </a:r>
              </a:p>
              <a:p>
                <a:pPr algn="just" rtl="0">
                  <a:spcAft>
                    <a:spcPts val="1800"/>
                  </a:spcAft>
                </a:pPr>
                <a14:m>
                  <m:oMathPara xmlns:m="http://schemas.openxmlformats.org/officeDocument/2006/math">
                    <m:oMathParaPr>
                      <m:jc m:val="centerGroup"/>
                    </m:oMathParaPr>
                    <m:oMath xmlns:m="http://schemas.openxmlformats.org/officeDocument/2006/math">
                      <m:r>
                        <a:rPr lang="en-US" sz="2400" i="1" smtClean="0">
                          <a:latin typeface="Cambria Math"/>
                          <a:ea typeface="Cambria Math"/>
                        </a:rPr>
                        <m:t>∆</m:t>
                      </m:r>
                      <m:r>
                        <a:rPr lang="en-US" sz="2400" b="0" i="1" smtClean="0">
                          <a:latin typeface="Cambria Math"/>
                          <a:ea typeface="Cambria Math"/>
                        </a:rPr>
                        <m:t>𝐻</m:t>
                      </m:r>
                      <m:r>
                        <a:rPr lang="en-US" sz="2400" b="0" i="1" smtClean="0">
                          <a:latin typeface="Cambria Math"/>
                          <a:ea typeface="Cambria Math"/>
                        </a:rPr>
                        <m:t>=</m:t>
                      </m:r>
                      <m:r>
                        <a:rPr lang="en-US" sz="2400" b="0" i="1" smtClean="0">
                          <a:latin typeface="Cambria Math"/>
                          <a:ea typeface="Cambria Math"/>
                        </a:rPr>
                        <m:t>𝐵𝑆</m:t>
                      </m:r>
                      <m:r>
                        <a:rPr lang="en-US" sz="2400" b="0" i="1" smtClean="0">
                          <a:latin typeface="Cambria Math"/>
                          <a:ea typeface="Cambria Math"/>
                        </a:rPr>
                        <m:t> −</m:t>
                      </m:r>
                      <m:d>
                        <m:dPr>
                          <m:ctrlPr>
                            <a:rPr lang="en-US" sz="2400" b="0" i="1" smtClean="0">
                              <a:latin typeface="Cambria Math"/>
                              <a:ea typeface="Cambria Math"/>
                            </a:rPr>
                          </m:ctrlPr>
                        </m:dPr>
                        <m:e>
                          <m:r>
                            <a:rPr lang="en-US" sz="2400" b="0" i="1" smtClean="0">
                              <a:latin typeface="Cambria Math"/>
                              <a:ea typeface="Cambria Math"/>
                            </a:rPr>
                            <m:t>𝐹𝑆</m:t>
                          </m:r>
                          <m:r>
                            <a:rPr lang="en-US" sz="2400" b="0" i="1" smtClean="0">
                              <a:latin typeface="Cambria Math"/>
                              <a:ea typeface="Cambria Math"/>
                            </a:rPr>
                            <m:t> </m:t>
                          </m:r>
                          <m:r>
                            <a:rPr lang="en-US" sz="2400" b="0" i="1" smtClean="0">
                              <a:latin typeface="Cambria Math"/>
                              <a:ea typeface="Cambria Math"/>
                            </a:rPr>
                            <m:t>𝑜𝑟</m:t>
                          </m:r>
                          <m:r>
                            <a:rPr lang="en-US" sz="2400" b="0" i="1" smtClean="0">
                              <a:latin typeface="Cambria Math"/>
                              <a:ea typeface="Cambria Math"/>
                            </a:rPr>
                            <m:t> </m:t>
                          </m:r>
                          <m:r>
                            <a:rPr lang="en-US" sz="2400" b="0" i="1" smtClean="0">
                              <a:latin typeface="Cambria Math"/>
                              <a:ea typeface="Cambria Math"/>
                            </a:rPr>
                            <m:t>𝐼𝑆</m:t>
                          </m:r>
                        </m:e>
                      </m:d>
                    </m:oMath>
                  </m:oMathPara>
                </a14:m>
                <a:endParaRPr lang="en-US" sz="2400" b="0" dirty="0" smtClean="0">
                  <a:ea typeface="Cambria Math"/>
                </a:endParaRPr>
              </a:p>
              <a:p>
                <a:pPr algn="just" rtl="0">
                  <a:spcAft>
                    <a:spcPts val="600"/>
                  </a:spcAft>
                </a:pPr>
                <a:r>
                  <a:rPr lang="en-US" sz="2400" dirty="0" smtClean="0">
                    <a:ea typeface="Cambria Math"/>
                  </a:rPr>
                  <a:t>If </a:t>
                </a:r>
                <a14:m>
                  <m:oMath xmlns:m="http://schemas.openxmlformats.org/officeDocument/2006/math">
                    <m:r>
                      <a:rPr lang="en-US" sz="2400" i="1">
                        <a:latin typeface="Cambria Math"/>
                        <a:ea typeface="Cambria Math"/>
                      </a:rPr>
                      <m:t>∆</m:t>
                    </m:r>
                    <m:r>
                      <a:rPr lang="en-US" sz="2400" i="1">
                        <a:latin typeface="Cambria Math"/>
                        <a:ea typeface="Cambria Math"/>
                      </a:rPr>
                      <m:t>𝐻</m:t>
                    </m:r>
                  </m:oMath>
                </a14:m>
                <a:r>
                  <a:rPr lang="en-US" sz="2400" b="0" dirty="0" smtClean="0">
                    <a:ea typeface="Cambria Math"/>
                  </a:rPr>
                  <a:t> is (+) then called Rise (R)</a:t>
                </a:r>
              </a:p>
              <a:p>
                <a:pPr algn="just" rtl="0">
                  <a:spcAft>
                    <a:spcPts val="1800"/>
                  </a:spcAft>
                </a:pPr>
                <a:r>
                  <a:rPr lang="en-US" sz="2400" dirty="0">
                    <a:ea typeface="Cambria Math"/>
                  </a:rPr>
                  <a:t>If </a:t>
                </a:r>
                <a14:m>
                  <m:oMath xmlns:m="http://schemas.openxmlformats.org/officeDocument/2006/math">
                    <m:r>
                      <a:rPr lang="en-US" sz="2400" i="1">
                        <a:latin typeface="Cambria Math"/>
                        <a:ea typeface="Cambria Math"/>
                      </a:rPr>
                      <m:t>∆</m:t>
                    </m:r>
                    <m:r>
                      <a:rPr lang="en-US" sz="2400" i="1">
                        <a:latin typeface="Cambria Math"/>
                        <a:ea typeface="Cambria Math"/>
                      </a:rPr>
                      <m:t>𝐻</m:t>
                    </m:r>
                  </m:oMath>
                </a14:m>
                <a:r>
                  <a:rPr lang="en-US" sz="2400" dirty="0">
                    <a:ea typeface="Cambria Math"/>
                  </a:rPr>
                  <a:t> is </a:t>
                </a:r>
                <a:r>
                  <a:rPr lang="en-US" sz="2400" dirty="0" smtClean="0">
                    <a:ea typeface="Cambria Math"/>
                  </a:rPr>
                  <a:t>(-) </a:t>
                </a:r>
                <a:r>
                  <a:rPr lang="en-US" sz="2400" dirty="0">
                    <a:ea typeface="Cambria Math"/>
                  </a:rPr>
                  <a:t>then called </a:t>
                </a:r>
                <a:r>
                  <a:rPr lang="en-US" sz="2400" dirty="0" smtClean="0">
                    <a:ea typeface="Cambria Math"/>
                  </a:rPr>
                  <a:t>fall (F)</a:t>
                </a:r>
                <a:endParaRPr lang="en-US" sz="2400" dirty="0">
                  <a:ea typeface="Cambria Math"/>
                </a:endParaRPr>
              </a:p>
              <a:p>
                <a:pPr algn="just" rtl="0"/>
                <a14:m>
                  <m:oMathPara xmlns:m="http://schemas.openxmlformats.org/officeDocument/2006/math">
                    <m:oMathParaPr>
                      <m:jc m:val="centerGroup"/>
                    </m:oMathParaPr>
                    <m:oMath xmlns:m="http://schemas.openxmlformats.org/officeDocument/2006/math">
                      <m:r>
                        <a:rPr lang="en-US" sz="2400" b="0" i="1" smtClean="0">
                          <a:latin typeface="Cambria Math"/>
                        </a:rPr>
                        <m:t>𝐸𝑙𝑒𝑣</m:t>
                      </m:r>
                      <m:r>
                        <a:rPr lang="en-US" sz="2400" b="0" i="1" smtClean="0">
                          <a:latin typeface="Cambria Math"/>
                        </a:rPr>
                        <m:t>. </m:t>
                      </m:r>
                      <m:r>
                        <a:rPr lang="en-US" sz="2400" b="0" i="1" smtClean="0">
                          <a:latin typeface="Cambria Math"/>
                        </a:rPr>
                        <m:t>𝑜𝑓</m:t>
                      </m:r>
                      <m:r>
                        <a:rPr lang="en-US" sz="2400" b="0" i="1" smtClean="0">
                          <a:latin typeface="Cambria Math"/>
                        </a:rPr>
                        <m:t> </m:t>
                      </m:r>
                      <m:r>
                        <a:rPr lang="en-US" sz="2400" b="0" i="1" smtClean="0">
                          <a:latin typeface="Cambria Math"/>
                        </a:rPr>
                        <m:t>𝑠𝑡𝑎𝑡𝑖𝑜𝑛</m:t>
                      </m:r>
                      <m:r>
                        <a:rPr lang="en-US" sz="2400" b="0" i="1" smtClean="0">
                          <a:latin typeface="Cambria Math"/>
                        </a:rPr>
                        <m:t>=</m:t>
                      </m:r>
                      <m:r>
                        <a:rPr lang="en-US" sz="2400" b="0" i="1" smtClean="0">
                          <a:latin typeface="Cambria Math"/>
                        </a:rPr>
                        <m:t>𝐿𝑎𝑠𝑡</m:t>
                      </m:r>
                      <m:r>
                        <a:rPr lang="en-US" sz="2400" b="0" i="1" smtClean="0">
                          <a:latin typeface="Cambria Math"/>
                        </a:rPr>
                        <m:t> </m:t>
                      </m:r>
                      <m:r>
                        <a:rPr lang="en-US" sz="2400" b="0" i="1" smtClean="0">
                          <a:latin typeface="Cambria Math"/>
                        </a:rPr>
                        <m:t>𝑒𝑙𝑒𝑣</m:t>
                      </m:r>
                      <m:r>
                        <a:rPr lang="en-US" sz="2400" b="0" i="1" smtClean="0">
                          <a:latin typeface="Cambria Math"/>
                        </a:rPr>
                        <m:t>. </m:t>
                      </m:r>
                      <m:r>
                        <a:rPr lang="en-US" sz="2400" b="0" i="1" smtClean="0">
                          <a:latin typeface="Cambria Math"/>
                          <a:ea typeface="Cambria Math"/>
                        </a:rPr>
                        <m:t>±(</m:t>
                      </m:r>
                      <m:r>
                        <a:rPr lang="en-US" sz="2400" b="0" i="1" smtClean="0">
                          <a:latin typeface="Cambria Math"/>
                          <a:ea typeface="Cambria Math"/>
                        </a:rPr>
                        <m:t>𝑅</m:t>
                      </m:r>
                      <m:r>
                        <a:rPr lang="en-US" sz="2400" b="0" i="1" smtClean="0">
                          <a:latin typeface="Cambria Math"/>
                          <a:ea typeface="Cambria Math"/>
                        </a:rPr>
                        <m:t> </m:t>
                      </m:r>
                      <m:r>
                        <a:rPr lang="en-US" sz="2400" b="0" i="1" smtClean="0">
                          <a:latin typeface="Cambria Math"/>
                          <a:ea typeface="Cambria Math"/>
                        </a:rPr>
                        <m:t>𝑜𝑟</m:t>
                      </m:r>
                      <m:r>
                        <a:rPr lang="en-US" sz="2400" b="0" i="1" smtClean="0">
                          <a:latin typeface="Cambria Math"/>
                          <a:ea typeface="Cambria Math"/>
                        </a:rPr>
                        <m:t> </m:t>
                      </m:r>
                      <m:r>
                        <a:rPr lang="en-US" sz="2400" b="0" i="1" smtClean="0">
                          <a:latin typeface="Cambria Math"/>
                          <a:ea typeface="Cambria Math"/>
                        </a:rPr>
                        <m:t>𝐹</m:t>
                      </m:r>
                      <m:r>
                        <a:rPr lang="en-US" sz="2400" b="0" i="1" smtClean="0">
                          <a:latin typeface="Cambria Math"/>
                          <a:ea typeface="Cambria Math"/>
                        </a:rPr>
                        <m:t>)</m:t>
                      </m:r>
                    </m:oMath>
                  </m:oMathPara>
                </a14:m>
                <a:endParaRPr lang="en-US" sz="2400" dirty="0" smtClean="0"/>
              </a:p>
            </p:txBody>
          </p:sp>
        </mc:Choice>
        <mc:Fallback xmlns="">
          <p:sp>
            <p:nvSpPr>
              <p:cNvPr id="5" name="Rectangle 4"/>
              <p:cNvSpPr>
                <a:spLocks noRot="1" noChangeAspect="1" noMove="1" noResize="1" noEditPoints="1" noAdjustHandles="1" noChangeArrowheads="1" noChangeShapeType="1" noTextEdit="1"/>
              </p:cNvSpPr>
              <p:nvPr/>
            </p:nvSpPr>
            <p:spPr>
              <a:xfrm>
                <a:off x="142844" y="574585"/>
                <a:ext cx="8786874" cy="4847481"/>
              </a:xfrm>
              <a:prstGeom prst="rect">
                <a:avLst/>
              </a:prstGeom>
              <a:blipFill rotWithShape="1">
                <a:blip r:embed="rId3"/>
                <a:stretch>
                  <a:fillRect l="-1387" t="-1132" b="-755"/>
                </a:stretch>
              </a:blipFill>
            </p:spPr>
            <p:txBody>
              <a:bodyPr/>
              <a:lstStyle/>
              <a:p>
                <a:r>
                  <a:rPr lang="en-US">
                    <a:noFill/>
                  </a:rPr>
                  <a:t> </a:t>
                </a:r>
              </a:p>
            </p:txBody>
          </p:sp>
        </mc:Fallback>
      </mc:AlternateContent>
      <p:sp>
        <p:nvSpPr>
          <p:cNvPr id="2458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Tree>
    <p:extLst>
      <p:ext uri="{BB962C8B-B14F-4D97-AF65-F5344CB8AC3E}">
        <p14:creationId xmlns:p14="http://schemas.microsoft.com/office/powerpoint/2010/main" val="4109981448"/>
      </p:ext>
    </p:extLst>
  </p:cSld>
  <p:clrMapOvr>
    <a:masterClrMapping/>
  </p:clrMapOvr>
  <p:transition>
    <p:dissolve/>
    <p:sndAc>
      <p:stSnd>
        <p:snd r:embed="rId2" name="arrow.wav"/>
      </p:stSnd>
    </p:sndAc>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FE2BAA9-41AF-4855-8021-8A5056376909}" type="slidenum">
              <a:rPr lang="ar-IQ" smtClean="0"/>
              <a:pPr/>
              <a:t>8</a:t>
            </a:fld>
            <a:endParaRPr lang="ar-IQ"/>
          </a:p>
        </p:txBody>
      </p:sp>
      <p:sp>
        <p:nvSpPr>
          <p:cNvPr id="5" name="Rectangle 4"/>
          <p:cNvSpPr/>
          <p:nvPr/>
        </p:nvSpPr>
        <p:spPr>
          <a:xfrm>
            <a:off x="142844" y="1061"/>
            <a:ext cx="8786874" cy="4278094"/>
          </a:xfrm>
          <a:prstGeom prst="rect">
            <a:avLst/>
          </a:prstGeom>
        </p:spPr>
        <p:txBody>
          <a:bodyPr wrap="square">
            <a:spAutoFit/>
          </a:bodyPr>
          <a:lstStyle/>
          <a:p>
            <a:pPr algn="justLow" rtl="0">
              <a:spcAft>
                <a:spcPts val="600"/>
              </a:spcAft>
            </a:pPr>
            <a:r>
              <a:rPr lang="en-US" sz="2400" b="1" dirty="0" smtClean="0"/>
              <a:t>Example (1)</a:t>
            </a:r>
          </a:p>
          <a:p>
            <a:pPr algn="justLow" rtl="0">
              <a:spcAft>
                <a:spcPts val="1200"/>
              </a:spcAft>
            </a:pPr>
            <a:r>
              <a:rPr lang="en-US" sz="2400" dirty="0" smtClean="0"/>
              <a:t>For a given figure below, find the elevation of point B.</a:t>
            </a:r>
          </a:p>
          <a:p>
            <a:pPr algn="justLow" rtl="0">
              <a:spcAft>
                <a:spcPts val="3000"/>
              </a:spcAft>
            </a:pPr>
            <a:endParaRPr lang="en-US" sz="2400" dirty="0"/>
          </a:p>
          <a:p>
            <a:pPr algn="justLow" rtl="0">
              <a:spcAft>
                <a:spcPts val="1200"/>
              </a:spcAft>
            </a:pPr>
            <a:endParaRPr lang="en-US" sz="2400" dirty="0" smtClean="0"/>
          </a:p>
          <a:p>
            <a:pPr algn="justLow" rtl="0">
              <a:spcAft>
                <a:spcPts val="1200"/>
              </a:spcAft>
            </a:pPr>
            <a:endParaRPr lang="en-US" sz="2400" dirty="0"/>
          </a:p>
          <a:p>
            <a:pPr algn="justLow" rtl="0">
              <a:spcAft>
                <a:spcPts val="1200"/>
              </a:spcAft>
            </a:pPr>
            <a:endParaRPr lang="en-US" sz="2400" dirty="0" smtClean="0"/>
          </a:p>
          <a:p>
            <a:pPr algn="justLow" rtl="0">
              <a:spcAft>
                <a:spcPts val="1200"/>
              </a:spcAft>
            </a:pPr>
            <a:endParaRPr lang="en-US" sz="2400" dirty="0"/>
          </a:p>
          <a:p>
            <a:pPr algn="justLow" rtl="0">
              <a:spcAft>
                <a:spcPts val="3000"/>
              </a:spcAft>
            </a:pPr>
            <a:r>
              <a:rPr lang="en-US" sz="2400" u="sng" dirty="0" smtClean="0">
                <a:solidFill>
                  <a:srgbClr val="FF0000"/>
                </a:solidFill>
              </a:rPr>
              <a:t>Sol:</a:t>
            </a:r>
          </a:p>
        </p:txBody>
      </p:sp>
      <p:sp>
        <p:nvSpPr>
          <p:cNvPr id="2458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836712"/>
            <a:ext cx="7488832" cy="3384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graphicFrame>
            <p:nvGraphicFramePr>
              <p:cNvPr id="2" name="Table 1"/>
              <p:cNvGraphicFramePr>
                <a:graphicFrameLocks noGrp="1"/>
              </p:cNvGraphicFramePr>
              <p:nvPr>
                <p:extLst>
                  <p:ext uri="{D42A27DB-BD31-4B8C-83A1-F6EECF244321}">
                    <p14:modId xmlns:p14="http://schemas.microsoft.com/office/powerpoint/2010/main" val="4068122744"/>
                  </p:ext>
                </p:extLst>
              </p:nvPr>
            </p:nvGraphicFramePr>
            <p:xfrm>
              <a:off x="251520" y="4272488"/>
              <a:ext cx="8678198" cy="2468880"/>
            </p:xfrm>
            <a:graphic>
              <a:graphicData uri="http://schemas.openxmlformats.org/drawingml/2006/table">
                <a:tbl>
                  <a:tblPr firstRow="1" bandRow="1">
                    <a:tableStyleId>{5940675A-B579-460E-94D1-54222C63F5DA}</a:tableStyleId>
                  </a:tblPr>
                  <a:tblGrid>
                    <a:gridCol w="4339099"/>
                    <a:gridCol w="4339099"/>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latin typeface="Times New Roman" panose="02020603050405020304" pitchFamily="18" charset="0"/>
                              <a:cs typeface="Times New Roman" panose="02020603050405020304" pitchFamily="18" charset="0"/>
                            </a:rPr>
                            <a:t>Height of Instrument Method</a:t>
                          </a:r>
                        </a:p>
                      </a:txBody>
                      <a:tcPr>
                        <a:solidFill>
                          <a:schemeClr val="accent1">
                            <a:lumMod val="40000"/>
                            <a:lumOff val="60000"/>
                          </a:schemeClr>
                        </a:solidFill>
                      </a:tcPr>
                    </a:tc>
                    <a:tc>
                      <a:txBody>
                        <a:bodyPr/>
                        <a:lstStyle/>
                        <a:p>
                          <a:pPr algn="ctr" rtl="0"/>
                          <a:r>
                            <a:rPr lang="en-US" sz="2400" dirty="0" smtClean="0">
                              <a:latin typeface="Times New Roman" panose="02020603050405020304" pitchFamily="18" charset="0"/>
                              <a:cs typeface="Times New Roman" panose="02020603050405020304" pitchFamily="18" charset="0"/>
                            </a:rPr>
                            <a:t>Rise and Fall Method</a:t>
                          </a:r>
                          <a:endParaRPr lang="en-US" sz="2400" dirty="0">
                            <a:latin typeface="Times New Roman" panose="02020603050405020304" pitchFamily="18" charset="0"/>
                            <a:cs typeface="Times New Roman" panose="02020603050405020304" pitchFamily="18" charset="0"/>
                          </a:endParaRPr>
                        </a:p>
                      </a:txBody>
                      <a:tcPr>
                        <a:solidFill>
                          <a:schemeClr val="accent1">
                            <a:lumMod val="40000"/>
                            <a:lumOff val="60000"/>
                          </a:schemeClr>
                        </a:solidFill>
                      </a:tcPr>
                    </a:tc>
                  </a:tr>
                  <a:tr h="370840">
                    <a:tc>
                      <a:txBody>
                        <a:bodyPr/>
                        <a:lstStyle/>
                        <a:p>
                          <a:pPr algn="l" rtl="0">
                            <a:spcAft>
                              <a:spcPts val="1200"/>
                            </a:spcAft>
                          </a:pPr>
                          <a:r>
                            <a:rPr lang="en-US" sz="2400" dirty="0" smtClean="0">
                              <a:latin typeface="Times New Roman" panose="02020603050405020304" pitchFamily="18" charset="0"/>
                              <a:cs typeface="Times New Roman" panose="02020603050405020304" pitchFamily="18" charset="0"/>
                            </a:rPr>
                            <a:t>H.I = elev. (A) + BS</a:t>
                          </a:r>
                        </a:p>
                        <a:p>
                          <a:pPr algn="l" rtl="0">
                            <a:spcAft>
                              <a:spcPts val="1200"/>
                            </a:spcAft>
                          </a:pPr>
                          <a:r>
                            <a:rPr lang="en-US" sz="2400" dirty="0" smtClean="0">
                              <a:latin typeface="Times New Roman" panose="02020603050405020304" pitchFamily="18" charset="0"/>
                              <a:cs typeface="Times New Roman" panose="02020603050405020304" pitchFamily="18" charset="0"/>
                            </a:rPr>
                            <a:t>      = 755.11+5.1 = 760.21 m</a:t>
                          </a:r>
                        </a:p>
                        <a:p>
                          <a:pPr algn="l" rtl="0">
                            <a:spcAft>
                              <a:spcPts val="1200"/>
                            </a:spcAft>
                          </a:pPr>
                          <a:r>
                            <a:rPr lang="en-US" sz="2400" dirty="0" smtClean="0">
                              <a:latin typeface="Times New Roman" panose="02020603050405020304" pitchFamily="18" charset="0"/>
                              <a:cs typeface="Times New Roman" panose="02020603050405020304" pitchFamily="18" charset="0"/>
                            </a:rPr>
                            <a:t>Elev. (B) = H.I – FS</a:t>
                          </a:r>
                        </a:p>
                        <a:p>
                          <a:pPr algn="l" rtl="0">
                            <a:spcAft>
                              <a:spcPts val="1200"/>
                            </a:spcAft>
                          </a:pPr>
                          <a:r>
                            <a:rPr lang="en-US" sz="2400" dirty="0" smtClean="0">
                              <a:latin typeface="Times New Roman" panose="02020603050405020304" pitchFamily="18" charset="0"/>
                              <a:cs typeface="Times New Roman" panose="02020603050405020304" pitchFamily="18" charset="0"/>
                            </a:rPr>
                            <a:t>= 760.21 – 1.23 = 758.98 m</a:t>
                          </a:r>
                        </a:p>
                      </a:txBody>
                      <a:tcPr/>
                    </a:tc>
                    <a:tc>
                      <a:txBody>
                        <a:bodyPr/>
                        <a:lstStyle/>
                        <a:p>
                          <a:pPr algn="l" rtl="0">
                            <a:spcAft>
                              <a:spcPts val="1200"/>
                            </a:spcAft>
                          </a:pPr>
                          <a14:m>
                            <m:oMath xmlns:m="http://schemas.openxmlformats.org/officeDocument/2006/math">
                              <m:r>
                                <a:rPr lang="en-US" sz="2400" smtClean="0">
                                  <a:latin typeface="Cambria Math"/>
                                </a:rPr>
                                <m:t>∆</m:t>
                              </m:r>
                              <m:r>
                                <a:rPr lang="en-US" sz="2400" smtClean="0">
                                  <a:latin typeface="Cambria Math"/>
                                </a:rPr>
                                <m:t>𝐻</m:t>
                              </m:r>
                              <m:r>
                                <a:rPr lang="en-US" sz="2400" b="0" i="0" smtClean="0">
                                  <a:latin typeface="Cambria Math"/>
                                </a:rPr>
                                <m:t> </m:t>
                              </m:r>
                            </m:oMath>
                          </a14:m>
                          <a:r>
                            <a:rPr lang="en-US" sz="2400" dirty="0" smtClean="0">
                              <a:latin typeface="Times New Roman" panose="02020603050405020304" pitchFamily="18" charset="0"/>
                              <a:cs typeface="Times New Roman" panose="02020603050405020304" pitchFamily="18" charset="0"/>
                            </a:rPr>
                            <a:t>= BS</a:t>
                          </a:r>
                          <a:r>
                            <a:rPr lang="en-US" sz="2400" baseline="0" dirty="0" smtClean="0">
                              <a:latin typeface="Times New Roman" panose="02020603050405020304" pitchFamily="18" charset="0"/>
                              <a:cs typeface="Times New Roman" panose="02020603050405020304" pitchFamily="18" charset="0"/>
                            </a:rPr>
                            <a:t> – FS</a:t>
                          </a:r>
                        </a:p>
                        <a:p>
                          <a:pPr algn="l" rtl="0">
                            <a:spcAft>
                              <a:spcPts val="1200"/>
                            </a:spcAft>
                          </a:pPr>
                          <a:r>
                            <a:rPr lang="en-US" sz="2400" baseline="0" dirty="0" smtClean="0">
                              <a:latin typeface="Times New Roman" panose="02020603050405020304" pitchFamily="18" charset="0"/>
                              <a:cs typeface="Times New Roman" panose="02020603050405020304" pitchFamily="18" charset="0"/>
                            </a:rPr>
                            <a:t>      = 5.1 – 1.23 = 3.87 m (R)</a:t>
                          </a:r>
                        </a:p>
                        <a:p>
                          <a:pPr algn="l" rtl="0">
                            <a:spcAft>
                              <a:spcPts val="1200"/>
                            </a:spcAft>
                          </a:pPr>
                          <a:r>
                            <a:rPr lang="en-US" sz="2400" baseline="0" dirty="0" smtClean="0">
                              <a:latin typeface="Times New Roman" panose="02020603050405020304" pitchFamily="18" charset="0"/>
                              <a:cs typeface="Times New Roman" panose="02020603050405020304" pitchFamily="18" charset="0"/>
                            </a:rPr>
                            <a:t>Elev. (B) = Elev. (A) + R</a:t>
                          </a:r>
                        </a:p>
                        <a:p>
                          <a:pPr algn="l" rtl="0"/>
                          <a:r>
                            <a:rPr lang="en-US" sz="2400" baseline="0" dirty="0" smtClean="0">
                              <a:latin typeface="Times New Roman" panose="02020603050405020304" pitchFamily="18" charset="0"/>
                              <a:cs typeface="Times New Roman" panose="02020603050405020304" pitchFamily="18" charset="0"/>
                            </a:rPr>
                            <a:t>= 755.11 + 3.87= 758.98 m</a:t>
                          </a:r>
                        </a:p>
                      </a:txBody>
                      <a:tcPr/>
                    </a:tc>
                  </a:tr>
                </a:tbl>
              </a:graphicData>
            </a:graphic>
          </p:graphicFrame>
        </mc:Choice>
        <mc:Fallback xmlns="">
          <p:graphicFrame>
            <p:nvGraphicFramePr>
              <p:cNvPr id="2" name="Table 1"/>
              <p:cNvGraphicFramePr>
                <a:graphicFrameLocks noGrp="1"/>
              </p:cNvGraphicFramePr>
              <p:nvPr>
                <p:extLst>
                  <p:ext uri="{D42A27DB-BD31-4B8C-83A1-F6EECF244321}">
                    <p14:modId xmlns:p14="http://schemas.microsoft.com/office/powerpoint/2010/main" val="4068122744"/>
                  </p:ext>
                </p:extLst>
              </p:nvPr>
            </p:nvGraphicFramePr>
            <p:xfrm>
              <a:off x="251520" y="4272488"/>
              <a:ext cx="8678198" cy="2468880"/>
            </p:xfrm>
            <a:graphic>
              <a:graphicData uri="http://schemas.openxmlformats.org/drawingml/2006/table">
                <a:tbl>
                  <a:tblPr firstRow="1" bandRow="1">
                    <a:tableStyleId>{5940675A-B579-460E-94D1-54222C63F5DA}</a:tableStyleId>
                  </a:tblPr>
                  <a:tblGrid>
                    <a:gridCol w="4339099"/>
                    <a:gridCol w="4339099"/>
                  </a:tblGrid>
                  <a:tr h="4572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latin typeface="Times New Roman" panose="02020603050405020304" pitchFamily="18" charset="0"/>
                              <a:cs typeface="Times New Roman" panose="02020603050405020304" pitchFamily="18" charset="0"/>
                            </a:rPr>
                            <a:t>Height of Instrument Method</a:t>
                          </a:r>
                        </a:p>
                      </a:txBody>
                      <a:tcPr>
                        <a:solidFill>
                          <a:schemeClr val="accent1">
                            <a:lumMod val="40000"/>
                            <a:lumOff val="60000"/>
                          </a:schemeClr>
                        </a:solidFill>
                      </a:tcPr>
                    </a:tc>
                    <a:tc>
                      <a:txBody>
                        <a:bodyPr/>
                        <a:lstStyle/>
                        <a:p>
                          <a:pPr algn="ctr" rtl="0"/>
                          <a:r>
                            <a:rPr lang="en-US" sz="2400" dirty="0" smtClean="0">
                              <a:latin typeface="Times New Roman" panose="02020603050405020304" pitchFamily="18" charset="0"/>
                              <a:cs typeface="Times New Roman" panose="02020603050405020304" pitchFamily="18" charset="0"/>
                            </a:rPr>
                            <a:t>Rise and Fall Method</a:t>
                          </a:r>
                          <a:endParaRPr lang="en-US" sz="2400" dirty="0">
                            <a:latin typeface="Times New Roman" panose="02020603050405020304" pitchFamily="18" charset="0"/>
                            <a:cs typeface="Times New Roman" panose="02020603050405020304" pitchFamily="18" charset="0"/>
                          </a:endParaRPr>
                        </a:p>
                      </a:txBody>
                      <a:tcPr>
                        <a:solidFill>
                          <a:schemeClr val="accent1">
                            <a:lumMod val="40000"/>
                            <a:lumOff val="60000"/>
                          </a:schemeClr>
                        </a:solidFill>
                      </a:tcPr>
                    </a:tc>
                  </a:tr>
                  <a:tr h="2011680">
                    <a:tc>
                      <a:txBody>
                        <a:bodyPr/>
                        <a:lstStyle/>
                        <a:p>
                          <a:pPr algn="l" rtl="0">
                            <a:spcAft>
                              <a:spcPts val="1200"/>
                            </a:spcAft>
                          </a:pPr>
                          <a:r>
                            <a:rPr lang="en-US" sz="2400" dirty="0" smtClean="0">
                              <a:latin typeface="Times New Roman" panose="02020603050405020304" pitchFamily="18" charset="0"/>
                              <a:cs typeface="Times New Roman" panose="02020603050405020304" pitchFamily="18" charset="0"/>
                            </a:rPr>
                            <a:t>H.I = elev. (A) + BS</a:t>
                          </a:r>
                        </a:p>
                        <a:p>
                          <a:pPr algn="l" rtl="0">
                            <a:spcAft>
                              <a:spcPts val="1200"/>
                            </a:spcAft>
                          </a:pPr>
                          <a:r>
                            <a:rPr lang="en-US" sz="2400" dirty="0" smtClean="0">
                              <a:latin typeface="Times New Roman" panose="02020603050405020304" pitchFamily="18" charset="0"/>
                              <a:cs typeface="Times New Roman" panose="02020603050405020304" pitchFamily="18" charset="0"/>
                            </a:rPr>
                            <a:t>      = 755.11+5.1 = 760.21 m</a:t>
                          </a:r>
                        </a:p>
                        <a:p>
                          <a:pPr algn="l" rtl="0">
                            <a:spcAft>
                              <a:spcPts val="1200"/>
                            </a:spcAft>
                          </a:pPr>
                          <a:r>
                            <a:rPr lang="en-US" sz="2400" dirty="0" smtClean="0">
                              <a:latin typeface="Times New Roman" panose="02020603050405020304" pitchFamily="18" charset="0"/>
                              <a:cs typeface="Times New Roman" panose="02020603050405020304" pitchFamily="18" charset="0"/>
                            </a:rPr>
                            <a:t>Elev. (B) = H.I – FS</a:t>
                          </a:r>
                        </a:p>
                        <a:p>
                          <a:pPr algn="l" rtl="0">
                            <a:spcAft>
                              <a:spcPts val="1200"/>
                            </a:spcAft>
                          </a:pPr>
                          <a:r>
                            <a:rPr lang="en-US" sz="2400" dirty="0" smtClean="0">
                              <a:latin typeface="Times New Roman" panose="02020603050405020304" pitchFamily="18" charset="0"/>
                              <a:cs typeface="Times New Roman" panose="02020603050405020304" pitchFamily="18" charset="0"/>
                            </a:rPr>
                            <a:t>= 760.21 – 1.23 = 758.98 m</a:t>
                          </a:r>
                        </a:p>
                      </a:txBody>
                      <a:tcPr/>
                    </a:tc>
                    <a:tc>
                      <a:txBody>
                        <a:bodyPr/>
                        <a:lstStyle/>
                        <a:p>
                          <a:endParaRPr lang="en-US"/>
                        </a:p>
                      </a:txBody>
                      <a:tcPr>
                        <a:blipFill rotWithShape="1">
                          <a:blip r:embed="rId4"/>
                          <a:stretch>
                            <a:fillRect l="-100000" t="-25152" b="-6970"/>
                          </a:stretch>
                        </a:blipFill>
                      </a:tcPr>
                    </a:tc>
                  </a:tr>
                </a:tbl>
              </a:graphicData>
            </a:graphic>
          </p:graphicFrame>
        </mc:Fallback>
      </mc:AlternateContent>
    </p:spTree>
  </p:cSld>
  <p:clrMapOvr>
    <a:masterClrMapping/>
  </p:clrMapOvr>
  <p:transition>
    <p:dissolve/>
    <p:sndAc>
      <p:stSnd>
        <p:snd r:embed="rId2" name="arrow.wav"/>
      </p:stSnd>
    </p:sndAc>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FE2BAA9-41AF-4855-8021-8A5056376909}" type="slidenum">
              <a:rPr lang="ar-IQ" smtClean="0"/>
              <a:pPr/>
              <a:t>9</a:t>
            </a:fld>
            <a:endParaRPr lang="ar-IQ"/>
          </a:p>
        </p:txBody>
      </p:sp>
      <p:sp>
        <p:nvSpPr>
          <p:cNvPr id="5" name="Rectangle 4"/>
          <p:cNvSpPr/>
          <p:nvPr/>
        </p:nvSpPr>
        <p:spPr>
          <a:xfrm>
            <a:off x="142844" y="260648"/>
            <a:ext cx="8786874" cy="1646605"/>
          </a:xfrm>
          <a:prstGeom prst="rect">
            <a:avLst/>
          </a:prstGeom>
        </p:spPr>
        <p:txBody>
          <a:bodyPr wrap="square">
            <a:spAutoFit/>
          </a:bodyPr>
          <a:lstStyle/>
          <a:p>
            <a:pPr algn="justLow" rtl="0">
              <a:spcAft>
                <a:spcPts val="600"/>
              </a:spcAft>
            </a:pPr>
            <a:r>
              <a:rPr lang="en-US" sz="2400" b="1" dirty="0"/>
              <a:t>Example </a:t>
            </a:r>
            <a:r>
              <a:rPr lang="en-US" sz="2400" b="1" dirty="0" smtClean="0"/>
              <a:t>(2)</a:t>
            </a:r>
          </a:p>
          <a:p>
            <a:pPr algn="justLow" rtl="0">
              <a:spcAft>
                <a:spcPts val="1200"/>
              </a:spcAft>
            </a:pPr>
            <a:r>
              <a:rPr lang="en-US" sz="2400" dirty="0" smtClean="0">
                <a:latin typeface="Times New Roman" panose="02020603050405020304" pitchFamily="18" charset="0"/>
                <a:cs typeface="Times New Roman" panose="02020603050405020304" pitchFamily="18" charset="0"/>
              </a:rPr>
              <a:t>For the given figure below, if the elevation of BM-A is 2053.18 foot, find the elevation of BM </a:t>
            </a:r>
            <a:r>
              <a:rPr lang="en-US" sz="2400" dirty="0" smtClean="0"/>
              <a:t>using </a:t>
            </a:r>
            <a:r>
              <a:rPr lang="en-US" sz="2400" dirty="0"/>
              <a:t>both height of instrument and rise and fall </a:t>
            </a:r>
            <a:r>
              <a:rPr lang="en-US" sz="2400" dirty="0" smtClean="0"/>
              <a:t>methods and check </a:t>
            </a:r>
            <a:r>
              <a:rPr lang="en-US" sz="2400" dirty="0"/>
              <a:t>the results</a:t>
            </a:r>
            <a:r>
              <a:rPr lang="en-US" sz="2400" dirty="0" smtClean="0">
                <a:latin typeface="Times New Roman" panose="02020603050405020304" pitchFamily="18" charset="0"/>
                <a:cs typeface="Times New Roman" panose="02020603050405020304" pitchFamily="18" charset="0"/>
              </a:rPr>
              <a:t> (All dimensions are in foot).</a:t>
            </a:r>
            <a:endParaRPr lang="en-US" sz="2400" dirty="0">
              <a:latin typeface="Times New Roman" panose="02020603050405020304" pitchFamily="18" charset="0"/>
              <a:cs typeface="Times New Roman" panose="02020603050405020304" pitchFamily="18" charset="0"/>
            </a:endParaRPr>
          </a:p>
        </p:txBody>
      </p:sp>
      <p:sp>
        <p:nvSpPr>
          <p:cNvPr id="2458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sp>
        <p:nvSpPr>
          <p:cNvPr id="2458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630" y="1926124"/>
            <a:ext cx="8282818" cy="48872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0942200"/>
      </p:ext>
    </p:extLst>
  </p:cSld>
  <p:clrMapOvr>
    <a:masterClrMapping/>
  </p:clrMapOvr>
  <p:transition>
    <p:dissolve/>
    <p:sndAc>
      <p:stSnd>
        <p:snd r:embed="rId2" name="arrow.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6679</TotalTime>
  <Words>986</Words>
  <Application>Microsoft Office PowerPoint</Application>
  <PresentationFormat>On-screen Show (4:3)</PresentationFormat>
  <Paragraphs>171</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SURVEYING CHAPTER- 4 / LEVELS AND LEVELING</vt:lpstr>
      <vt:lpstr>Levels and Leveling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dc:creator>
  <cp:lastModifiedBy>Ali Khalid</cp:lastModifiedBy>
  <cp:revision>499</cp:revision>
  <dcterms:created xsi:type="dcterms:W3CDTF">2012-04-06T10:32:00Z</dcterms:created>
  <dcterms:modified xsi:type="dcterms:W3CDTF">2018-01-06T17:55:57Z</dcterms:modified>
</cp:coreProperties>
</file>