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304" r:id="rId3"/>
    <p:sldId id="313" r:id="rId4"/>
    <p:sldId id="322" r:id="rId5"/>
    <p:sldId id="328" r:id="rId6"/>
    <p:sldId id="335" r:id="rId7"/>
    <p:sldId id="34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40834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597998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957390"/>
            <a:ext cx="809932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800" i="1" dirty="0" smtClean="0"/>
              <a:t>CHAPTER</a:t>
            </a:r>
            <a:r>
              <a:rPr lang="en-US" sz="3800" b="1" i="1" dirty="0" smtClean="0"/>
              <a:t>- </a:t>
            </a:r>
            <a:r>
              <a:rPr lang="en-US" sz="3800" i="1" dirty="0" smtClean="0"/>
              <a:t>2</a:t>
            </a:r>
            <a:r>
              <a:rPr lang="en-US" sz="3800" b="1" i="1" dirty="0" smtClean="0"/>
              <a:t> / DISTANCE MEASUREMENT</a:t>
            </a:r>
            <a:endParaRPr lang="ar-IQ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smtClean="0"/>
              <a:t>Asst</a:t>
            </a:r>
            <a:r>
              <a:rPr lang="en-US" sz="2800" b="1" dirty="0"/>
              <a:t>. Lect. 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-24"/>
            <a:ext cx="8858312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lnSpc>
                <a:spcPct val="150000"/>
              </a:lnSpc>
            </a:pPr>
            <a:r>
              <a:rPr lang="en-US" sz="2400" b="1" dirty="0" smtClean="0"/>
              <a:t>5. Stadia: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In stadia, horizontal distances are measured using optical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distance measuring (level, theodolite, and total station).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Such measurements will be covered in the next chapters.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600" b="1" dirty="0" smtClean="0"/>
              <a:t>Chain and Tape Corrections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The length measured by a chain or tape should be corrected for</a:t>
            </a:r>
          </a:p>
          <a:p>
            <a:pPr marL="457200" indent="-457200" algn="just" rtl="0">
              <a:lnSpc>
                <a:spcPct val="150000"/>
              </a:lnSpc>
            </a:pPr>
            <a:r>
              <a:rPr lang="en-US" sz="2400" dirty="0" smtClean="0"/>
              <a:t>The following:</a:t>
            </a:r>
          </a:p>
          <a:p>
            <a:pPr marL="457200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Absolute correction.</a:t>
            </a:r>
          </a:p>
          <a:p>
            <a:pPr marL="457200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Slope correction.</a:t>
            </a:r>
          </a:p>
          <a:p>
            <a:pPr marL="457200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Temperature correction.</a:t>
            </a:r>
          </a:p>
          <a:p>
            <a:pPr marL="457200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Pull or tension correction.</a:t>
            </a:r>
          </a:p>
          <a:p>
            <a:pPr marL="457200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Sag correction.</a:t>
            </a:r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428604"/>
            <a:ext cx="8858312" cy="800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</a:pPr>
            <a:r>
              <a:rPr lang="en-US" sz="2400" b="1" dirty="0" smtClean="0"/>
              <a:t>1. </a:t>
            </a:r>
            <a:r>
              <a:rPr lang="en-US" sz="2400" b="1" u="sng" dirty="0" smtClean="0"/>
              <a:t>Absolute correction:</a:t>
            </a:r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algn="just" rtl="0"/>
            <a:r>
              <a:rPr lang="en-US" sz="2400" dirty="0" smtClean="0"/>
              <a:t>where,</a:t>
            </a:r>
          </a:p>
          <a:p>
            <a:pPr algn="just" rtl="0"/>
            <a:r>
              <a:rPr lang="en-US" sz="2400" dirty="0" smtClean="0"/>
              <a:t>l: designated tape length, m,</a:t>
            </a:r>
          </a:p>
          <a:p>
            <a:pPr algn="just" rtl="0"/>
            <a:r>
              <a:rPr lang="en-US" sz="2400" dirty="0" smtClean="0"/>
              <a:t>la: absolute or actual tape length, m,</a:t>
            </a:r>
          </a:p>
          <a:p>
            <a:pPr algn="just" rtl="0"/>
            <a:r>
              <a:rPr lang="en-US" sz="2400" dirty="0" smtClean="0"/>
              <a:t>c: correction per tape length, m,</a:t>
            </a:r>
          </a:p>
          <a:p>
            <a:pPr algn="just" rtl="0"/>
            <a:r>
              <a:rPr lang="en-US" sz="2400" dirty="0" smtClean="0"/>
              <a:t>L: total length measured, m, and</a:t>
            </a:r>
          </a:p>
          <a:p>
            <a:pPr algn="just" rtl="0"/>
            <a:r>
              <a:rPr lang="en-US" sz="2400" dirty="0" smtClean="0"/>
              <a:t>C</a:t>
            </a:r>
            <a:r>
              <a:rPr lang="en-US" sz="2400" baseline="-25000" dirty="0" smtClean="0"/>
              <a:t>a</a:t>
            </a:r>
            <a:r>
              <a:rPr lang="en-US" sz="2400" dirty="0" smtClean="0"/>
              <a:t>: total correction due to absolute length, m.</a:t>
            </a:r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/>
            <a:r>
              <a:rPr lang="en-US" sz="2400" dirty="0" smtClean="0"/>
              <a:t>If                           la &gt; l      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a </a:t>
            </a:r>
            <a:r>
              <a:rPr lang="en-US" sz="2400" dirty="0" smtClean="0">
                <a:sym typeface="Wingdings" pitchFamily="2" charset="2"/>
              </a:rPr>
              <a:t> is positive  (+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/>
            <a:r>
              <a:rPr lang="en-US" sz="2400" dirty="0" smtClean="0"/>
              <a:t>                              la &lt; l      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a </a:t>
            </a:r>
            <a:r>
              <a:rPr lang="en-US" sz="2400" dirty="0" smtClean="0">
                <a:sym typeface="Wingdings" pitchFamily="2" charset="2"/>
              </a:rPr>
              <a:t> is negative  (-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Corrected length (L</a:t>
            </a:r>
            <a:r>
              <a:rPr lang="en-US" sz="2400" dirty="0" smtClean="0">
                <a:latin typeface="Calibri"/>
              </a:rPr>
              <a:t>′) = L +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a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1285860"/>
            <a:ext cx="1643074" cy="928694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357298"/>
            <a:ext cx="1643074" cy="78581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95962" y="1357298"/>
            <a:ext cx="27603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/>
              <a:t>;</a:t>
            </a:r>
            <a:endParaRPr lang="ar-IQ" dirty="0"/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313395"/>
            <a:ext cx="885831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</a:pPr>
            <a:r>
              <a:rPr lang="en-US" sz="2400" b="1" dirty="0" smtClean="0"/>
              <a:t>2. </a:t>
            </a:r>
            <a:r>
              <a:rPr lang="en-US" sz="2400" b="1" u="sng" dirty="0" smtClean="0"/>
              <a:t>Slope correction:</a:t>
            </a:r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l" rtl="0"/>
            <a:endParaRPr lang="en-US" sz="2400" dirty="0" smtClean="0"/>
          </a:p>
          <a:p>
            <a:pPr algn="just" rtl="0"/>
            <a:r>
              <a:rPr lang="en-US" sz="2400" dirty="0" smtClean="0"/>
              <a:t>where,</a:t>
            </a:r>
          </a:p>
          <a:p>
            <a:pPr algn="just" rtl="0"/>
            <a:r>
              <a:rPr lang="en-US" sz="2400" dirty="0" smtClean="0"/>
              <a:t>h: difference in level between the two points, m,</a:t>
            </a:r>
          </a:p>
          <a:p>
            <a:pPr algn="just" rtl="0"/>
            <a:r>
              <a:rPr lang="el-GR" sz="2400" dirty="0" smtClean="0">
                <a:latin typeface="Calibri"/>
              </a:rPr>
              <a:t>Θ</a:t>
            </a:r>
            <a:r>
              <a:rPr lang="en-US" sz="2400" dirty="0" smtClean="0">
                <a:latin typeface="Calibri"/>
              </a:rPr>
              <a:t>: angle of measured line, degree,</a:t>
            </a:r>
            <a:endParaRPr lang="en-US" sz="2400" dirty="0" smtClean="0"/>
          </a:p>
          <a:p>
            <a:pPr algn="just" rtl="0"/>
            <a:r>
              <a:rPr lang="en-US" sz="2400" dirty="0" smtClean="0"/>
              <a:t>L: total length measured, m, and</a:t>
            </a:r>
          </a:p>
          <a:p>
            <a:pPr algn="just" rtl="0"/>
            <a:r>
              <a:rPr lang="en-US" sz="2400" dirty="0" smtClean="0"/>
              <a:t>C</a:t>
            </a:r>
            <a:r>
              <a:rPr lang="en-US" sz="2400" baseline="-25000" dirty="0" smtClean="0"/>
              <a:t>h</a:t>
            </a:r>
            <a:r>
              <a:rPr lang="en-US" sz="2400" dirty="0" smtClean="0"/>
              <a:t>: total correction due to slope, m.</a:t>
            </a:r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This correction is always</a:t>
            </a: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en-US" sz="2400" dirty="0" smtClean="0"/>
              <a:t>negative (-</a:t>
            </a:r>
            <a:r>
              <a:rPr lang="en-US" sz="2400" dirty="0" err="1" smtClean="0"/>
              <a:t>ve</a:t>
            </a:r>
            <a:r>
              <a:rPr lang="en-US" sz="2400" dirty="0" smtClean="0"/>
              <a:t>).  </a:t>
            </a:r>
            <a:r>
              <a:rPr lang="en-US" sz="2800" dirty="0" smtClean="0">
                <a:solidFill>
                  <a:srgbClr val="FF0000"/>
                </a:solidFill>
              </a:rPr>
              <a:t>Why?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Therefore;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Corrected length (L</a:t>
            </a:r>
            <a:r>
              <a:rPr lang="en-US" sz="2400" dirty="0" smtClean="0">
                <a:latin typeface="Calibri"/>
              </a:rPr>
              <a:t>′) = L -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h</a:t>
            </a: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857232"/>
            <a:ext cx="1143008" cy="1000132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1000108"/>
            <a:ext cx="2071702" cy="928694"/>
          </a:xfrm>
          <a:prstGeom prst="rect">
            <a:avLst/>
          </a:prstGeom>
          <a:noFill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714639"/>
            <a:ext cx="4214842" cy="292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4784319" y="1071546"/>
            <a:ext cx="50206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or</a:t>
            </a:r>
            <a:endParaRPr lang="ar-IQ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428604"/>
            <a:ext cx="88583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spcAft>
                <a:spcPts val="1800"/>
              </a:spcAft>
            </a:pPr>
            <a:r>
              <a:rPr lang="en-US" sz="2400" b="1" dirty="0" smtClean="0"/>
              <a:t>3. </a:t>
            </a:r>
            <a:r>
              <a:rPr lang="en-US" sz="2400" b="1" u="sng" dirty="0" smtClean="0"/>
              <a:t>Temperature correction:</a:t>
            </a:r>
          </a:p>
          <a:p>
            <a:pPr marL="457200" indent="-457200" algn="ctr" rtl="0">
              <a:lnSpc>
                <a:spcPct val="150000"/>
              </a:lnSpc>
              <a:spcAft>
                <a:spcPts val="1200"/>
              </a:spcAft>
            </a:pPr>
            <a:r>
              <a:rPr lang="en-US" sz="2600" dirty="0" smtClean="0"/>
              <a:t>C</a:t>
            </a:r>
            <a:r>
              <a:rPr lang="en-US" sz="2600" baseline="-25000" dirty="0" smtClean="0"/>
              <a:t>t </a:t>
            </a:r>
            <a:r>
              <a:rPr lang="en-US" sz="2600" i="1" dirty="0" smtClean="0"/>
              <a:t>= L α (T</a:t>
            </a:r>
            <a:r>
              <a:rPr lang="en-US" sz="2600" i="1" baseline="-25000" dirty="0" smtClean="0"/>
              <a:t>m</a:t>
            </a:r>
            <a:r>
              <a:rPr lang="en-US" sz="2600" dirty="0" smtClean="0"/>
              <a:t> - T</a:t>
            </a:r>
            <a:r>
              <a:rPr lang="en-US" sz="2600" baseline="-25000" dirty="0" smtClean="0"/>
              <a:t>0</a:t>
            </a:r>
            <a:r>
              <a:rPr lang="en-US" sz="2600" dirty="0" smtClean="0"/>
              <a:t>)</a:t>
            </a:r>
          </a:p>
          <a:p>
            <a:pPr algn="just" rtl="0"/>
            <a:r>
              <a:rPr lang="en-US" sz="2400" dirty="0" smtClean="0"/>
              <a:t>where,</a:t>
            </a:r>
          </a:p>
          <a:p>
            <a:pPr algn="just" rtl="0"/>
            <a:r>
              <a:rPr lang="en-US" sz="2400" i="1" dirty="0" smtClean="0"/>
              <a:t>α:</a:t>
            </a:r>
            <a:r>
              <a:rPr lang="en-US" sz="2400" dirty="0" smtClean="0"/>
              <a:t> Coefficient of thermal expansion of the material of tape,/⁰c,</a:t>
            </a:r>
          </a:p>
          <a:p>
            <a:pPr algn="just" rtl="0"/>
            <a:r>
              <a:rPr lang="en-US" sz="2400" i="1" dirty="0" smtClean="0"/>
              <a:t>T</a:t>
            </a:r>
            <a:r>
              <a:rPr lang="en-US" sz="2400" i="1" baseline="-25000" dirty="0" smtClean="0"/>
              <a:t>m</a:t>
            </a:r>
            <a:r>
              <a:rPr lang="en-US" sz="2400" dirty="0" smtClean="0"/>
              <a:t>: Mean temperature during measurement, ⁰c,</a:t>
            </a:r>
          </a:p>
          <a:p>
            <a:pPr algn="just" rtl="0"/>
            <a:r>
              <a:rPr lang="en-US" sz="2400" i="1" dirty="0" smtClean="0"/>
              <a:t>T</a:t>
            </a:r>
            <a:r>
              <a:rPr lang="en-US" sz="2400" i="1" baseline="-25000" dirty="0" smtClean="0"/>
              <a:t>0</a:t>
            </a:r>
            <a:r>
              <a:rPr lang="en-US" sz="2400" dirty="0" smtClean="0"/>
              <a:t> - Temperature at which tape is standardized, ⁰c,</a:t>
            </a:r>
          </a:p>
          <a:p>
            <a:pPr algn="just" rtl="0"/>
            <a:r>
              <a:rPr lang="en-US" sz="2400" dirty="0" smtClean="0"/>
              <a:t>L: total length measured, m, and</a:t>
            </a:r>
          </a:p>
          <a:p>
            <a:pPr algn="just" rtl="0"/>
            <a:r>
              <a:rPr lang="en-US" sz="2400" dirty="0" smtClean="0"/>
              <a:t>C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: total correction due to </a:t>
            </a:r>
            <a:r>
              <a:rPr lang="en-US" sz="2400" dirty="0"/>
              <a:t>temperature, </a:t>
            </a:r>
            <a:r>
              <a:rPr lang="en-US" sz="2400" dirty="0" smtClean="0"/>
              <a:t>m.</a:t>
            </a:r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/>
            <a:r>
              <a:rPr lang="en-US" sz="2400" dirty="0" smtClean="0"/>
              <a:t>If                            T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 &gt; T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     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t </a:t>
            </a:r>
            <a:r>
              <a:rPr lang="en-US" sz="2400" dirty="0" smtClean="0">
                <a:sym typeface="Wingdings" pitchFamily="2" charset="2"/>
              </a:rPr>
              <a:t> is positive  (+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/>
            <a:r>
              <a:rPr lang="en-US" sz="2400" dirty="0" smtClean="0"/>
              <a:t>                               T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 &lt; T</a:t>
            </a:r>
            <a:r>
              <a:rPr lang="en-US" sz="2400" baseline="-25000" dirty="0" smtClean="0"/>
              <a:t>o         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t </a:t>
            </a:r>
            <a:r>
              <a:rPr lang="en-US" sz="2400" dirty="0" smtClean="0">
                <a:sym typeface="Wingdings" pitchFamily="2" charset="2"/>
              </a:rPr>
              <a:t> is negative  (-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/>
            <a:r>
              <a:rPr lang="en-US" sz="2400" dirty="0" smtClean="0"/>
              <a:t>Corrected length (L</a:t>
            </a:r>
            <a:r>
              <a:rPr lang="en-US" sz="2400" dirty="0" smtClean="0">
                <a:latin typeface="Calibri"/>
              </a:rPr>
              <a:t>′) = L +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t</a:t>
            </a: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428604"/>
            <a:ext cx="8858312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spcAft>
                <a:spcPts val="1800"/>
              </a:spcAft>
            </a:pPr>
            <a:r>
              <a:rPr lang="en-US" sz="2400" b="1" dirty="0" smtClean="0"/>
              <a:t>4. </a:t>
            </a:r>
            <a:r>
              <a:rPr lang="en-US" sz="2400" b="1" u="sng" dirty="0" smtClean="0"/>
              <a:t>Pull correction:</a:t>
            </a:r>
          </a:p>
          <a:p>
            <a:pPr algn="just" rtl="0"/>
            <a:endParaRPr lang="ar-IQ" sz="2400" dirty="0" smtClean="0"/>
          </a:p>
          <a:p>
            <a:pPr algn="just" rtl="0"/>
            <a:endParaRPr lang="ar-IQ" sz="2400" dirty="0" smtClean="0"/>
          </a:p>
          <a:p>
            <a:pPr algn="just" rtl="0"/>
            <a:r>
              <a:rPr lang="en-US" sz="2400" dirty="0" smtClean="0"/>
              <a:t>where,</a:t>
            </a:r>
          </a:p>
          <a:p>
            <a:pPr algn="just" rtl="0"/>
            <a:r>
              <a:rPr lang="en-US" sz="2400" i="1" dirty="0" smtClean="0"/>
              <a:t>E:</a:t>
            </a:r>
            <a:r>
              <a:rPr lang="en-US" sz="2400" dirty="0" smtClean="0"/>
              <a:t> Young’s modulus of the material of tape, N/cm</a:t>
            </a:r>
            <a:r>
              <a:rPr lang="en-US" sz="2400" baseline="30000" dirty="0" smtClean="0"/>
              <a:t>2</a:t>
            </a:r>
            <a:r>
              <a:rPr lang="en-US" sz="2400" i="1" dirty="0" smtClean="0"/>
              <a:t>,</a:t>
            </a:r>
            <a:endParaRPr lang="en-US" sz="2400" dirty="0" smtClean="0"/>
          </a:p>
          <a:p>
            <a:pPr algn="just" rtl="0"/>
            <a:r>
              <a:rPr lang="en-US" sz="2400" i="1" dirty="0" smtClean="0"/>
              <a:t>A: </a:t>
            </a:r>
            <a:r>
              <a:rPr lang="en-US" sz="2400" dirty="0" smtClean="0"/>
              <a:t>Cross-sectional area of the tape,</a:t>
            </a:r>
            <a:r>
              <a:rPr lang="en-US" sz="2400" b="1" dirty="0" smtClean="0"/>
              <a:t> </a:t>
            </a:r>
            <a:r>
              <a:rPr lang="en-US" sz="2400" dirty="0" smtClean="0"/>
              <a:t>cm</a:t>
            </a:r>
            <a:r>
              <a:rPr lang="en-US" sz="2400" baseline="30000" dirty="0" smtClean="0"/>
              <a:t>2</a:t>
            </a:r>
            <a:r>
              <a:rPr lang="en-US" sz="2400" i="1" dirty="0" smtClean="0"/>
              <a:t>,</a:t>
            </a:r>
          </a:p>
          <a:p>
            <a:pPr algn="just" rtl="0"/>
            <a:r>
              <a:rPr lang="en-US" sz="2400" i="1" dirty="0" smtClean="0"/>
              <a:t>P: </a:t>
            </a:r>
            <a:r>
              <a:rPr lang="en-US" sz="2400" dirty="0" smtClean="0"/>
              <a:t>Pull applied during measurement, N,</a:t>
            </a:r>
          </a:p>
          <a:p>
            <a:pPr algn="just" rtl="0"/>
            <a:r>
              <a:rPr lang="en-US" sz="2400" i="1" dirty="0" smtClean="0"/>
              <a:t>P</a:t>
            </a:r>
            <a:r>
              <a:rPr lang="en-US" sz="2400" i="1" baseline="-25000" dirty="0" smtClean="0"/>
              <a:t>o</a:t>
            </a:r>
            <a:r>
              <a:rPr lang="en-US" sz="2400" dirty="0" smtClean="0"/>
              <a:t>: Standard pull, N,</a:t>
            </a:r>
          </a:p>
          <a:p>
            <a:pPr algn="just" rtl="0"/>
            <a:r>
              <a:rPr lang="en-US" sz="2400" dirty="0" smtClean="0"/>
              <a:t>L: total length measured, m, and</a:t>
            </a:r>
          </a:p>
          <a:p>
            <a:pPr algn="just" rtl="0"/>
            <a:r>
              <a:rPr lang="en-US" sz="2400" dirty="0" smtClean="0"/>
              <a:t>C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: total correction due to </a:t>
            </a:r>
            <a:r>
              <a:rPr lang="en-US" sz="2400" dirty="0"/>
              <a:t>pull, </a:t>
            </a:r>
            <a:r>
              <a:rPr lang="en-US" sz="2400" dirty="0" smtClean="0"/>
              <a:t>m.</a:t>
            </a:r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/>
            <a:r>
              <a:rPr lang="en-US" sz="2400" dirty="0" smtClean="0"/>
              <a:t>If                            </a:t>
            </a:r>
            <a:r>
              <a:rPr lang="en-US" sz="2400" i="1" dirty="0" smtClean="0"/>
              <a:t>P</a:t>
            </a:r>
            <a:r>
              <a:rPr lang="en-US" sz="2400" dirty="0" smtClean="0"/>
              <a:t> &gt;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o</a:t>
            </a:r>
            <a:r>
              <a:rPr lang="en-US" sz="2400" dirty="0" smtClean="0"/>
              <a:t>      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p </a:t>
            </a:r>
            <a:r>
              <a:rPr lang="en-US" sz="2400" dirty="0" smtClean="0">
                <a:sym typeface="Wingdings" pitchFamily="2" charset="2"/>
              </a:rPr>
              <a:t> is positive  (+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/>
            <a:r>
              <a:rPr lang="en-US" sz="2400" dirty="0" smtClean="0"/>
              <a:t>                               </a:t>
            </a:r>
            <a:r>
              <a:rPr lang="en-US" sz="2400" i="1" dirty="0" smtClean="0"/>
              <a:t>P</a:t>
            </a:r>
            <a:r>
              <a:rPr lang="en-US" sz="2400" dirty="0" smtClean="0"/>
              <a:t> &lt;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o</a:t>
            </a:r>
            <a:r>
              <a:rPr lang="en-US" sz="2400" baseline="-25000" dirty="0" smtClean="0"/>
              <a:t>         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      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p </a:t>
            </a:r>
            <a:r>
              <a:rPr lang="en-US" sz="2400" dirty="0" smtClean="0">
                <a:sym typeface="Wingdings" pitchFamily="2" charset="2"/>
              </a:rPr>
              <a:t> is negative  (-</a:t>
            </a:r>
            <a:r>
              <a:rPr lang="en-US" sz="2400" dirty="0" err="1" smtClean="0">
                <a:sym typeface="Wingdings" pitchFamily="2" charset="2"/>
              </a:rPr>
              <a:t>ve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baseline="-25000" dirty="0" smtClean="0"/>
          </a:p>
          <a:p>
            <a:pPr algn="l" rtl="0">
              <a:spcAft>
                <a:spcPts val="1200"/>
              </a:spcAft>
            </a:pPr>
            <a:endParaRPr lang="en-US" sz="2400" dirty="0" smtClean="0"/>
          </a:p>
          <a:p>
            <a:pPr algn="l" rtl="0"/>
            <a:r>
              <a:rPr lang="en-US" sz="2400" dirty="0" smtClean="0"/>
              <a:t>Corrected length (L</a:t>
            </a:r>
            <a:r>
              <a:rPr lang="en-US" sz="2400" dirty="0" smtClean="0">
                <a:latin typeface="Calibri"/>
              </a:rPr>
              <a:t>′) = L +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p</a:t>
            </a: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071546"/>
            <a:ext cx="2071702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7</a:t>
            </a:fld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71406" y="313395"/>
            <a:ext cx="8858312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</a:pPr>
            <a:r>
              <a:rPr lang="en-US" sz="2400" b="1" dirty="0" smtClean="0"/>
              <a:t>5. </a:t>
            </a:r>
            <a:r>
              <a:rPr lang="en-US" sz="2400" b="1" u="sng" dirty="0" smtClean="0"/>
              <a:t>Sag correction:</a:t>
            </a:r>
          </a:p>
          <a:p>
            <a:pPr marL="457200" indent="-457200" algn="l" rtl="0">
              <a:lnSpc>
                <a:spcPct val="150000"/>
              </a:lnSpc>
            </a:pPr>
            <a:endParaRPr lang="en-US" sz="2400" dirty="0" smtClean="0"/>
          </a:p>
          <a:p>
            <a:pPr marL="457200" indent="-457200" algn="l" rtl="0"/>
            <a:endParaRPr lang="en-US" sz="2400" dirty="0" smtClean="0"/>
          </a:p>
          <a:p>
            <a:pPr marL="457200" indent="-457200" algn="l" rtl="0"/>
            <a:endParaRPr lang="en-US" sz="2400" dirty="0" smtClean="0"/>
          </a:p>
          <a:p>
            <a:pPr marL="457200" indent="-457200" algn="l" rtl="0"/>
            <a:endParaRPr lang="en-US" sz="2400" dirty="0" smtClean="0"/>
          </a:p>
          <a:p>
            <a:pPr marL="457200" indent="-457200" algn="l" rtl="0"/>
            <a:endParaRPr lang="en-US" sz="2400" dirty="0" smtClean="0"/>
          </a:p>
          <a:p>
            <a:pPr algn="just" rtl="0"/>
            <a:r>
              <a:rPr lang="en-US" sz="2400" dirty="0" smtClean="0"/>
              <a:t>where,</a:t>
            </a:r>
          </a:p>
          <a:p>
            <a:pPr algn="just" rtl="0"/>
            <a:r>
              <a:rPr lang="en-US" sz="2400" i="1" dirty="0" smtClean="0"/>
              <a:t>W:</a:t>
            </a:r>
            <a:r>
              <a:rPr lang="en-US" sz="2400" dirty="0" smtClean="0"/>
              <a:t> weight of tape per span length, N</a:t>
            </a:r>
            <a:r>
              <a:rPr lang="en-US" sz="2400" i="1" dirty="0" smtClean="0"/>
              <a:t>,</a:t>
            </a:r>
            <a:endParaRPr lang="en-US" sz="2400" dirty="0" smtClean="0"/>
          </a:p>
          <a:p>
            <a:pPr algn="just" rtl="0"/>
            <a:r>
              <a:rPr lang="en-US" sz="2400" i="1" dirty="0" smtClean="0"/>
              <a:t>P: </a:t>
            </a:r>
            <a:r>
              <a:rPr lang="en-US" sz="2400" dirty="0" smtClean="0"/>
              <a:t>Pull applied during measurement, N,</a:t>
            </a:r>
          </a:p>
          <a:p>
            <a:pPr algn="just" rtl="0"/>
            <a:r>
              <a:rPr lang="en-US" sz="2400" dirty="0" smtClean="0"/>
              <a:t>L: total length measured, m, and</a:t>
            </a:r>
          </a:p>
          <a:p>
            <a:pPr algn="just" rtl="0">
              <a:spcAft>
                <a:spcPts val="1800"/>
              </a:spcAft>
            </a:pPr>
            <a:r>
              <a:rPr lang="en-US" sz="2400" dirty="0" smtClean="0"/>
              <a:t>C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: total correction due to sag, m.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This correction is always negative (-</a:t>
            </a:r>
            <a:r>
              <a:rPr lang="en-US" sz="2400" dirty="0" err="1" smtClean="0"/>
              <a:t>ve</a:t>
            </a:r>
            <a:r>
              <a:rPr lang="en-US" sz="2400" dirty="0" smtClean="0"/>
              <a:t>). </a:t>
            </a:r>
            <a:r>
              <a:rPr lang="en-US" sz="2800" dirty="0" smtClean="0">
                <a:solidFill>
                  <a:srgbClr val="FF0000"/>
                </a:solidFill>
              </a:rPr>
              <a:t>Why?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Therefore;</a:t>
            </a:r>
          </a:p>
          <a:p>
            <a:pPr algn="just" rtl="0"/>
            <a:r>
              <a:rPr lang="en-US" sz="2400" dirty="0" smtClean="0"/>
              <a:t>Corrected length (L</a:t>
            </a:r>
            <a:r>
              <a:rPr lang="en-US" sz="2400" dirty="0" smtClean="0">
                <a:latin typeface="Calibri"/>
              </a:rPr>
              <a:t>′) = L -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s</a:t>
            </a:r>
            <a:endParaRPr lang="en-US" sz="2400" dirty="0" smtClean="0"/>
          </a:p>
        </p:txBody>
      </p:sp>
      <p:sp>
        <p:nvSpPr>
          <p:cNvPr id="2050" name="AutoShape 2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data:image/jpeg;base64,/9j/4AAQSkZJRgABAQAAAQABAAD/2wCEAAkGBxEQEBQUEhQWFhAWFxUWFBYVFxUaGBYXFxkXFhQYFxQYHSggGBolHBQUITEhJSkrLi4uGB8zODMsNygtLisBCgoKDg0OGhAQGywkHyQsLCwvLC8sLyw0LCwsLCwsLCwsLCwsLCwsLCwsLCwsLCwsLCwsLCwsNCwsLCwsLCwsNf/AABEIAMIBAwMBIgACEQEDEQH/xAAbAAEAAQUBAAAAAAAAAAAAAAAABQIDBAYHAf/EAEEQAAEDAgMFBQQGCAYDAAAAAAEAAhEDBBIhMQUGQVFhEyIycYGRobHBQlKS0eHwBxQjM0NTYnIVc4LC0vEWJLP/xAAYAQEBAQEBAAAAAAAAAAAAAAAAAQIDBP/EACcRAQACAAUEAgIDAQAAAAAAAAABAgMRMUFRBBIUIRNhMqEiUpEj/9oADAMBAAIRAxEAPwDsDQrgVICrCIqCqCpCrCD0KoLwKoIAVS8XqD1ERFEREBERAREQEREBERAREQEREBERAREQEREBERAREQYQVQXgVQRFQCqC8CrCAFUF4FUgL1ERRERAREQEREBERAREQEREBERAREQEREBERAREQEREBERBigKoIAqgEQCrAXgCqAQAFUiIoiIgIiICIiAiKxWu6bPE9rf7nAfEqTOQvoo6pt21brXpfbafgVZO89mP4zfTER7QFO+vK9s8JdFHU9u2rtK9P1eB8VlUbyk/wVGO/tc0/Aq90GUr6IiqCIiAiIgIiICIiAiIgIiICIiCyAqgF5CqARHoC9QL1FEREBERAVL3hoJJAAzJOQHmVD7xbxU7NsHvVXeFgPvceAXONr7cr3JPaP7vBjcmj04+ZkrnbEiNG60mW97R32taRIYTVd/R4ftnI+krXLvfm5qODaYZTxHC36TiToAXZE5HgtTJAUVt6sWMpvY/BUbVp4XCThxGCXchGc9Fxm150dopWNWzXu1Lp5Iq1akjItLiB9kZKPlU03YWY6tRsZl1QuAa46kgk6HXyWHS25Qe5zG1GufPcwmQR3REjjJPuSKzOqd9Y0Z4XpViuSWOwmHxkXCQD1HFROzqVajXHb3OPFpSawAmSBMawJ1068Fez7T5PpPtqDmqpCrv7UU3lszoQeOYmD1zWKHQsOqUtdq16Xgqvb0DjH2Tkth2ZvrWaYrBr28/C73ZHyhai0ZImcxpKdsTrDsGy9rUbls03SRq05OHmPnos5ce2RePpVWvYe8PzHkuu21XGxrvrAH2iV3w8Tu9Tq4YlO33C4iIurmIiICIiAiIgIiICIiC2FUF4F6ER6F6iIoiIgLG2jdijSfUOjGl0c4Ewr1R8LXd6K2O2qsmMTCJ+Czaco9LDnF/fOrVHVH5vcZP3eQ5cFj+SxrWv2kgiHjxDmeYWRiheKs5vbMZKa1PEM9OOa13aOziYhrQAeAAgdIzWygyqatOQtZzGiZRu1qjslr5mSDrJOehjyyWS7YlMR2faU+Qa+Wjya8GPapi2pBvBXSEi08k1idkRQ2eW+KrXdP9bWfAFZtrTbTMsaGu+uZe/wC0ch5hs9VlAK4zDySZlO2sbEznJnmeK9C9Dm+nvV5rW8AekqTMRqsRM6LQKqDHHSSrxaAJdhA6/irA2owS2mJP1iBHoOKxOJ/VuMPlKWNDDGLXlK6VsOpit2HoR9kkD4Ll+z3OqOgkDr9y6rsumG0aYGmEe/P5rt09cpmXDqJ9RDKREXreYREQEREBERAREQEREFK9ReogiIii8K9VupWa3UgeZCkjGu3ZLW9sAOY5p0cCD6iFPXN9RwzjEGIPAzpBOq129vqJc5skGcOYJkwHSMIMjvDPnK43vXl0rh3mfUOObZLqdQh/jaTDhxjjKtW+8hZk+HDmtv2vu226quwVhBBJBo1SREAxEGe8NFrlf9HRcD2d004XCm+aTwGuMZHPIyRlE5hee3ZfV6qd9PX6ZFPbdJwOUaZgyM1ki+pQCXQDxIUUf0fXlFstrUnNzMOFQacpar7N1rsQHGiTwaK0n0aQFjLLSzpnE7JQXVHL9q2Dp1QXFP8AmNjmM1EHd66AnsC4c24XecAGefBR1y2pTkPpuYAROMFo88xpmp75X+PDZP12lOT8Q0kDKfPipS1t6EtFe4p0nPAcxhJdUc05Aik3MiZGvBaXQeA7u1WOjMYWvIJygGQImZ8ludhU7W9p1AAwVratTLBp+xxPH/3Z7Atbcz/jnf1MZL9WtbU8XZULy4LWudPYmkwxwbjGJzjwAVvbJqObTdb0qjQ9rcTHU3Oc0loOZLZGciDyW22doOzY7jAmCc4yUvbWwPA+pKkzE7ETMbuUs2Rd1PHSqz1Y8+XQDMcfgpKhuxcjSi4zqDAgZjMuIHAGBqDquhXts1obE6gZk+Skn0GDl6/ipEE4jUdhbBqh4NYBlIZluJpnpAMCYElbuL5sw3Mj88Fap4AMsPpHyVFJ4D3nMzHDl/2utbzWPTzzEWnNfdeGMm8JzVt11VyhoEpUqZRhPuXkvIyb8fwhXvvO6ZRwx7u8rMY50ty/PJWP124wtMjMA6D/AIq9f2tZ9MtaBn+eaofY1iAIEAAe7zU/6fbcdn0o/wARuAJ7p/PkFYqbxVmeKm0+X/ZVT7K4aMmA68Wj/coXa1O4YxxNF0RMgEgZcSAndiRydtJS9tvvbkxUa5hHHUfI+5bBZX1Ks3FSe17eh06Eag9CuQsrtbTGLUkkk6Z9fYrNO4fScH0XljuBacj08lqvUWjVJwY2dsRaRu5v017hSuoZUPhqDwO/u+qeunkt3XqpeLRnDhasxqIiLSCIqXOhB6TCw7i/DSABJJI9YJ09Cofbe1+68MnG2m+owZ54cvbJHkorZffr29RsilWtw9wGgqUy0zyk9oWnnJXmtjTP4utacs662w976zDLTQ7NzgM8TXd/IjKIBGfVWKVV/wCvV6LnYmhlKrSB5OxNeMte8PesyrsV9S6fWaIa6m2k4POToLjjDW9HRn1WczYDS8VHvcXhgZlDe7qRIGKJz1WPjtZvviEHtmyAtg7LtqWHCQdQHDgNchPosDa7XG4D6ZiTRc10DIntGPMHXIUvOIW9N2fSAIwgg6znPmFdbbMGjGiMhAGnJWOnneXanWdsV9Z5TP72adTpgOaXuLy0OAdhicZEy0ZcG6clBEAVbuPA+pRq0zBg4QztBwjOn711INHJeFgPBajp5jdwnHznPJoe0WipQDCTJyMzpzz1WtbWt2uNekypgNXs+0fUxHvNa3vUmgAAkAZl/DoF151sw6safNoWPW2TQdrSYf8ASPkpGBMbk42ezndsxrrcaOOJ8HiQXFzc/JwWDtSlUp4jjDGuqUsJJkvEQ9gEg4shEzpxXR37t2xmGFs55Od5aEkcAo7aO5dKq0DG4QQ5uINdhcPCQMhIXP4LRLcY1csnPLXBcvIqU6ZwuqtAcwF0MLMLnNyLXGXLO/VG0HUC1oBa54pwXQO0DQ4HFoDgZ07qnnbj1adQ1GOY97s3l0guygZRA9qt3uzbgDv0HZZhzYdB4OAzzHVZtSYnRqt6zqjbTaFOiSx5c9zWlwbFKYEOg5a5j2idVms2hWe/u/q7KeUYsb3DOfEMPwWr31FzarAPCKdZjiWlh78amTjcSCeGeuqmRVJoNmJ4evUjIrPqF1bhaWj6zfHRd/lxqDnxPHmpans53Et9GhcromoGU2y4VD2joGAuOcg9m5zQdVK7L2zWJb2Vw9zcL5BEAOa5ocCzPCRPH3rrW1NZhztS2eWbpDLMDifh8FcbbsHALSqu9lxSbLgx2XEceHh09iyXb9U2Peyo2TTjtC0/u58OIZxK7VxMPaHOcO8NwDQvVBW29du8kd4RGZAgyAciDmM+Szxti341GgZZu7okmAJOWZIC6Res7sTS3DORUU6rXeEg+RBVa2yK3UDuBVxEEJtOkx4ivRZUbzgYh5HUei1DaW5tOoC6xqQ/Xsah16Nd9/tC6NWpghavtuwwd5mRHJcb0idW63mNHKbsObVNOq0tqNyc06jquo/o22s+tRfSeZNLDhPHA6YB8sPsIUHtC1ZtFjg9obesb+yrAeKNGVI4HgeB9Qdq3I2H+p0XAkGq8g1CNJAyA5gTr5rjh1yvGTpe0TVsaIi9jgtuco6/udGzqc/IfjA9VkXVWAtP2xfFrmuk4AYeBxaRp7cJ9FyxZ/jLVPyhJ3Nk59Sk5kYg6o2JPge3OTwhwafRTmzdl06DYY0DoJgcYa3QCSVa2DVbUpNeCCSBMcDxnlnKk1nCw8ozlrEt7yERF3cxERAREQEREBERASERBYuLSnUEPa1w/qAPxUTdbp2rxAaWf2GPcZAU6izNKzrCxaY0aXdbjd9tSnVBeycBe2YnI6HNRVnuhcWry5rS/EXvcQ4GXPLMWWv0OS6Si5zgV2bjElzG7tCXgVab2ic5kZDh8FAvoPpPvnY3Bz3GpTEMIeDiIaWkHFmcMdV2shY9WwpO1pt9g+IXPx5jSW/mz1hzHY1Z9QOc9oD3GnIjIHsaUjoJnyWVvDbH9lgA8bC+APCCDnPHLgt1q7s2xmGlpJkwTrlznkFh3G6YPhquHQiffKxbBvm3XFq5/VbVpAEV3F7iQxuZxOdJgMkQ0ZZmYAJUts2+uGCpNVxcHgHM4ZFOmDhA8ImcucnipK53LrG4bWxte5jS1oMiJkExpxPuWONh3bGkOozLnnukHVx+qTwhYmt4jSTurK5X3luWUwQ8YnPawGAcyQMw4dVkWm+dWp2gYxrjSntJOE92ZIEd4ZHNYbLQtpgPovlrpBcHZHUHMZ6BavX2KH0oc2p+vEkuqQ/C4l2YPdw4cPLotUvO8yXiu0Oi2O8dSr3mtHZljHAwQe8C7OTpBb70vL7Fk8CDGnLV2nSeKiNjViGOLhLyQDhgDExjKbgBw7zHKWtrao+S1sGCGlwyaSInkp32mcs0itY1Y2x70VTTwhrWPZ2jmtjunF+zEjUkNdM81t1FsBR2ydldkAXQakR3QA0DgAB68tSpRenCpl7lxtbMREXZhGbQbLVpu1aBIIPFb9Vpyoy62e1yxauZEuaWT3NMtcWPBiWk6qasdt3cSKriQY72fuMrI2nuo4uLqbsLvaDykfMe9RLbavblwq03QdC0S37XD1XjtFqvVW1bNgob13IPea0+n3FZ1Pe1/GkPQuHyK0+3vGk69M8lKUH/AJBU+W8btfHXhs1DepjjBZH+qfkr7N46ZMEEeoWoUqn/ALLAdCs+4q9/Lh0Cvz3T4qtlbt6iefP6P3q1d7z29Ihri7Ec4ABIH9WeSgb+6NO2qPY1pc1uUtECSBJ6CZ9FprX5F3iJklxzJ0BM8uUJPU3hqnT1tLpjd77Q/Sd9hyuN3rsz/EP2Kn/Fcxo1MR4adOB6LIqDvDIaE6a6R/0nlW+mvFq6QN57P+aB5tePi1G7z2R/jsj1+5cyr6AnKPz6qNtauJug0zWo6qeGZ6Wv27EzeOzOlen9pZNPatu7StTPk9v3rjds/oDn7fwzWZkc4HHn8kjq54Weljl2Blwx2jmnyIKuLizsMactD+c1XSuodDX1GmRo86cuGa3HVRwxPS/bsyLkdxtm5YHYbiqD3okk8Mok5qxT3huiwO7etmPr/cFfJrxLPjW5djRcibvLdtP79/rB+IUjQ3mvMdIGqSxzhihrCfE0RJA1BKvk0+zxrcumItN2lvi5pLWNpsfo3tHHvHhy+a0y93ju27QmtVd2ZIDGgw0Do0ZTnqtzi12cYw5dlRRWymmpTBLjibkdD1EzqYIWRVsJHid6Bg/2rcTn7ZyZq8hadb3T7O6AdUe63qkhzamGaVTUYSABgIk5D6J6LclYnMmHgC9RFUEREBERB5CodTBVxEGM63VIpELLRTIRVzsehV8dJpPMCD7QsCtuhbO8JezyP3rZEWZw6zrDUWmNJag/cshwcysZBkYh85VFTdi4Dpxh3GNPkVuSLE9PSWoxbNP/AMMumgggERGUfgte2ru5WbLqVJ0TnTGGCDqW5908V1FFiemry1GPaHHmbJrtP7qp9knz0Vda3qkiadXX+W7T2Lry8hZ8WOXTyrcOMXdKr/Kq55GKb/8AisBtF7WAdnUHCezf6zku7EBUGi08B7E8WOTyp4cRpAiJa8cc2uHxCuuu2tABy14fnouzOtKZ+iFQ7Z9I/QCni/a+VPDjFO7YR+8ExnPPkOeqpt3t7ScTToTrrn+C7G/Yls7Wk0+isO3asz/BZ7AnjTGh5WezlNx3iSSIy59B81hWQIpN5jENeAyXXXboWJ/gt9ipG51iNKLVPGsvlRw5UWOImNBP5jiso3/YlpIOU8Oi6X/4fZcKYHlH3K2Ny7OR3JgyJjLyICzPTXXya8OZbRsLS8qsrvqF4kOY1swwziMlroyPMdFj70saXMezFhZhBkGCBy5rrbN0rMOLiwmeBe/DygNBgDLReXe51jVEOotjpl712+Gzh8kIP9Hu2q1VxY6i4UgzKriBaXNIAaRqHEOOv1T0nd+1bzHtUXZbtWtFuFlPpMuxRwl0yVlt2awCAXgf5lT4ErtWJiMnOZiUJvzYtqUMYjEyJ6iZ9xUvu/c9rbU3HXDB9Mp9yor7Ga851KnUS35tWda27abA1oho/JKsROeabLqIi0giIgIiICIiAiIgIiICIiAiIgIiICIiAiIgIiICIiAiIgIiICIiAiIgIiICIiAiIg8XqoBVQKI9RERRERAREQEREBERAREQEREBERAREQEREBERAREQEREBERAREQEREFtqqCIiKkREU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4098" name="AutoShape 2" descr="http://www.vermessungsseiten.de/englisch/vermtech/guide/sagpic.gif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pic>
        <p:nvPicPr>
          <p:cNvPr id="18" name="Picture 2" descr="http://www.vermessungsseiten.de/englisch/vermtech/guide/sagpi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642918"/>
            <a:ext cx="5857916" cy="2500330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571612"/>
            <a:ext cx="2643206" cy="857256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082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4649</TotalTime>
  <Words>521</Words>
  <Application>Microsoft Office PowerPoint</Application>
  <PresentationFormat>On-screen Show (4:3)</PresentationFormat>
  <Paragraphs>98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SURVEYING CHAPTER- 2 / DISTANCE MEASUREMENT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420</cp:revision>
  <dcterms:created xsi:type="dcterms:W3CDTF">2012-04-06T10:32:00Z</dcterms:created>
  <dcterms:modified xsi:type="dcterms:W3CDTF">2018-01-06T17:55:45Z</dcterms:modified>
</cp:coreProperties>
</file>