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2" r:id="rId3"/>
    <p:sldId id="301" r:id="rId4"/>
    <p:sldId id="303" r:id="rId5"/>
    <p:sldId id="304" r:id="rId6"/>
    <p:sldId id="310" r:id="rId7"/>
    <p:sldId id="305" r:id="rId8"/>
    <p:sldId id="306" r:id="rId9"/>
    <p:sldId id="307" r:id="rId10"/>
    <p:sldId id="309" r:id="rId11"/>
    <p:sldId id="308" r:id="rId12"/>
    <p:sldId id="311" r:id="rId13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4855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19/04/1439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204696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84F7A-2AD9-4C94-9ADA-8072DED134B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94B7-0630-4DD3-AED1-64B2F96B720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25B5-5F23-40CC-9AC4-1309D161051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BAE5-08F8-431B-B567-7734FEEB53C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3098-819E-4D07-A162-C07AB0F776D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2641-2C18-4B4D-A656-266A57E5DA5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FA88C-5C2E-4388-BAC5-AABAAE2C8382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F333-C9A8-496C-8A60-75926347CBE4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0A81-4C1F-4E33-B349-86ECE7154A0B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D5AB-26FE-408B-ADDF-B17966C06449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9B3-D6E0-4385-B69E-62A7173C1EAC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65E5E7-E6FC-4D2F-A5D2-8FE78471CEFD}" type="datetime8">
              <a:rPr lang="ar-IQ" smtClean="0"/>
              <a:pPr/>
              <a:t>06 كانون الثاني،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946" y="1957390"/>
            <a:ext cx="8636518" cy="1828800"/>
          </a:xfrm>
        </p:spPr>
        <p:txBody>
          <a:bodyPr>
            <a:normAutofit/>
          </a:bodyPr>
          <a:lstStyle/>
          <a:p>
            <a:r>
              <a:rPr lang="en-US" sz="3800" b="1" i="1" dirty="0" smtClean="0"/>
              <a:t>SURVEYING</a:t>
            </a:r>
            <a:br>
              <a:rPr lang="en-US" sz="3800" b="1" i="1" dirty="0" smtClean="0"/>
            </a:br>
            <a:r>
              <a:rPr lang="en-US" sz="3600" i="1" dirty="0" smtClean="0"/>
              <a:t>CHAPTER</a:t>
            </a:r>
            <a:r>
              <a:rPr lang="en-US" sz="3600" b="1" i="1" dirty="0" smtClean="0"/>
              <a:t>- 6 / </a:t>
            </a:r>
            <a:r>
              <a:rPr lang="en-US" sz="3600" i="1" dirty="0" smtClean="0"/>
              <a:t>AREA AND VOLUME</a:t>
            </a:r>
            <a:endParaRPr lang="ar-IQ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48102"/>
            <a:ext cx="7854696" cy="1752600"/>
          </a:xfrm>
        </p:spPr>
        <p:txBody>
          <a:bodyPr>
            <a:normAutofit/>
          </a:bodyPr>
          <a:lstStyle/>
          <a:p>
            <a:r>
              <a:rPr lang="en-US" sz="2800" b="1" dirty="0"/>
              <a:t>Asst. Lect. </a:t>
            </a:r>
            <a:r>
              <a:rPr lang="en-US" sz="2800" b="1"/>
              <a:t>Ali Khalid</a:t>
            </a:r>
            <a:endParaRPr lang="ar-IQ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</a:t>
            </a:fld>
            <a:endParaRPr lang="ar-IQ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2015-2016</a:t>
            </a:r>
          </a:p>
        </p:txBody>
      </p:sp>
    </p:spTree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10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/>
              <a:t>Example 4</a:t>
            </a:r>
          </a:p>
          <a:p>
            <a:pPr algn="just" rtl="0"/>
            <a:r>
              <a:rPr lang="en-US" sz="2400" dirty="0" smtClean="0"/>
              <a:t>For the figure shown, calculate the area enclosed between the base line and the irregular boundary by both trapezoidal and Simpson’s rules. Use interval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sz="2400" dirty="0" smtClean="0"/>
              <a:t> m.</a:t>
            </a:r>
            <a:endParaRPr lang="en-US" sz="2400" dirty="0"/>
          </a:p>
          <a:p>
            <a:pPr algn="just" rtl="0"/>
            <a:r>
              <a:rPr lang="en-US" sz="2400" dirty="0" smtClean="0"/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00808"/>
            <a:ext cx="496855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8926909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11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/>
              <a:t>Example 5</a:t>
            </a:r>
          </a:p>
          <a:p>
            <a:pPr algn="just" rtl="0"/>
            <a:r>
              <a:rPr lang="en-US" sz="2400" dirty="0"/>
              <a:t>A series of offsets where taken from a chain line to a curved boundary line as follows</a:t>
            </a:r>
            <a:r>
              <a:rPr lang="en-US" sz="2400" dirty="0" smtClean="0"/>
              <a:t>:</a:t>
            </a:r>
          </a:p>
          <a:p>
            <a:pPr algn="just" rtl="0"/>
            <a:endParaRPr lang="en-US" sz="2400" dirty="0"/>
          </a:p>
          <a:p>
            <a:pPr algn="just" rtl="0"/>
            <a:endParaRPr lang="en-US" sz="2400" dirty="0" smtClean="0"/>
          </a:p>
          <a:p>
            <a:pPr algn="just" rtl="0"/>
            <a:endParaRPr lang="en-US" sz="2400" dirty="0"/>
          </a:p>
          <a:p>
            <a:pPr algn="just" rtl="0"/>
            <a:endParaRPr lang="en-US" sz="2400" dirty="0" smtClean="0"/>
          </a:p>
          <a:p>
            <a:pPr algn="just" rtl="0"/>
            <a:endParaRPr lang="en-US" sz="2400" dirty="0"/>
          </a:p>
          <a:p>
            <a:pPr algn="just" rtl="0"/>
            <a:r>
              <a:rPr lang="en-US" sz="2400" dirty="0" smtClean="0"/>
              <a:t>Calculate:</a:t>
            </a:r>
          </a:p>
          <a:p>
            <a:pPr algn="just" rtl="0"/>
            <a:r>
              <a:rPr lang="en-US" sz="2400" dirty="0"/>
              <a:t>1- The area between the chain line and the curved boundary using trapezoidal rule</a:t>
            </a:r>
            <a:r>
              <a:rPr lang="en-US" sz="2400" dirty="0" smtClean="0"/>
              <a:t>.</a:t>
            </a:r>
            <a:endParaRPr lang="en-US" sz="2400" dirty="0"/>
          </a:p>
          <a:p>
            <a:pPr algn="just" rtl="0"/>
            <a:endParaRPr lang="en-US" sz="2400" dirty="0" smtClean="0"/>
          </a:p>
          <a:p>
            <a:pPr algn="just" rtl="0"/>
            <a:r>
              <a:rPr lang="en-US" sz="2400" dirty="0"/>
              <a:t>2</a:t>
            </a:r>
            <a:r>
              <a:rPr lang="en-US" sz="2400" dirty="0" smtClean="0"/>
              <a:t>- </a:t>
            </a:r>
            <a:r>
              <a:rPr lang="en-US" sz="2400" dirty="0"/>
              <a:t>The </a:t>
            </a:r>
            <a:r>
              <a:rPr lang="en-US" sz="2400" dirty="0" smtClean="0"/>
              <a:t>same area using </a:t>
            </a:r>
            <a:r>
              <a:rPr lang="en-US" sz="2400" dirty="0"/>
              <a:t>Simpson's </a:t>
            </a:r>
            <a:r>
              <a:rPr lang="en-US" sz="2400" dirty="0" smtClean="0"/>
              <a:t>rule </a:t>
            </a:r>
            <a:r>
              <a:rPr lang="en-US" sz="2400" b="1" dirty="0" smtClean="0"/>
              <a:t>(Homework).</a:t>
            </a:r>
          </a:p>
          <a:p>
            <a:pPr algn="just" rtl="0"/>
            <a:endParaRPr lang="en-US" sz="2400" dirty="0"/>
          </a:p>
          <a:p>
            <a:pPr algn="just" rtl="0"/>
            <a:r>
              <a:rPr lang="en-US" sz="2400" dirty="0"/>
              <a:t>3</a:t>
            </a:r>
            <a:r>
              <a:rPr lang="en-US" sz="2400" dirty="0" smtClean="0"/>
              <a:t>- </a:t>
            </a:r>
            <a:r>
              <a:rPr lang="en-US" sz="2400" dirty="0"/>
              <a:t>The same area but from the distance 30m to 150m using trapezoidal </a:t>
            </a:r>
            <a:r>
              <a:rPr lang="en-US" sz="2400" dirty="0" smtClean="0"/>
              <a:t>rule</a:t>
            </a:r>
            <a:r>
              <a:rPr lang="en-US" sz="2400" b="1" dirty="0"/>
              <a:t> (Homework</a:t>
            </a:r>
            <a:r>
              <a:rPr lang="en-US" sz="2400" b="1" dirty="0" smtClean="0"/>
              <a:t>).</a:t>
            </a:r>
            <a:endParaRPr lang="en-US" sz="2400" dirty="0"/>
          </a:p>
          <a:p>
            <a:pPr algn="just" rtl="0"/>
            <a:endParaRPr lang="en-US" sz="2400" dirty="0" smtClean="0"/>
          </a:p>
          <a:p>
            <a:pPr algn="just" rtl="0"/>
            <a:r>
              <a:rPr lang="en-US" sz="2400" dirty="0" smtClean="0"/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559986"/>
              </p:ext>
            </p:extLst>
          </p:nvPr>
        </p:nvGraphicFramePr>
        <p:xfrm>
          <a:off x="179513" y="1340768"/>
          <a:ext cx="8714862" cy="136815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512167"/>
                <a:gridCol w="502674"/>
                <a:gridCol w="478270"/>
                <a:gridCol w="601230"/>
                <a:gridCol w="721646"/>
                <a:gridCol w="459614"/>
                <a:gridCol w="606317"/>
                <a:gridCol w="606317"/>
                <a:gridCol w="645325"/>
                <a:gridCol w="645325"/>
                <a:gridCol w="645325"/>
                <a:gridCol w="598686"/>
                <a:gridCol w="691966"/>
              </a:tblGrid>
              <a:tr h="68407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Distance, m</a:t>
                      </a:r>
                      <a:endParaRPr lang="en-US" sz="2000" b="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8407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</a:rPr>
                        <a:t>Offset, m</a:t>
                      </a:r>
                      <a:endParaRPr lang="en-US" sz="2200" b="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2.05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</a:t>
                      </a:r>
                      <a:endParaRPr lang="en-US" sz="2200" b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</a:t>
                      </a:r>
                      <a:endParaRPr lang="en-US" sz="2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844505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12</a:t>
            </a:fld>
            <a:endParaRPr lang="ar-IQ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13441571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2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spcAft>
                <a:spcPts val="600"/>
              </a:spcAft>
            </a:pPr>
            <a:r>
              <a:rPr lang="en-US" sz="2600" b="1" dirty="0" smtClean="0"/>
              <a:t>AREA AND VOLUME</a:t>
            </a:r>
          </a:p>
          <a:p>
            <a:pPr algn="l" rtl="0">
              <a:spcAft>
                <a:spcPts val="600"/>
              </a:spcAft>
            </a:pPr>
            <a:r>
              <a:rPr lang="en-US" sz="2600" b="1" dirty="0" smtClean="0"/>
              <a:t>Area of Irregular shapes</a:t>
            </a:r>
            <a:endParaRPr lang="ar-IQ" sz="2600" b="1" dirty="0" smtClean="0"/>
          </a:p>
          <a:p>
            <a:pPr algn="just" rtl="0">
              <a:spcAft>
                <a:spcPts val="600"/>
              </a:spcAft>
            </a:pPr>
            <a:r>
              <a:rPr lang="en-US" sz="2400" dirty="0" smtClean="0"/>
              <a:t>Area of an irregular shape is calculated by various methods such as:</a:t>
            </a:r>
          </a:p>
          <a:p>
            <a:pPr marL="342900" indent="-342900" algn="just" rtl="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400" dirty="0" smtClean="0"/>
              <a:t>Mathematical method.</a:t>
            </a:r>
          </a:p>
          <a:p>
            <a:pPr marL="342900" indent="-342900" algn="just" rtl="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400" dirty="0" smtClean="0"/>
              <a:t>Graphical method.</a:t>
            </a:r>
          </a:p>
          <a:p>
            <a:pPr marL="342900" indent="-342900" algn="just" rtl="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400" dirty="0" smtClean="0"/>
              <a:t>Mechanical and electronical method.</a:t>
            </a:r>
            <a:endParaRPr lang="en-US" sz="2400" dirty="0"/>
          </a:p>
          <a:p>
            <a:pPr algn="just" rtl="0">
              <a:spcAft>
                <a:spcPts val="1800"/>
              </a:spcAft>
            </a:pPr>
            <a:r>
              <a:rPr lang="en-US" sz="2400" dirty="0" smtClean="0"/>
              <a:t>Mathematical method gives acceptable results for most engineering projects which includes:</a:t>
            </a:r>
          </a:p>
          <a:p>
            <a:pPr marL="457200" indent="-457200" algn="just" rtl="0">
              <a:spcAft>
                <a:spcPts val="1800"/>
              </a:spcAft>
              <a:buFont typeface="+mj-lt"/>
              <a:buAutoNum type="arabicPeriod"/>
            </a:pPr>
            <a:r>
              <a:rPr lang="en-US" sz="2400" dirty="0"/>
              <a:t>Coordinates method.</a:t>
            </a:r>
          </a:p>
          <a:p>
            <a:pPr marL="457200" indent="-457200" algn="just" rtl="0">
              <a:spcAft>
                <a:spcPts val="1800"/>
              </a:spcAft>
              <a:buFont typeface="+mj-lt"/>
              <a:buAutoNum type="arabicPeriod"/>
            </a:pPr>
            <a:r>
              <a:rPr lang="en-US" sz="2400" dirty="0" smtClean="0"/>
              <a:t>Trapezoidal rule.</a:t>
            </a:r>
          </a:p>
          <a:p>
            <a:pPr marL="457200" indent="-457200" algn="just" rtl="0">
              <a:spcAft>
                <a:spcPts val="1800"/>
              </a:spcAft>
              <a:buFont typeface="+mj-lt"/>
              <a:buAutoNum type="arabicPeriod"/>
            </a:pPr>
            <a:r>
              <a:rPr lang="en-US" sz="2400" dirty="0" smtClean="0"/>
              <a:t>Simpson’s rule.</a:t>
            </a:r>
          </a:p>
          <a:p>
            <a:pPr marL="457200" indent="-457200" algn="just" rtl="0">
              <a:spcAft>
                <a:spcPts val="1800"/>
              </a:spcAft>
              <a:buFont typeface="+mj-lt"/>
              <a:buAutoNum type="arabicPeriod"/>
            </a:pPr>
            <a:r>
              <a:rPr lang="en-US" sz="2400" dirty="0" smtClean="0"/>
              <a:t>Sections.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58936122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3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-27384"/>
                <a:ext cx="8786874" cy="6740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/>
                <a:r>
                  <a:rPr lang="en-US" sz="2400" b="1" dirty="0" smtClean="0"/>
                  <a:t>1. </a:t>
                </a:r>
                <a:r>
                  <a:rPr lang="en-US" sz="2400" b="1" u="sng" dirty="0" smtClean="0"/>
                  <a:t>Coordinates method:</a:t>
                </a:r>
              </a:p>
              <a:p>
                <a:pPr algn="just" rtl="0"/>
                <a:endParaRPr lang="ar-IQ" sz="2400" dirty="0" smtClean="0"/>
              </a:p>
              <a:p>
                <a:pPr algn="just" rtl="0"/>
                <a:endParaRPr lang="ar-IQ" sz="2400" dirty="0" smtClean="0"/>
              </a:p>
              <a:p>
                <a:pPr algn="just" rtl="0"/>
                <a:endParaRPr lang="ar-IQ" sz="2400" dirty="0"/>
              </a:p>
              <a:p>
                <a:pPr algn="just" rtl="0"/>
                <a:endParaRPr lang="ar-IQ" sz="2400" dirty="0" smtClean="0"/>
              </a:p>
              <a:p>
                <a:pPr algn="just" rtl="0"/>
                <a:endParaRPr lang="ar-IQ" sz="2400" dirty="0"/>
              </a:p>
              <a:p>
                <a:pPr algn="just" rtl="0"/>
                <a:endParaRPr lang="ar-IQ" sz="2400" dirty="0" smtClean="0"/>
              </a:p>
              <a:p>
                <a:pPr algn="just" rtl="0"/>
                <a:endParaRPr lang="ar-IQ" sz="2400" dirty="0"/>
              </a:p>
              <a:p>
                <a:pPr algn="just" rtl="0"/>
                <a:endParaRPr lang="ar-IQ" sz="2400" dirty="0" smtClean="0"/>
              </a:p>
              <a:p>
                <a:pPr algn="just" rtl="0"/>
                <a:endParaRPr lang="ar-IQ" sz="2400" dirty="0"/>
              </a:p>
              <a:p>
                <a:pPr algn="just" rtl="0"/>
                <a:endParaRPr lang="ar-IQ" sz="2400" dirty="0" smtClean="0"/>
              </a:p>
              <a:p>
                <a:pPr algn="just" rtl="0"/>
                <a:endParaRPr lang="ar-IQ" sz="2400" dirty="0"/>
              </a:p>
              <a:p>
                <a:pPr algn="just" rtl="0"/>
                <a:endParaRPr lang="ar-IQ" sz="2400" dirty="0" smtClean="0"/>
              </a:p>
              <a:p>
                <a:pPr algn="just" rtl="0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2</m:t>
                    </m:r>
                    <m:r>
                      <a:rPr lang="en-US" sz="2400" b="0" i="1" smtClean="0">
                        <a:latin typeface="Cambria Math"/>
                      </a:rPr>
                      <m:t>𝐴</m:t>
                    </m:r>
                    <m:r>
                      <a:rPr lang="en-US" sz="2400" b="0" i="1" smtClean="0">
                        <a:latin typeface="Cambria Math"/>
                      </a:rPr>
                      <m:t>=[(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/>
                  <a:t> 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 smtClean="0"/>
                  <a:t> 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400" dirty="0" smtClean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)−(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dirty="0" smtClean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 smtClean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400" dirty="0" smtClean="0"/>
                  <a:t> 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0" smtClean="0">
                        <a:latin typeface="Cambria Math"/>
                      </a:rPr>
                      <m:t>)] </m:t>
                    </m:r>
                  </m:oMath>
                </a14:m>
                <a:endParaRPr lang="ar-IQ" sz="2400" dirty="0" smtClean="0"/>
              </a:p>
              <a:p>
                <a:pPr algn="just" rtl="0"/>
                <a:endParaRPr lang="en-US" sz="2400" dirty="0"/>
              </a:p>
              <a:p>
                <a:pPr algn="just" rtl="0"/>
                <a:r>
                  <a:rPr lang="en-US" sz="2400" b="1" dirty="0" smtClean="0">
                    <a:solidFill>
                      <a:srgbClr val="FF0000"/>
                    </a:solidFill>
                  </a:rPr>
                  <a:t>Note:</a:t>
                </a:r>
              </a:p>
              <a:p>
                <a:pPr algn="just" rtl="0"/>
                <a:r>
                  <a:rPr lang="en-US" sz="2400" dirty="0" smtClean="0"/>
                  <a:t>Numbering irregular shapes in this method should be </a:t>
                </a:r>
                <a:r>
                  <a:rPr lang="en-US" sz="2400" u="sng" dirty="0" smtClean="0">
                    <a:solidFill>
                      <a:srgbClr val="FF0000"/>
                    </a:solidFill>
                  </a:rPr>
                  <a:t>clockwise</a:t>
                </a:r>
                <a:r>
                  <a:rPr lang="en-US" sz="2400" dirty="0" smtClean="0"/>
                  <a:t>.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-27384"/>
                <a:ext cx="8786874" cy="6740307"/>
              </a:xfrm>
              <a:prstGeom prst="rect">
                <a:avLst/>
              </a:prstGeom>
              <a:blipFill rotWithShape="1">
                <a:blip r:embed="rId3"/>
                <a:stretch>
                  <a:fillRect l="-1110" t="-724" r="-1041" b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194" y="836712"/>
            <a:ext cx="4457278" cy="331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456951"/>
              </p:ext>
            </p:extLst>
          </p:nvPr>
        </p:nvGraphicFramePr>
        <p:xfrm>
          <a:off x="323527" y="836714"/>
          <a:ext cx="3528393" cy="331236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04"/>
                <a:gridCol w="1224136"/>
                <a:gridCol w="1368153"/>
              </a:tblGrid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Point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 anchor="ctr"/>
                </a:tc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Y1</a:t>
                      </a:r>
                    </a:p>
                  </a:txBody>
                  <a:tcPr anchor="ctr"/>
                </a:tc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Y2</a:t>
                      </a:r>
                    </a:p>
                  </a:txBody>
                  <a:tcPr anchor="ctr"/>
                </a:tc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Y3</a:t>
                      </a:r>
                    </a:p>
                  </a:txBody>
                  <a:tcPr anchor="ctr"/>
                </a:tc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Y4</a:t>
                      </a:r>
                    </a:p>
                  </a:txBody>
                  <a:tcPr anchor="ctr"/>
                </a:tc>
              </a:tr>
              <a:tr h="5520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Y1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1990539" y="1747664"/>
            <a:ext cx="925277" cy="2113384"/>
            <a:chOff x="1907704" y="2372308"/>
            <a:chExt cx="925277" cy="2113384"/>
          </a:xfrm>
        </p:grpSpPr>
        <p:cxnSp>
          <p:nvCxnSpPr>
            <p:cNvPr id="29" name="Straight Arrow Connector 28"/>
            <p:cNvCxnSpPr/>
            <p:nvPr/>
          </p:nvCxnSpPr>
          <p:spPr>
            <a:xfrm flipH="1">
              <a:off x="2040893" y="4028492"/>
              <a:ext cx="792088" cy="457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1907704" y="2372308"/>
              <a:ext cx="861864" cy="2113384"/>
              <a:chOff x="1907704" y="2372308"/>
              <a:chExt cx="861864" cy="2113384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1930971" y="4028492"/>
                <a:ext cx="768821" cy="457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1907704" y="2920566"/>
                <a:ext cx="792088" cy="4572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 flipH="1">
                <a:off x="1930971" y="2372308"/>
                <a:ext cx="792088" cy="4572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1977480" y="3547864"/>
                <a:ext cx="792088" cy="4572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1947814" y="3547864"/>
                <a:ext cx="768821" cy="457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1930970" y="2920566"/>
                <a:ext cx="768821" cy="457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>
                <a:off x="2000747" y="2372308"/>
                <a:ext cx="768821" cy="457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56246513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4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/>
              <a:t>Example 1</a:t>
            </a:r>
          </a:p>
          <a:p>
            <a:pPr algn="just" rtl="0"/>
            <a:r>
              <a:rPr lang="en-US" sz="2400" dirty="0" smtClean="0"/>
              <a:t>Calculate the area of the given polygon closed traverse for the figure shown.</a:t>
            </a:r>
            <a:endParaRPr lang="en-US" sz="2400" dirty="0"/>
          </a:p>
          <a:p>
            <a:pPr algn="just" rtl="0"/>
            <a:r>
              <a:rPr lang="en-US" sz="2400" dirty="0" smtClean="0"/>
              <a:t> </a:t>
            </a:r>
          </a:p>
          <a:p>
            <a:pPr algn="just" rtl="0"/>
            <a:r>
              <a:rPr lang="en-US" sz="2400" dirty="0" smtClean="0"/>
              <a:t>Sol:</a:t>
            </a:r>
          </a:p>
          <a:p>
            <a:pPr algn="just" rtl="0"/>
            <a:endParaRPr lang="en-US" sz="2400" dirty="0" smtClean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165488"/>
              </p:ext>
            </p:extLst>
          </p:nvPr>
        </p:nvGraphicFramePr>
        <p:xfrm>
          <a:off x="899593" y="1916832"/>
          <a:ext cx="3168351" cy="319715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56117"/>
                <a:gridCol w="1056117"/>
                <a:gridCol w="1056117"/>
              </a:tblGrid>
              <a:tr h="53285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Point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</a:t>
                      </a:r>
                      <a:r>
                        <a:rPr lang="en-US" sz="2400" baseline="0" dirty="0" smtClean="0"/>
                        <a:t>, m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Y, m</a:t>
                      </a:r>
                      <a:endParaRPr lang="en-US" sz="2400" dirty="0"/>
                    </a:p>
                  </a:txBody>
                  <a:tcPr anchor="ctr"/>
                </a:tc>
              </a:tr>
              <a:tr h="53285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53285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53285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53285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53285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882" y="1052736"/>
            <a:ext cx="446449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524233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5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/>
              <a:t>Example 2</a:t>
            </a:r>
          </a:p>
          <a:p>
            <a:pPr algn="just" rtl="0"/>
            <a:r>
              <a:rPr lang="en-US" sz="2400" dirty="0" smtClean="0"/>
              <a:t>A polygon closed traverse of coordinates given in the table below was divided into two equal parts</a:t>
            </a:r>
            <a:r>
              <a:rPr lang="en-US" sz="2400" dirty="0"/>
              <a:t> </a:t>
            </a:r>
            <a:r>
              <a:rPr lang="en-US" sz="2400" dirty="0" smtClean="0"/>
              <a:t>by the line BK. Find the position of point K where it is placed on the line AD.</a:t>
            </a:r>
          </a:p>
          <a:p>
            <a:pPr algn="just" rtl="0"/>
            <a:endParaRPr lang="en-US" sz="2400" dirty="0"/>
          </a:p>
          <a:p>
            <a:pPr algn="just" rtl="0"/>
            <a:r>
              <a:rPr lang="en-US" sz="2400" dirty="0" smtClean="0"/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225735"/>
              </p:ext>
            </p:extLst>
          </p:nvPr>
        </p:nvGraphicFramePr>
        <p:xfrm>
          <a:off x="1524000" y="1700808"/>
          <a:ext cx="6096000" cy="2286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Point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</a:t>
                      </a:r>
                      <a:r>
                        <a:rPr lang="en-US" sz="2400" baseline="0" dirty="0" smtClean="0"/>
                        <a:t>, m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Y, m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2450713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6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endParaRPr lang="en-US" sz="2400" dirty="0"/>
          </a:p>
          <a:p>
            <a:pPr algn="just" rtl="0"/>
            <a:r>
              <a:rPr lang="en-US" sz="2400" dirty="0" smtClean="0"/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38224558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7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b="1" dirty="0" smtClean="0"/>
              <a:t>2. </a:t>
            </a:r>
            <a:r>
              <a:rPr lang="en-US" sz="2400" b="1" u="sng" dirty="0" smtClean="0"/>
              <a:t>Trapezoidal rule:</a:t>
            </a:r>
          </a:p>
          <a:p>
            <a:pPr algn="just" rtl="0"/>
            <a:r>
              <a:rPr lang="en-US" sz="2400" dirty="0" smtClean="0"/>
              <a:t>This rule approximates a boundary as linear between two adjacent offsets.</a:t>
            </a:r>
            <a:endParaRPr lang="ar-IQ" sz="2400" dirty="0" smtClean="0"/>
          </a:p>
          <a:p>
            <a:pPr algn="just" rtl="0"/>
            <a:endParaRPr lang="ar-IQ" sz="2400" dirty="0" smtClean="0"/>
          </a:p>
          <a:p>
            <a:pPr algn="just" rtl="0">
              <a:spcAft>
                <a:spcPts val="1200"/>
              </a:spcAft>
            </a:pPr>
            <a:r>
              <a:rPr lang="en-US" sz="2400" dirty="0" smtClean="0"/>
              <a:t>w: interval between offsets.</a:t>
            </a:r>
          </a:p>
          <a:p>
            <a:pPr algn="just" rtl="0">
              <a:spcAft>
                <a:spcPts val="1200"/>
              </a:spcAft>
            </a:pPr>
            <a:r>
              <a:rPr lang="en-US" sz="2400" dirty="0" smtClean="0"/>
              <a:t>h: offset.</a:t>
            </a:r>
          </a:p>
          <a:p>
            <a:pPr algn="just" rtl="0"/>
            <a:r>
              <a:rPr lang="en-US" sz="2400" dirty="0" smtClean="0"/>
              <a:t>n: number of offsets.</a:t>
            </a:r>
            <a:endParaRPr lang="ar-IQ" sz="2400" dirty="0"/>
          </a:p>
          <a:p>
            <a:pPr algn="just" rtl="0"/>
            <a:r>
              <a:rPr lang="en-US" sz="2400" dirty="0" smtClean="0"/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pSp>
        <p:nvGrpSpPr>
          <p:cNvPr id="6" name="Group 5"/>
          <p:cNvGrpSpPr/>
          <p:nvPr/>
        </p:nvGrpSpPr>
        <p:grpSpPr>
          <a:xfrm>
            <a:off x="3923928" y="1124744"/>
            <a:ext cx="5057378" cy="2664296"/>
            <a:chOff x="4223742" y="692696"/>
            <a:chExt cx="4913362" cy="2495024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3742" y="692696"/>
              <a:ext cx="4913362" cy="2477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246440" y="2818388"/>
              <a:ext cx="10638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Base line</a:t>
              </a:r>
              <a:endParaRPr lang="en-US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71731"/>
            <a:ext cx="8315325" cy="276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361970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8</a:t>
            </a:fld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-27384"/>
                <a:ext cx="8786874" cy="67421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/>
                  <a:t>3. </a:t>
                </a:r>
                <a:r>
                  <a:rPr lang="en-US" sz="2400" b="1" u="sng" dirty="0" smtClean="0"/>
                  <a:t>Simpson’s rule:</a:t>
                </a:r>
              </a:p>
              <a:p>
                <a:pPr algn="just" rtl="0">
                  <a:spcAft>
                    <a:spcPts val="2400"/>
                  </a:spcAft>
                </a:pPr>
                <a:r>
                  <a:rPr lang="en-US" sz="2400" dirty="0"/>
                  <a:t>This rule assumes a boundary modelled as a parabola between two adjacent offsets and is therefore more accurate than the trapezoidal rule</a:t>
                </a:r>
                <a:r>
                  <a:rPr lang="en-US" sz="2400" dirty="0" smtClean="0"/>
                  <a:t>.</a:t>
                </a:r>
                <a:endParaRPr lang="en-US" sz="2400" dirty="0"/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/>
                  <a:t>If the boundary </a:t>
                </a:r>
                <a:r>
                  <a:rPr lang="en-US" sz="2400" dirty="0" smtClean="0"/>
                  <a:t>were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dirty="0" smtClean="0"/>
                  <a:t>a parabola </a:t>
                </a:r>
                <a:r>
                  <a:rPr lang="en-US" sz="2400" dirty="0"/>
                  <a:t>the </a:t>
                </a:r>
                <a:r>
                  <a:rPr lang="en-US" sz="2400" dirty="0" smtClean="0"/>
                  <a:t>formula</a:t>
                </a:r>
              </a:p>
              <a:p>
                <a:pPr algn="just" rtl="0"/>
                <a:r>
                  <a:rPr lang="en-US" sz="2400" dirty="0" smtClean="0"/>
                  <a:t>would </a:t>
                </a:r>
                <a:r>
                  <a:rPr lang="en-US" sz="2400" dirty="0"/>
                  <a:t>be exact</a:t>
                </a:r>
                <a:r>
                  <a:rPr lang="en-US" sz="2400" dirty="0" smtClean="0"/>
                  <a:t>.</a:t>
                </a:r>
              </a:p>
              <a:p>
                <a:pPr algn="just" rtl="0">
                  <a:spcAft>
                    <a:spcPts val="3600"/>
                  </a:spcAft>
                </a:pPr>
                <a:endParaRPr lang="en-US" sz="2400" dirty="0"/>
              </a:p>
              <a:p>
                <a:pPr algn="just" rtl="0"/>
                <a:endParaRPr lang="ar-IQ" sz="2400" dirty="0" smtClean="0"/>
              </a:p>
              <a:p>
                <a:pPr algn="just" rtl="0"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𝐴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𝑤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 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2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𝑜𝑑𝑑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𝑜𝑓𝑓𝑠𝑒𝑡</m:t>
                          </m:r>
                        </m:e>
                      </m:nary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4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𝑒𝑣𝑒𝑛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𝑜𝑓𝑓𝑠𝑒𝑡</m:t>
                          </m:r>
                        </m:e>
                      </m:nary>
                      <m:r>
                        <a:rPr lang="en-US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ar-IQ" sz="2400" dirty="0" smtClean="0"/>
              </a:p>
              <a:p>
                <a:pPr algn="just" rtl="0">
                  <a:spcAft>
                    <a:spcPts val="1800"/>
                  </a:spcAft>
                </a:pPr>
                <a:r>
                  <a:rPr lang="en-US" sz="2400" dirty="0"/>
                  <a:t>The equation requires </a:t>
                </a:r>
                <a:r>
                  <a:rPr lang="en-US" sz="2400" dirty="0" smtClean="0"/>
                  <a:t>an </a:t>
                </a:r>
                <a:r>
                  <a:rPr lang="en-US" sz="2400" u="sng" dirty="0" smtClean="0">
                    <a:solidFill>
                      <a:srgbClr val="FF0000"/>
                    </a:solidFill>
                  </a:rPr>
                  <a:t>odd </a:t>
                </a:r>
                <a:r>
                  <a:rPr lang="en-US" sz="2400" u="sng" dirty="0">
                    <a:solidFill>
                      <a:srgbClr val="FF0000"/>
                    </a:solidFill>
                  </a:rPr>
                  <a:t>number </a:t>
                </a:r>
                <a:r>
                  <a:rPr lang="en-US" sz="2400" u="sng">
                    <a:solidFill>
                      <a:srgbClr val="FF0000"/>
                    </a:solidFill>
                  </a:rPr>
                  <a:t>of </a:t>
                </a:r>
                <a:r>
                  <a:rPr lang="en-US" sz="2400" u="sng" smtClean="0">
                    <a:solidFill>
                      <a:srgbClr val="FF0000"/>
                    </a:solidFill>
                  </a:rPr>
                  <a:t>offsets</a:t>
                </a:r>
                <a:r>
                  <a:rPr lang="en-US" sz="2400" smtClean="0"/>
                  <a:t>.</a:t>
                </a:r>
                <a:endParaRPr lang="ar-IQ" sz="2400" dirty="0"/>
              </a:p>
              <a:p>
                <a:pPr algn="just" rtl="0"/>
                <a:r>
                  <a:rPr lang="en-US" sz="2400" dirty="0" smtClean="0"/>
                  <a:t>Which rule should be used?</a:t>
                </a:r>
                <a:endParaRPr lang="ar-IQ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-27384"/>
                <a:ext cx="8786874" cy="6742102"/>
              </a:xfrm>
              <a:prstGeom prst="rect">
                <a:avLst/>
              </a:prstGeom>
              <a:blipFill rotWithShape="1">
                <a:blip r:embed="rId3"/>
                <a:stretch>
                  <a:fillRect l="-1110" t="-724" r="-1041" b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pSp>
        <p:nvGrpSpPr>
          <p:cNvPr id="6" name="Group 5"/>
          <p:cNvGrpSpPr/>
          <p:nvPr/>
        </p:nvGrpSpPr>
        <p:grpSpPr>
          <a:xfrm>
            <a:off x="3923928" y="1484784"/>
            <a:ext cx="4789537" cy="2902074"/>
            <a:chOff x="3779912" y="1479029"/>
            <a:chExt cx="4933553" cy="3102099"/>
          </a:xfrm>
        </p:grpSpPr>
        <p:grpSp>
          <p:nvGrpSpPr>
            <p:cNvPr id="3" name="Group 2"/>
            <p:cNvGrpSpPr/>
            <p:nvPr/>
          </p:nvGrpSpPr>
          <p:grpSpPr>
            <a:xfrm>
              <a:off x="3779912" y="1479029"/>
              <a:ext cx="4933553" cy="2886075"/>
              <a:chOff x="3779912" y="1479029"/>
              <a:chExt cx="4933553" cy="288607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9912" y="1479029"/>
                <a:ext cx="4933553" cy="2886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47456" y="3360544"/>
                <a:ext cx="22860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72400" y="3360544"/>
                <a:ext cx="295275" cy="342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0625" y="4181078"/>
              <a:ext cx="955551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26250900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9</a:t>
            </a:fld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07504" y="-27384"/>
            <a:ext cx="87868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/>
              <a:t>Example </a:t>
            </a:r>
            <a:r>
              <a:rPr lang="en-US" sz="2400" b="1" dirty="0"/>
              <a:t>3</a:t>
            </a:r>
            <a:endParaRPr lang="en-US" sz="2400" b="1" dirty="0" smtClean="0"/>
          </a:p>
          <a:p>
            <a:pPr algn="just" rtl="0"/>
            <a:r>
              <a:rPr lang="en-US" sz="2400" dirty="0" smtClean="0"/>
              <a:t>The following perpendicular offsets were taken at 10 m intervals from a base line AB to an irregular boundary line: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2.30, 2.80, 4.55, 6.75, 5.25, 7.30, 8.95, 8.25, and 5.50 </a:t>
            </a:r>
            <a:r>
              <a:rPr lang="en-US" sz="2400" dirty="0" smtClean="0"/>
              <a:t>meters. Calculate the area enclosed between the base line and the irregular boundary using both trapezoidal and Simpson’s rules.</a:t>
            </a:r>
            <a:endParaRPr lang="en-US" sz="2400" dirty="0"/>
          </a:p>
          <a:p>
            <a:pPr algn="just" rtl="0"/>
            <a:r>
              <a:rPr lang="en-US" sz="2400" dirty="0" smtClean="0"/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89690263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10429</TotalTime>
  <Words>589</Words>
  <Application>Microsoft Office PowerPoint</Application>
  <PresentationFormat>On-screen Show (4:3)</PresentationFormat>
  <Paragraphs>157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SURVEYING CHAPTER- 6 / AREA AND VOLUME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Ali Khalid</cp:lastModifiedBy>
  <cp:revision>663</cp:revision>
  <dcterms:created xsi:type="dcterms:W3CDTF">2012-04-06T10:32:00Z</dcterms:created>
  <dcterms:modified xsi:type="dcterms:W3CDTF">2018-01-06T17:57:51Z</dcterms:modified>
</cp:coreProperties>
</file>