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86" r:id="rId3"/>
    <p:sldId id="292" r:id="rId4"/>
    <p:sldId id="296" r:id="rId5"/>
    <p:sldId id="298" r:id="rId6"/>
    <p:sldId id="301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708" autoAdjust="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408340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597998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4F7A-2AD9-4C94-9ADA-8072DED134B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94B7-0630-4DD3-AED1-64B2F96B720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25B5-5F23-40CC-9AC4-1309D161051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BAE5-08F8-431B-B567-7734FEEB53C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3098-819E-4D07-A162-C07AB0F776D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2641-2C18-4B4D-A656-266A57E5DA5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A88C-5C2E-4388-BAC5-AABAAE2C838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F333-C9A8-496C-8A60-75926347CBE4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0A81-4C1F-4E33-B349-86ECE7154A0B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D5AB-26FE-408B-ADDF-B17966C06449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9B3-D6E0-4385-B69E-62A7173C1EA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65E5E7-E6FC-4D2F-A5D2-8FE78471CEF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957390"/>
            <a:ext cx="8099328" cy="1828800"/>
          </a:xfrm>
        </p:spPr>
        <p:txBody>
          <a:bodyPr>
            <a:normAutofit/>
          </a:bodyPr>
          <a:lstStyle/>
          <a:p>
            <a:r>
              <a:rPr lang="en-US" sz="3800" b="1" i="1" dirty="0" smtClean="0"/>
              <a:t>SURVEYING</a:t>
            </a:r>
            <a:br>
              <a:rPr lang="en-US" sz="3800" b="1" i="1" dirty="0" smtClean="0"/>
            </a:br>
            <a:r>
              <a:rPr lang="en-US" sz="3800" i="1" dirty="0" smtClean="0"/>
              <a:t>CHAPTER</a:t>
            </a:r>
            <a:r>
              <a:rPr lang="en-US" sz="3800" b="1" i="1" dirty="0" smtClean="0"/>
              <a:t>- </a:t>
            </a:r>
            <a:r>
              <a:rPr lang="en-US" sz="3800" i="1" dirty="0" smtClean="0"/>
              <a:t>2</a:t>
            </a:r>
            <a:r>
              <a:rPr lang="en-US" sz="3800" b="1" i="1" dirty="0" smtClean="0"/>
              <a:t> / DISTANCE MEASUREMENT</a:t>
            </a:r>
            <a:endParaRPr lang="ar-IQ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48102"/>
            <a:ext cx="7854696" cy="17526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Asst. Lect. </a:t>
            </a:r>
            <a:r>
              <a:rPr lang="en-US" sz="2800" b="1" dirty="0" smtClean="0"/>
              <a:t>Ali Khalid</a:t>
            </a:r>
            <a:endParaRPr lang="ar-IQ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</a:t>
            </a:fld>
            <a:endParaRPr lang="ar-IQ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2015-2016</a:t>
            </a:r>
          </a:p>
        </p:txBody>
      </p:sp>
    </p:spTree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-24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en-US" sz="3000" b="1" dirty="0" smtClean="0">
                <a:solidFill>
                  <a:schemeClr val="tx1"/>
                </a:solidFill>
              </a:rPr>
              <a:t>Distance Measurements</a:t>
            </a:r>
            <a:endParaRPr lang="ar-IQ" sz="30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2</a:t>
            </a:fld>
            <a:endParaRPr lang="ar-IQ"/>
          </a:p>
        </p:txBody>
      </p:sp>
      <p:sp>
        <p:nvSpPr>
          <p:cNvPr id="5" name="Rectangle 4"/>
          <p:cNvSpPr/>
          <p:nvPr/>
        </p:nvSpPr>
        <p:spPr>
          <a:xfrm>
            <a:off x="285720" y="714356"/>
            <a:ext cx="864399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400" dirty="0" smtClean="0"/>
              <a:t>There are two main methods of determining the distances between points on a surface earth.</a:t>
            </a:r>
          </a:p>
          <a:p>
            <a:pPr algn="just" rtl="0">
              <a:spcAft>
                <a:spcPts val="1200"/>
              </a:spcAft>
            </a:pPr>
            <a:r>
              <a:rPr lang="en-US" sz="2400" b="1" dirty="0" smtClean="0"/>
              <a:t>1. Direct Measurement</a:t>
            </a:r>
          </a:p>
          <a:p>
            <a:pPr algn="just" rtl="0">
              <a:spcAft>
                <a:spcPts val="1200"/>
              </a:spcAft>
            </a:pPr>
            <a:r>
              <a:rPr lang="en-US" sz="2400" dirty="0" smtClean="0"/>
              <a:t>In this method, distances are actually measured on the surface using measurement instruments.</a:t>
            </a:r>
          </a:p>
          <a:p>
            <a:pPr algn="just" rtl="0">
              <a:spcAft>
                <a:spcPts val="1200"/>
              </a:spcAft>
            </a:pPr>
            <a:r>
              <a:rPr lang="en-US" sz="2400" b="1" dirty="0" smtClean="0"/>
              <a:t>2. </a:t>
            </a:r>
            <a:r>
              <a:rPr lang="en-US" sz="2400" b="1" dirty="0" err="1" smtClean="0"/>
              <a:t>Computative</a:t>
            </a:r>
            <a:r>
              <a:rPr lang="en-US" sz="2400" b="1" dirty="0" smtClean="0"/>
              <a:t> Measurement</a:t>
            </a:r>
          </a:p>
          <a:p>
            <a:pPr algn="just" rtl="0"/>
            <a:r>
              <a:rPr lang="en-US" sz="2400" dirty="0" smtClean="0"/>
              <a:t>Calculations are made to measure distances as in </a:t>
            </a:r>
            <a:r>
              <a:rPr lang="en-US" sz="2400" dirty="0" err="1" smtClean="0"/>
              <a:t>tacheometry</a:t>
            </a:r>
            <a:r>
              <a:rPr lang="en-US" sz="2400" dirty="0" smtClean="0"/>
              <a:t> and triangulation (or chain) surveying.</a:t>
            </a:r>
            <a:endParaRPr lang="ar-IQ" sz="24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214282" y="4286256"/>
            <a:ext cx="864399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  <a:spcAft>
                <a:spcPts val="600"/>
              </a:spcAft>
            </a:pPr>
            <a:r>
              <a:rPr lang="en-US" sz="2400" b="1" dirty="0" smtClean="0"/>
              <a:t>Methods of measuring distances</a:t>
            </a:r>
          </a:p>
          <a:p>
            <a:pPr marL="457200" indent="-457200" algn="just" rtl="0">
              <a:lnSpc>
                <a:spcPct val="150000"/>
              </a:lnSpc>
              <a:spcAft>
                <a:spcPts val="600"/>
              </a:spcAft>
            </a:pPr>
            <a:r>
              <a:rPr lang="en-US" sz="2400" dirty="0" smtClean="0"/>
              <a:t>1. Measuring Chain.                           2. Measuring Wheel.</a:t>
            </a:r>
          </a:p>
          <a:p>
            <a:pPr marL="457200" indent="-457200" algn="just" rtl="0">
              <a:lnSpc>
                <a:spcPct val="150000"/>
              </a:lnSpc>
              <a:spcAft>
                <a:spcPts val="600"/>
              </a:spcAft>
            </a:pPr>
            <a:r>
              <a:rPr lang="en-US" sz="2400" dirty="0" smtClean="0"/>
              <a:t>3. Measuring Tape.                           </a:t>
            </a:r>
          </a:p>
        </p:txBody>
      </p:sp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3</a:t>
            </a:fld>
            <a:endParaRPr lang="ar-IQ"/>
          </a:p>
        </p:txBody>
      </p:sp>
      <p:pic>
        <p:nvPicPr>
          <p:cNvPr id="6" name="Picture 2" descr="http://2.imimg.com/data2/QD/GD/MY-802479/10323831-250x2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57166"/>
            <a:ext cx="5000660" cy="285752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0" y="3287816"/>
            <a:ext cx="885831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400" b="1" dirty="0" smtClean="0"/>
              <a:t>2. Measuring Wheel: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It is used for fast measurements and lower </a:t>
            </a:r>
          </a:p>
          <a:p>
            <a:pPr algn="just" rtl="0">
              <a:spcAft>
                <a:spcPts val="1200"/>
              </a:spcAft>
            </a:pPr>
            <a:r>
              <a:rPr lang="en-US" sz="2400" dirty="0" smtClean="0"/>
              <a:t>accuracy surveys. 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Although its accuracy reduced on a rough terrain,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it provides good accurate in measurements on a 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smooth surface such as pavement.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3200424"/>
            <a:ext cx="2343144" cy="337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0" y="357166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400" b="1" dirty="0" smtClean="0"/>
              <a:t>1. Measuring Chain: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It is easy to read and designed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for a rough terrain.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Chains are heavy and, thus,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sag is a major error.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15295" y="3571876"/>
            <a:ext cx="1485663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just" rtl="0"/>
            <a:r>
              <a:rPr lang="en-US" sz="2400" dirty="0" smtClean="0">
                <a:solidFill>
                  <a:srgbClr val="FF0000"/>
                </a:solidFill>
              </a:rPr>
              <a:t>How does</a:t>
            </a:r>
          </a:p>
          <a:p>
            <a:pPr algn="just" rtl="0"/>
            <a:r>
              <a:rPr lang="en-US" sz="2400" dirty="0" smtClean="0">
                <a:solidFill>
                  <a:srgbClr val="FF0000"/>
                </a:solidFill>
              </a:rPr>
              <a:t>It work?</a:t>
            </a:r>
            <a:endParaRPr lang="ar-IQ" sz="24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7" idx="3"/>
          </p:cNvCxnSpPr>
          <p:nvPr/>
        </p:nvCxnSpPr>
        <p:spPr>
          <a:xfrm>
            <a:off x="7500958" y="3987375"/>
            <a:ext cx="428628" cy="5846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4</a:t>
            </a:fld>
            <a:endParaRPr lang="ar-IQ"/>
          </a:p>
        </p:txBody>
      </p:sp>
      <p:sp>
        <p:nvSpPr>
          <p:cNvPr id="8" name="Rectangle 7"/>
          <p:cNvSpPr/>
          <p:nvPr/>
        </p:nvSpPr>
        <p:spPr>
          <a:xfrm>
            <a:off x="71406" y="142852"/>
            <a:ext cx="885831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400" b="1" dirty="0" smtClean="0"/>
              <a:t>3. Measuring Tapes: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Depending on materials used, tapes are classified as:</a:t>
            </a:r>
          </a:p>
          <a:p>
            <a:pPr marL="457200" indent="-457200" algn="just" rtl="0">
              <a:lnSpc>
                <a:spcPct val="150000"/>
              </a:lnSpc>
              <a:buAutoNum type="alphaLcPeriod"/>
            </a:pPr>
            <a:r>
              <a:rPr lang="en-US" sz="2400" b="1" u="sng" dirty="0" smtClean="0"/>
              <a:t>Cloth or linen tapes</a:t>
            </a:r>
            <a:r>
              <a:rPr lang="en-US" sz="2400" b="1" dirty="0" smtClean="0"/>
              <a:t>: </a:t>
            </a:r>
            <a:r>
              <a:rPr lang="en-US" sz="2400" dirty="0" smtClean="0"/>
              <a:t>Such tape is light and flexible, hence it is easy to handle but:</a:t>
            </a:r>
          </a:p>
          <a:p>
            <a:pPr marL="457200" indent="-457200"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 smtClean="0"/>
              <a:t>It is easily affected by moisture and, thus, gets shrunk.</a:t>
            </a:r>
          </a:p>
          <a:p>
            <a:pPr marL="457200" indent="-457200"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 smtClean="0"/>
              <a:t>It extends due to stretching.</a:t>
            </a:r>
          </a:p>
          <a:p>
            <a:pPr marL="457200" indent="-457200"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dirty="0" smtClean="0"/>
              <a:t>It is likely to </a:t>
            </a:r>
            <a:r>
              <a:rPr lang="en-US" sz="2400" u="sng" dirty="0" smtClean="0"/>
              <a:t>twist and tangle</a:t>
            </a:r>
            <a:r>
              <a:rPr lang="en-US" sz="2400" dirty="0" smtClean="0"/>
              <a:t>.</a:t>
            </a:r>
          </a:p>
          <a:p>
            <a:pPr marL="457200" indent="-457200" algn="just" rtl="0">
              <a:lnSpc>
                <a:spcPct val="150000"/>
              </a:lnSpc>
              <a:buFont typeface="Wingdings" pitchFamily="2" charset="2"/>
              <a:buChar char="§"/>
            </a:pPr>
            <a:endParaRPr lang="en-US" sz="2400" dirty="0" smtClean="0"/>
          </a:p>
          <a:p>
            <a:pPr marL="457200" indent="-457200" algn="just" rtl="0">
              <a:lnSpc>
                <a:spcPct val="150000"/>
              </a:lnSpc>
              <a:buFont typeface="Wingdings" pitchFamily="2" charset="2"/>
              <a:buChar char="§"/>
            </a:pPr>
            <a:endParaRPr lang="en-US" sz="2400" dirty="0" smtClean="0"/>
          </a:p>
          <a:p>
            <a:pPr marL="457200" indent="-457200" algn="just" rtl="0">
              <a:lnSpc>
                <a:spcPct val="150000"/>
              </a:lnSpc>
              <a:buFont typeface="Wingdings" pitchFamily="2" charset="2"/>
              <a:buChar char="§"/>
            </a:pPr>
            <a:endParaRPr lang="en-US" sz="2400" dirty="0" smtClean="0"/>
          </a:p>
          <a:p>
            <a:pPr marL="457200" indent="-457200" algn="just" rtl="0">
              <a:lnSpc>
                <a:spcPct val="150000"/>
              </a:lnSpc>
              <a:buFont typeface="Wingdings" pitchFamily="2" charset="2"/>
              <a:buChar char="§"/>
            </a:pPr>
            <a:endParaRPr lang="en-US" sz="2400" dirty="0" smtClean="0"/>
          </a:p>
          <a:p>
            <a:pPr marL="457200" indent="-457200" algn="just" rtl="0">
              <a:lnSpc>
                <a:spcPct val="150000"/>
              </a:lnSpc>
            </a:pPr>
            <a:r>
              <a:rPr lang="en-US" sz="2400" dirty="0" smtClean="0"/>
              <a:t>                                                                                 a. Linen Tape</a:t>
            </a:r>
          </a:p>
        </p:txBody>
      </p:sp>
      <p:sp>
        <p:nvSpPr>
          <p:cNvPr id="2050" name="AutoShape 2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2" name="AutoShape 4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pic>
        <p:nvPicPr>
          <p:cNvPr id="10" name="Picture 9" descr="download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429132"/>
            <a:ext cx="3571900" cy="2214578"/>
          </a:xfrm>
          <a:prstGeom prst="rect">
            <a:avLst/>
          </a:prstGeom>
        </p:spPr>
      </p:pic>
      <p:cxnSp>
        <p:nvCxnSpPr>
          <p:cNvPr id="16" name="Elbow Connector 15"/>
          <p:cNvCxnSpPr>
            <a:endCxn id="10" idx="3"/>
          </p:cNvCxnSpPr>
          <p:nvPr/>
        </p:nvCxnSpPr>
        <p:spPr>
          <a:xfrm rot="5400000">
            <a:off x="3375415" y="4625587"/>
            <a:ext cx="1464477" cy="35719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286124"/>
            <a:ext cx="3786214" cy="30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5</a:t>
            </a:fld>
            <a:endParaRPr lang="ar-IQ"/>
          </a:p>
        </p:txBody>
      </p:sp>
      <p:sp>
        <p:nvSpPr>
          <p:cNvPr id="8" name="Rectangle 7"/>
          <p:cNvSpPr/>
          <p:nvPr/>
        </p:nvSpPr>
        <p:spPr>
          <a:xfrm>
            <a:off x="71406" y="142852"/>
            <a:ext cx="8858312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rtl="0">
              <a:lnSpc>
                <a:spcPct val="150000"/>
              </a:lnSpc>
            </a:pPr>
            <a:r>
              <a:rPr lang="en-US" sz="2400" b="1" dirty="0" smtClean="0"/>
              <a:t>b. </a:t>
            </a:r>
            <a:r>
              <a:rPr lang="en-US" sz="2400" b="1" u="sng" dirty="0" smtClean="0"/>
              <a:t>Metallic tape</a:t>
            </a:r>
            <a:r>
              <a:rPr lang="en-US" sz="2400" b="1" dirty="0" smtClean="0"/>
              <a:t>: </a:t>
            </a:r>
            <a:r>
              <a:rPr lang="en-US" sz="2400" dirty="0" smtClean="0"/>
              <a:t>This tape is reinforced with copper wires to prevent stretching or twisting of fibers. It is used for measuring accurate distances.</a:t>
            </a:r>
          </a:p>
          <a:p>
            <a:pPr marL="457200" indent="-457200" algn="just" rtl="0">
              <a:lnSpc>
                <a:spcPct val="150000"/>
              </a:lnSpc>
            </a:pPr>
            <a:r>
              <a:rPr lang="en-US" sz="2400" b="1" dirty="0" smtClean="0"/>
              <a:t>c. </a:t>
            </a:r>
            <a:r>
              <a:rPr lang="en-US" sz="2400" b="1" u="sng" dirty="0" smtClean="0"/>
              <a:t>Steel tape</a:t>
            </a:r>
            <a:r>
              <a:rPr lang="en-US" sz="2400" b="1" dirty="0" smtClean="0"/>
              <a:t>: </a:t>
            </a:r>
            <a:r>
              <a:rPr lang="en-US" sz="2400" dirty="0" smtClean="0"/>
              <a:t>It is used to measure  short distances.</a:t>
            </a:r>
          </a:p>
          <a:p>
            <a:pPr marL="457200" indent="-457200" algn="just" rtl="0">
              <a:lnSpc>
                <a:spcPct val="150000"/>
              </a:lnSpc>
            </a:pPr>
            <a:endParaRPr lang="en-US" sz="2400" dirty="0" smtClean="0"/>
          </a:p>
          <a:p>
            <a:pPr marL="457200" indent="-457200" algn="just" rtl="0">
              <a:lnSpc>
                <a:spcPct val="150000"/>
              </a:lnSpc>
            </a:pPr>
            <a:endParaRPr lang="en-US" sz="2400" dirty="0" smtClean="0"/>
          </a:p>
          <a:p>
            <a:pPr marL="457200" indent="-457200" algn="just" rtl="0">
              <a:lnSpc>
                <a:spcPct val="150000"/>
              </a:lnSpc>
            </a:pPr>
            <a:endParaRPr lang="en-US" sz="2400" dirty="0" smtClean="0"/>
          </a:p>
          <a:p>
            <a:pPr marL="457200" indent="-457200" algn="just" rtl="0">
              <a:lnSpc>
                <a:spcPct val="150000"/>
              </a:lnSpc>
              <a:buFont typeface="Wingdings" pitchFamily="2" charset="2"/>
              <a:buChar char="§"/>
            </a:pPr>
            <a:endParaRPr lang="en-US" sz="2400" dirty="0" smtClean="0"/>
          </a:p>
          <a:p>
            <a:pPr marL="457200" indent="-457200" algn="just" rtl="0">
              <a:lnSpc>
                <a:spcPct val="150000"/>
              </a:lnSpc>
            </a:pPr>
            <a:r>
              <a:rPr lang="en-US" sz="2400" dirty="0" smtClean="0"/>
              <a:t>              b. Metallic Tape                                     c. Steel Tape</a:t>
            </a:r>
          </a:p>
          <a:p>
            <a:pPr marL="457200" indent="-457200" algn="just" rtl="0">
              <a:lnSpc>
                <a:spcPct val="150000"/>
              </a:lnSpc>
            </a:pPr>
            <a:endParaRPr lang="en-US" sz="2400" dirty="0" smtClean="0"/>
          </a:p>
          <a:p>
            <a:pPr marL="457200" indent="-457200" algn="just" rtl="0">
              <a:lnSpc>
                <a:spcPct val="150000"/>
              </a:lnSpc>
            </a:pPr>
            <a:r>
              <a:rPr lang="en-US" sz="2400" b="1" dirty="0" smtClean="0"/>
              <a:t>d. </a:t>
            </a:r>
            <a:r>
              <a:rPr lang="en-US" sz="2400" b="1" u="sng" dirty="0" smtClean="0"/>
              <a:t>Invar tape</a:t>
            </a:r>
            <a:r>
              <a:rPr lang="en-US" sz="2400" b="1" dirty="0" smtClean="0"/>
              <a:t>: </a:t>
            </a:r>
            <a:r>
              <a:rPr lang="en-US" sz="2400" dirty="0" smtClean="0"/>
              <a:t>It is more expensive and used for high degree of precision in measurements.</a:t>
            </a:r>
          </a:p>
          <a:p>
            <a:pPr marL="457200" indent="-457200" algn="just" rtl="0">
              <a:lnSpc>
                <a:spcPct val="150000"/>
              </a:lnSpc>
            </a:pPr>
            <a:endParaRPr lang="en-US" sz="2400" dirty="0" smtClean="0"/>
          </a:p>
        </p:txBody>
      </p:sp>
      <p:sp>
        <p:nvSpPr>
          <p:cNvPr id="2050" name="AutoShape 2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2" name="AutoShape 4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pic>
        <p:nvPicPr>
          <p:cNvPr id="9" name="Picture 8" descr="stanley_powerlock_stainless_stell_tape_5m_-_imag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2285992"/>
            <a:ext cx="3376633" cy="2428892"/>
          </a:xfrm>
          <a:prstGeom prst="rect">
            <a:avLst/>
          </a:prstGeom>
        </p:spPr>
      </p:pic>
      <p:pic>
        <p:nvPicPr>
          <p:cNvPr id="11" name="Picture 10" descr="31n3kZKjYyL._SY355_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2285992"/>
            <a:ext cx="3071834" cy="2357454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6</a:t>
            </a:fld>
            <a:endParaRPr lang="ar-IQ"/>
          </a:p>
        </p:txBody>
      </p:sp>
      <p:sp>
        <p:nvSpPr>
          <p:cNvPr id="22" name="Rectangle 21"/>
          <p:cNvSpPr/>
          <p:nvPr/>
        </p:nvSpPr>
        <p:spPr>
          <a:xfrm>
            <a:off x="142844" y="285728"/>
            <a:ext cx="885831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400" b="1" dirty="0" smtClean="0"/>
              <a:t>4. Measuring Laser: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Work can be done better, faster, and more precise using laser measurements.</a:t>
            </a:r>
            <a:endParaRPr lang="en-US" sz="2400" b="1" dirty="0" smtClean="0"/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It easily measures lines that are difficult of access such as across lakes and rivers, etc.</a:t>
            </a:r>
          </a:p>
          <a:p>
            <a:pPr algn="just" rtl="0">
              <a:lnSpc>
                <a:spcPct val="150000"/>
              </a:lnSpc>
            </a:pPr>
            <a:endParaRPr lang="ar-IQ" sz="2400" dirty="0" smtClean="0"/>
          </a:p>
          <a:p>
            <a:pPr algn="just" rtl="0">
              <a:lnSpc>
                <a:spcPct val="150000"/>
              </a:lnSpc>
            </a:pPr>
            <a:endParaRPr lang="ar-IQ" sz="2400" dirty="0" smtClean="0"/>
          </a:p>
          <a:p>
            <a:pPr algn="just" rtl="0">
              <a:lnSpc>
                <a:spcPct val="150000"/>
              </a:lnSpc>
            </a:pPr>
            <a:endParaRPr lang="ar-IQ" sz="2400" dirty="0" smtClean="0"/>
          </a:p>
          <a:p>
            <a:pPr algn="just" rtl="0">
              <a:lnSpc>
                <a:spcPct val="150000"/>
              </a:lnSpc>
            </a:pPr>
            <a:endParaRPr lang="ar-IQ" sz="2400" dirty="0" smtClean="0"/>
          </a:p>
          <a:p>
            <a:pPr algn="just" rtl="0">
              <a:lnSpc>
                <a:spcPct val="150000"/>
              </a:lnSpc>
            </a:pPr>
            <a:endParaRPr lang="en-US" sz="2400" dirty="0" smtClean="0"/>
          </a:p>
          <a:p>
            <a:pPr algn="just" rtl="0">
              <a:lnSpc>
                <a:spcPct val="150000"/>
              </a:lnSpc>
            </a:pPr>
            <a:r>
              <a:rPr lang="en-US" sz="2400" dirty="0" smtClean="0"/>
              <a:t>Disadvantage of laser measurements is the cost of the equipment.</a:t>
            </a:r>
          </a:p>
          <a:p>
            <a:pPr algn="just" rtl="0">
              <a:lnSpc>
                <a:spcPct val="150000"/>
              </a:lnSpc>
            </a:pPr>
            <a:endParaRPr lang="en-US" sz="2400" dirty="0" smtClean="0"/>
          </a:p>
        </p:txBody>
      </p:sp>
      <p:pic>
        <p:nvPicPr>
          <p:cNvPr id="6146" name="Picture 2" descr="http://aconcordcarpenter.com/wp-content/uploads/image-import/_0vuJZhliRZA/TIECpx0REfI/AAAAAAAAKjg/te6aauBks8g/s320/48277_Laser%2BMeasure%2BAc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143248"/>
            <a:ext cx="3714776" cy="2500330"/>
          </a:xfrm>
          <a:prstGeom prst="rect">
            <a:avLst/>
          </a:prstGeom>
          <a:noFill/>
        </p:spPr>
      </p:pic>
      <p:pic>
        <p:nvPicPr>
          <p:cNvPr id="5" name="Picture 4" descr="61mWtDPMOvL._SY355_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3214686"/>
            <a:ext cx="3214710" cy="2500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28992" y="4429132"/>
            <a:ext cx="1485663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just" rtl="0"/>
            <a:r>
              <a:rPr lang="en-US" sz="2400" dirty="0" smtClean="0">
                <a:solidFill>
                  <a:srgbClr val="FF0000"/>
                </a:solidFill>
              </a:rPr>
              <a:t>How does</a:t>
            </a:r>
          </a:p>
          <a:p>
            <a:pPr algn="just" rtl="0"/>
            <a:r>
              <a:rPr lang="en-US" sz="2400" dirty="0" smtClean="0">
                <a:solidFill>
                  <a:srgbClr val="FF0000"/>
                </a:solidFill>
              </a:rPr>
              <a:t>It work?</a:t>
            </a:r>
            <a:endParaRPr lang="ar-IQ" sz="2400" dirty="0">
              <a:solidFill>
                <a:srgbClr val="FF0000"/>
              </a:solidFill>
            </a:endParaRPr>
          </a:p>
        </p:txBody>
      </p:sp>
      <p:cxnSp>
        <p:nvCxnSpPr>
          <p:cNvPr id="8" name="Shape 7"/>
          <p:cNvCxnSpPr/>
          <p:nvPr/>
        </p:nvCxnSpPr>
        <p:spPr>
          <a:xfrm rot="5400000" flipH="1" flipV="1">
            <a:off x="4300474" y="3771965"/>
            <a:ext cx="500066" cy="814269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4649</TotalTime>
  <Words>306</Words>
  <Application>Microsoft Office PowerPoint</Application>
  <PresentationFormat>On-screen Show (4:3)</PresentationFormat>
  <Paragraphs>65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SURVEYING CHAPTER- 2 / DISTANCE MEASUREMENT</vt:lpstr>
      <vt:lpstr>Distance Measurements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Ali Khalid</cp:lastModifiedBy>
  <cp:revision>420</cp:revision>
  <dcterms:created xsi:type="dcterms:W3CDTF">2012-04-06T10:32:00Z</dcterms:created>
  <dcterms:modified xsi:type="dcterms:W3CDTF">2018-01-06T17:55:24Z</dcterms:modified>
</cp:coreProperties>
</file>