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notesMasterIdLst>
    <p:notesMasterId r:id="rId17"/>
  </p:notesMasterIdLst>
  <p:sldIdLst>
    <p:sldId id="256" r:id="rId2"/>
    <p:sldId id="267" r:id="rId3"/>
    <p:sldId id="281" r:id="rId4"/>
    <p:sldId id="268" r:id="rId5"/>
    <p:sldId id="269" r:id="rId6"/>
    <p:sldId id="270" r:id="rId7"/>
    <p:sldId id="271" r:id="rId8"/>
    <p:sldId id="272" r:id="rId9"/>
    <p:sldId id="273" r:id="rId10"/>
    <p:sldId id="275" r:id="rId11"/>
    <p:sldId id="276" r:id="rId12"/>
    <p:sldId id="277" r:id="rId13"/>
    <p:sldId id="278" r:id="rId14"/>
    <p:sldId id="279" r:id="rId15"/>
    <p:sldId id="280"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792" y="66"/>
      </p:cViewPr>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55" d="100"/>
          <a:sy n="55" d="100"/>
        </p:scale>
        <p:origin x="2880"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FA58EC5-289B-4889-990C-6294DF0AD2E3}" type="doc">
      <dgm:prSet loTypeId="urn:microsoft.com/office/officeart/2008/layout/VerticalAccentList" loCatId="list" qsTypeId="urn:microsoft.com/office/officeart/2005/8/quickstyle/simple1" qsCatId="simple" csTypeId="urn:microsoft.com/office/officeart/2005/8/colors/colorful1" csCatId="colorful" phldr="1"/>
      <dgm:spPr/>
      <dgm:t>
        <a:bodyPr/>
        <a:lstStyle/>
        <a:p>
          <a:endParaRPr lang="en-US"/>
        </a:p>
      </dgm:t>
    </dgm:pt>
    <dgm:pt modelId="{934084D0-8082-47A9-AED9-24B5CBEE2E15}">
      <dgm:prSet phldrT="[Text]"/>
      <dgm:spPr/>
      <dgm:t>
        <a:bodyPr/>
        <a:lstStyle/>
        <a:p>
          <a:r>
            <a:rPr lang="en-US" dirty="0"/>
            <a:t>Geographical variation</a:t>
          </a:r>
        </a:p>
      </dgm:t>
    </dgm:pt>
    <dgm:pt modelId="{5FDC8EC0-C4F5-4895-8C34-83117597CB55}" type="parTrans" cxnId="{9B7443E4-D5F5-4E99-A9CE-366638BA06EE}">
      <dgm:prSet/>
      <dgm:spPr/>
      <dgm:t>
        <a:bodyPr/>
        <a:lstStyle/>
        <a:p>
          <a:endParaRPr lang="en-US"/>
        </a:p>
      </dgm:t>
    </dgm:pt>
    <dgm:pt modelId="{7BE9C357-0795-49BF-8869-E303FEDFBDC4}" type="sibTrans" cxnId="{9B7443E4-D5F5-4E99-A9CE-366638BA06EE}">
      <dgm:prSet/>
      <dgm:spPr/>
      <dgm:t>
        <a:bodyPr/>
        <a:lstStyle/>
        <a:p>
          <a:endParaRPr lang="en-US"/>
        </a:p>
      </dgm:t>
    </dgm:pt>
    <dgm:pt modelId="{E7104B38-CE65-4A72-A1B4-994EA8CA0693}">
      <dgm:prSet phldrT="[Text]" custT="1"/>
      <dgm:spPr/>
      <dgm:t>
        <a:bodyPr/>
        <a:lstStyle/>
        <a:p>
          <a:r>
            <a:rPr lang="en-US" sz="2800" dirty="0"/>
            <a:t>In general precipitation is heaviest near the equator and decreases with increasing coordinate.</a:t>
          </a:r>
        </a:p>
      </dgm:t>
    </dgm:pt>
    <dgm:pt modelId="{5AC21A02-F5A2-4D2F-A06A-AAE0AB966ACF}" type="parTrans" cxnId="{8A2A6A46-BF0E-4634-8081-5826956068AB}">
      <dgm:prSet/>
      <dgm:spPr/>
      <dgm:t>
        <a:bodyPr/>
        <a:lstStyle/>
        <a:p>
          <a:endParaRPr lang="en-US"/>
        </a:p>
      </dgm:t>
    </dgm:pt>
    <dgm:pt modelId="{F19F881A-EBF7-45C5-A06A-069344E63073}" type="sibTrans" cxnId="{8A2A6A46-BF0E-4634-8081-5826956068AB}">
      <dgm:prSet/>
      <dgm:spPr/>
      <dgm:t>
        <a:bodyPr/>
        <a:lstStyle/>
        <a:p>
          <a:endParaRPr lang="en-US"/>
        </a:p>
      </dgm:t>
    </dgm:pt>
    <dgm:pt modelId="{2E630B9D-C71A-4A82-99A9-A054164CB383}">
      <dgm:prSet phldrT="[Text]"/>
      <dgm:spPr/>
      <dgm:t>
        <a:bodyPr/>
        <a:lstStyle/>
        <a:p>
          <a:r>
            <a:rPr lang="en-US" dirty="0"/>
            <a:t>Time variation</a:t>
          </a:r>
        </a:p>
      </dgm:t>
    </dgm:pt>
    <dgm:pt modelId="{F0E920EB-ACDA-4A5A-AB71-C1B11C635E87}" type="parTrans" cxnId="{CBE58EA6-4848-4A17-8051-0DAA82F2BD36}">
      <dgm:prSet/>
      <dgm:spPr/>
      <dgm:t>
        <a:bodyPr/>
        <a:lstStyle/>
        <a:p>
          <a:endParaRPr lang="en-US"/>
        </a:p>
      </dgm:t>
    </dgm:pt>
    <dgm:pt modelId="{A68A00C4-B9B1-4D5A-AB13-8EFB60B851EF}" type="sibTrans" cxnId="{CBE58EA6-4848-4A17-8051-0DAA82F2BD36}">
      <dgm:prSet/>
      <dgm:spPr/>
      <dgm:t>
        <a:bodyPr/>
        <a:lstStyle/>
        <a:p>
          <a:endParaRPr lang="en-US"/>
        </a:p>
      </dgm:t>
    </dgm:pt>
    <dgm:pt modelId="{11E9EC2F-8C1E-4785-993D-6C3908897FCD}">
      <dgm:prSet phldrT="[Text]" custT="1"/>
      <dgm:spPr/>
      <dgm:t>
        <a:bodyPr/>
        <a:lstStyle/>
        <a:p>
          <a:r>
            <a:rPr lang="en-US" sz="2000" dirty="0"/>
            <a:t>With the allowance of daytime and seasonal variation, no persistent steady cycles of any considerable magnitude have been conclusively demonstrated.</a:t>
          </a:r>
        </a:p>
      </dgm:t>
    </dgm:pt>
    <dgm:pt modelId="{A8C6E104-B839-4C62-8C8B-3A55DE4296F9}" type="parTrans" cxnId="{F7C8EC14-AE97-4AB9-9AC3-F50465D4757B}">
      <dgm:prSet/>
      <dgm:spPr/>
      <dgm:t>
        <a:bodyPr/>
        <a:lstStyle/>
        <a:p>
          <a:endParaRPr lang="en-US"/>
        </a:p>
      </dgm:t>
    </dgm:pt>
    <dgm:pt modelId="{63CA8542-4416-436F-AB68-52DEA115B820}" type="sibTrans" cxnId="{F7C8EC14-AE97-4AB9-9AC3-F50465D4757B}">
      <dgm:prSet/>
      <dgm:spPr/>
      <dgm:t>
        <a:bodyPr/>
        <a:lstStyle/>
        <a:p>
          <a:endParaRPr lang="en-US"/>
        </a:p>
      </dgm:t>
    </dgm:pt>
    <dgm:pt modelId="{2D8E81FA-C029-4930-A81F-2567F217EBB8}">
      <dgm:prSet custT="1"/>
      <dgm:spPr/>
      <dgm:t>
        <a:bodyPr/>
        <a:lstStyle/>
        <a:p>
          <a:r>
            <a:rPr lang="en-US" sz="2000" dirty="0"/>
            <a:t>The time distribution of rain fall within storms is important for estimating flood hydrographs. Distribution vary with storm type, intensity, and duration; there is no typical distribution that is applicable to all situation.</a:t>
          </a:r>
          <a:endParaRPr lang="ar-IQ" sz="2000" dirty="0"/>
        </a:p>
      </dgm:t>
    </dgm:pt>
    <dgm:pt modelId="{A7AFBF54-0BD2-431B-B014-50647F023275}" type="parTrans" cxnId="{76DF37C5-C883-4E70-A0E8-2BD9DD1F154E}">
      <dgm:prSet/>
      <dgm:spPr/>
      <dgm:t>
        <a:bodyPr/>
        <a:lstStyle/>
        <a:p>
          <a:endParaRPr lang="en-US"/>
        </a:p>
      </dgm:t>
    </dgm:pt>
    <dgm:pt modelId="{9463E3DE-3CFD-488F-BDC2-189510F3254B}" type="sibTrans" cxnId="{76DF37C5-C883-4E70-A0E8-2BD9DD1F154E}">
      <dgm:prSet/>
      <dgm:spPr/>
      <dgm:t>
        <a:bodyPr/>
        <a:lstStyle/>
        <a:p>
          <a:endParaRPr lang="en-US"/>
        </a:p>
      </dgm:t>
    </dgm:pt>
    <dgm:pt modelId="{E27352D1-B114-4E47-AE36-C1E0705354F3}" type="pres">
      <dgm:prSet presAssocID="{7FA58EC5-289B-4889-990C-6294DF0AD2E3}" presName="Name0" presStyleCnt="0">
        <dgm:presLayoutVars>
          <dgm:chMax/>
          <dgm:chPref/>
          <dgm:dir/>
        </dgm:presLayoutVars>
      </dgm:prSet>
      <dgm:spPr/>
    </dgm:pt>
    <dgm:pt modelId="{31FE0DE3-708A-481B-AFF8-7E23F7DD0AA3}" type="pres">
      <dgm:prSet presAssocID="{934084D0-8082-47A9-AED9-24B5CBEE2E15}" presName="parenttextcomposite" presStyleCnt="0"/>
      <dgm:spPr/>
    </dgm:pt>
    <dgm:pt modelId="{9C096FB0-8AEE-40E8-A9E7-FB76B8375A24}" type="pres">
      <dgm:prSet presAssocID="{934084D0-8082-47A9-AED9-24B5CBEE2E15}" presName="parenttext" presStyleLbl="revTx" presStyleIdx="0" presStyleCnt="2">
        <dgm:presLayoutVars>
          <dgm:chMax/>
          <dgm:chPref val="2"/>
          <dgm:bulletEnabled val="1"/>
        </dgm:presLayoutVars>
      </dgm:prSet>
      <dgm:spPr/>
    </dgm:pt>
    <dgm:pt modelId="{EDF6A2ED-BED0-424A-948D-5B99485D4F90}" type="pres">
      <dgm:prSet presAssocID="{934084D0-8082-47A9-AED9-24B5CBEE2E15}" presName="composite" presStyleCnt="0"/>
      <dgm:spPr/>
    </dgm:pt>
    <dgm:pt modelId="{B34A654E-CFC2-4FF7-8FF9-7DD0F4EA7F72}" type="pres">
      <dgm:prSet presAssocID="{934084D0-8082-47A9-AED9-24B5CBEE2E15}" presName="chevron1" presStyleLbl="alignNode1" presStyleIdx="0" presStyleCnt="14"/>
      <dgm:spPr/>
    </dgm:pt>
    <dgm:pt modelId="{14DF25E2-24DB-41BE-936D-FB46789149F5}" type="pres">
      <dgm:prSet presAssocID="{934084D0-8082-47A9-AED9-24B5CBEE2E15}" presName="chevron2" presStyleLbl="alignNode1" presStyleIdx="1" presStyleCnt="14"/>
      <dgm:spPr/>
    </dgm:pt>
    <dgm:pt modelId="{B1AFB134-ACEC-4762-ABB2-C3F8DE371054}" type="pres">
      <dgm:prSet presAssocID="{934084D0-8082-47A9-AED9-24B5CBEE2E15}" presName="chevron3" presStyleLbl="alignNode1" presStyleIdx="2" presStyleCnt="14"/>
      <dgm:spPr/>
    </dgm:pt>
    <dgm:pt modelId="{7C19CB8C-8718-47BC-A2AA-C0DD615D7D80}" type="pres">
      <dgm:prSet presAssocID="{934084D0-8082-47A9-AED9-24B5CBEE2E15}" presName="chevron4" presStyleLbl="alignNode1" presStyleIdx="3" presStyleCnt="14"/>
      <dgm:spPr/>
    </dgm:pt>
    <dgm:pt modelId="{429CFD34-4E69-4B51-9400-5F8B73657FC9}" type="pres">
      <dgm:prSet presAssocID="{934084D0-8082-47A9-AED9-24B5CBEE2E15}" presName="chevron5" presStyleLbl="alignNode1" presStyleIdx="4" presStyleCnt="14"/>
      <dgm:spPr/>
    </dgm:pt>
    <dgm:pt modelId="{C9EA75C9-05D6-4BCE-B312-1819CB2F67D7}" type="pres">
      <dgm:prSet presAssocID="{934084D0-8082-47A9-AED9-24B5CBEE2E15}" presName="chevron6" presStyleLbl="alignNode1" presStyleIdx="5" presStyleCnt="14"/>
      <dgm:spPr/>
    </dgm:pt>
    <dgm:pt modelId="{1199AB9D-AD12-4386-A70A-C2D83C940159}" type="pres">
      <dgm:prSet presAssocID="{934084D0-8082-47A9-AED9-24B5CBEE2E15}" presName="chevron7" presStyleLbl="alignNode1" presStyleIdx="6" presStyleCnt="14"/>
      <dgm:spPr/>
    </dgm:pt>
    <dgm:pt modelId="{C38ED808-5665-47E9-AE26-1022EE68343E}" type="pres">
      <dgm:prSet presAssocID="{934084D0-8082-47A9-AED9-24B5CBEE2E15}" presName="childtext" presStyleLbl="solidFgAcc1" presStyleIdx="0" presStyleCnt="2">
        <dgm:presLayoutVars>
          <dgm:chMax/>
          <dgm:chPref val="0"/>
          <dgm:bulletEnabled val="1"/>
        </dgm:presLayoutVars>
      </dgm:prSet>
      <dgm:spPr/>
    </dgm:pt>
    <dgm:pt modelId="{44B1DD71-7284-47E4-93AC-0FAC6766059E}" type="pres">
      <dgm:prSet presAssocID="{7BE9C357-0795-49BF-8869-E303FEDFBDC4}" presName="sibTrans" presStyleCnt="0"/>
      <dgm:spPr/>
    </dgm:pt>
    <dgm:pt modelId="{FA2B1389-6803-49EA-B977-53B6E57BD667}" type="pres">
      <dgm:prSet presAssocID="{2E630B9D-C71A-4A82-99A9-A054164CB383}" presName="parenttextcomposite" presStyleCnt="0"/>
      <dgm:spPr/>
    </dgm:pt>
    <dgm:pt modelId="{9C28E3E8-9024-4261-82C7-D5C7083FEBC5}" type="pres">
      <dgm:prSet presAssocID="{2E630B9D-C71A-4A82-99A9-A054164CB383}" presName="parenttext" presStyleLbl="revTx" presStyleIdx="1" presStyleCnt="2">
        <dgm:presLayoutVars>
          <dgm:chMax/>
          <dgm:chPref val="2"/>
          <dgm:bulletEnabled val="1"/>
        </dgm:presLayoutVars>
      </dgm:prSet>
      <dgm:spPr/>
    </dgm:pt>
    <dgm:pt modelId="{74042017-FFE7-4ECC-96EF-67292D487BC0}" type="pres">
      <dgm:prSet presAssocID="{2E630B9D-C71A-4A82-99A9-A054164CB383}" presName="composite" presStyleCnt="0"/>
      <dgm:spPr/>
    </dgm:pt>
    <dgm:pt modelId="{4D6D481E-D6BA-4AA4-B35B-1DC2BC7B4CE6}" type="pres">
      <dgm:prSet presAssocID="{2E630B9D-C71A-4A82-99A9-A054164CB383}" presName="chevron1" presStyleLbl="alignNode1" presStyleIdx="7" presStyleCnt="14" custScaleY="154852"/>
      <dgm:spPr/>
    </dgm:pt>
    <dgm:pt modelId="{44E9450A-BBD4-49F5-B996-DE7EBB99B51A}" type="pres">
      <dgm:prSet presAssocID="{2E630B9D-C71A-4A82-99A9-A054164CB383}" presName="chevron2" presStyleLbl="alignNode1" presStyleIdx="8" presStyleCnt="14" custScaleY="152932"/>
      <dgm:spPr/>
    </dgm:pt>
    <dgm:pt modelId="{5B57FED3-DE5D-4A0F-9722-09BE165C0F39}" type="pres">
      <dgm:prSet presAssocID="{2E630B9D-C71A-4A82-99A9-A054164CB383}" presName="chevron3" presStyleLbl="alignNode1" presStyleIdx="9" presStyleCnt="14" custScaleY="152932"/>
      <dgm:spPr/>
    </dgm:pt>
    <dgm:pt modelId="{5E204A02-DC9F-4978-8C19-DF93B791E445}" type="pres">
      <dgm:prSet presAssocID="{2E630B9D-C71A-4A82-99A9-A054164CB383}" presName="chevron4" presStyleLbl="alignNode1" presStyleIdx="10" presStyleCnt="14" custScaleY="152932"/>
      <dgm:spPr/>
    </dgm:pt>
    <dgm:pt modelId="{C8B0E00B-CAD7-4914-99DB-069A72876FCC}" type="pres">
      <dgm:prSet presAssocID="{2E630B9D-C71A-4A82-99A9-A054164CB383}" presName="chevron5" presStyleLbl="alignNode1" presStyleIdx="11" presStyleCnt="14" custScaleY="152932"/>
      <dgm:spPr/>
    </dgm:pt>
    <dgm:pt modelId="{C10F7C72-00E1-4D4B-A044-F67D70F0DABB}" type="pres">
      <dgm:prSet presAssocID="{2E630B9D-C71A-4A82-99A9-A054164CB383}" presName="chevron6" presStyleLbl="alignNode1" presStyleIdx="12" presStyleCnt="14" custScaleY="152932"/>
      <dgm:spPr/>
    </dgm:pt>
    <dgm:pt modelId="{604481F1-60CA-4FD3-8417-EF5A2574C2A6}" type="pres">
      <dgm:prSet presAssocID="{2E630B9D-C71A-4A82-99A9-A054164CB383}" presName="chevron7" presStyleLbl="alignNode1" presStyleIdx="13" presStyleCnt="14" custScaleY="151113"/>
      <dgm:spPr/>
    </dgm:pt>
    <dgm:pt modelId="{12202BDB-78ED-44D6-BF0B-E5624F135DAE}" type="pres">
      <dgm:prSet presAssocID="{2E630B9D-C71A-4A82-99A9-A054164CB383}" presName="childtext" presStyleLbl="solidFgAcc1" presStyleIdx="1" presStyleCnt="2" custScaleY="170259" custLinFactNeighborX="-537" custLinFactNeighborY="2766">
        <dgm:presLayoutVars>
          <dgm:chMax/>
          <dgm:chPref val="0"/>
          <dgm:bulletEnabled val="1"/>
        </dgm:presLayoutVars>
      </dgm:prSet>
      <dgm:spPr/>
    </dgm:pt>
  </dgm:ptLst>
  <dgm:cxnLst>
    <dgm:cxn modelId="{543E990B-8053-4A5A-8C38-0C211EC7A985}" type="presOf" srcId="{934084D0-8082-47A9-AED9-24B5CBEE2E15}" destId="{9C096FB0-8AEE-40E8-A9E7-FB76B8375A24}" srcOrd="0" destOrd="0" presId="urn:microsoft.com/office/officeart/2008/layout/VerticalAccentList"/>
    <dgm:cxn modelId="{F7C8EC14-AE97-4AB9-9AC3-F50465D4757B}" srcId="{2E630B9D-C71A-4A82-99A9-A054164CB383}" destId="{11E9EC2F-8C1E-4785-993D-6C3908897FCD}" srcOrd="0" destOrd="0" parTransId="{A8C6E104-B839-4C62-8C8B-3A55DE4296F9}" sibTransId="{63CA8542-4416-436F-AB68-52DEA115B820}"/>
    <dgm:cxn modelId="{C843BF27-3E51-4119-B28E-370A9F267741}" type="presOf" srcId="{7FA58EC5-289B-4889-990C-6294DF0AD2E3}" destId="{E27352D1-B114-4E47-AE36-C1E0705354F3}" srcOrd="0" destOrd="0" presId="urn:microsoft.com/office/officeart/2008/layout/VerticalAccentList"/>
    <dgm:cxn modelId="{EF33525D-F744-4F84-A10E-2DB2900165F0}" type="presOf" srcId="{2E630B9D-C71A-4A82-99A9-A054164CB383}" destId="{9C28E3E8-9024-4261-82C7-D5C7083FEBC5}" srcOrd="0" destOrd="0" presId="urn:microsoft.com/office/officeart/2008/layout/VerticalAccentList"/>
    <dgm:cxn modelId="{8A2A6A46-BF0E-4634-8081-5826956068AB}" srcId="{934084D0-8082-47A9-AED9-24B5CBEE2E15}" destId="{E7104B38-CE65-4A72-A1B4-994EA8CA0693}" srcOrd="0" destOrd="0" parTransId="{5AC21A02-F5A2-4D2F-A06A-AAE0AB966ACF}" sibTransId="{F19F881A-EBF7-45C5-A06A-069344E63073}"/>
    <dgm:cxn modelId="{63F5EF69-63B9-4835-AF43-D907D3DBE7D4}" type="presOf" srcId="{E7104B38-CE65-4A72-A1B4-994EA8CA0693}" destId="{C38ED808-5665-47E9-AE26-1022EE68343E}" srcOrd="0" destOrd="0" presId="urn:microsoft.com/office/officeart/2008/layout/VerticalAccentList"/>
    <dgm:cxn modelId="{CBE58EA6-4848-4A17-8051-0DAA82F2BD36}" srcId="{7FA58EC5-289B-4889-990C-6294DF0AD2E3}" destId="{2E630B9D-C71A-4A82-99A9-A054164CB383}" srcOrd="1" destOrd="0" parTransId="{F0E920EB-ACDA-4A5A-AB71-C1B11C635E87}" sibTransId="{A68A00C4-B9B1-4D5A-AB13-8EFB60B851EF}"/>
    <dgm:cxn modelId="{76DF37C5-C883-4E70-A0E8-2BD9DD1F154E}" srcId="{2E630B9D-C71A-4A82-99A9-A054164CB383}" destId="{2D8E81FA-C029-4930-A81F-2567F217EBB8}" srcOrd="1" destOrd="0" parTransId="{A7AFBF54-0BD2-431B-B014-50647F023275}" sibTransId="{9463E3DE-3CFD-488F-BDC2-189510F3254B}"/>
    <dgm:cxn modelId="{B8A3E2C5-61DF-4A5B-9AFE-6016AA5459AB}" type="presOf" srcId="{2D8E81FA-C029-4930-A81F-2567F217EBB8}" destId="{12202BDB-78ED-44D6-BF0B-E5624F135DAE}" srcOrd="0" destOrd="1" presId="urn:microsoft.com/office/officeart/2008/layout/VerticalAccentList"/>
    <dgm:cxn modelId="{9B7443E4-D5F5-4E99-A9CE-366638BA06EE}" srcId="{7FA58EC5-289B-4889-990C-6294DF0AD2E3}" destId="{934084D0-8082-47A9-AED9-24B5CBEE2E15}" srcOrd="0" destOrd="0" parTransId="{5FDC8EC0-C4F5-4895-8C34-83117597CB55}" sibTransId="{7BE9C357-0795-49BF-8869-E303FEDFBDC4}"/>
    <dgm:cxn modelId="{4D2E8EFA-04EA-427C-B8FD-81EB892F724F}" type="presOf" srcId="{11E9EC2F-8C1E-4785-993D-6C3908897FCD}" destId="{12202BDB-78ED-44D6-BF0B-E5624F135DAE}" srcOrd="0" destOrd="0" presId="urn:microsoft.com/office/officeart/2008/layout/VerticalAccentList"/>
    <dgm:cxn modelId="{56030A47-6A31-4A1D-8088-479229ECA3F3}" type="presParOf" srcId="{E27352D1-B114-4E47-AE36-C1E0705354F3}" destId="{31FE0DE3-708A-481B-AFF8-7E23F7DD0AA3}" srcOrd="0" destOrd="0" presId="urn:microsoft.com/office/officeart/2008/layout/VerticalAccentList"/>
    <dgm:cxn modelId="{1DBED091-B592-4805-920D-B9D9B99C0781}" type="presParOf" srcId="{31FE0DE3-708A-481B-AFF8-7E23F7DD0AA3}" destId="{9C096FB0-8AEE-40E8-A9E7-FB76B8375A24}" srcOrd="0" destOrd="0" presId="urn:microsoft.com/office/officeart/2008/layout/VerticalAccentList"/>
    <dgm:cxn modelId="{BF08C541-4117-42A5-8B5F-2723CBC45D9A}" type="presParOf" srcId="{E27352D1-B114-4E47-AE36-C1E0705354F3}" destId="{EDF6A2ED-BED0-424A-948D-5B99485D4F90}" srcOrd="1" destOrd="0" presId="urn:microsoft.com/office/officeart/2008/layout/VerticalAccentList"/>
    <dgm:cxn modelId="{DF6311F2-68E1-4CAB-BFD2-A97A184FA47B}" type="presParOf" srcId="{EDF6A2ED-BED0-424A-948D-5B99485D4F90}" destId="{B34A654E-CFC2-4FF7-8FF9-7DD0F4EA7F72}" srcOrd="0" destOrd="0" presId="urn:microsoft.com/office/officeart/2008/layout/VerticalAccentList"/>
    <dgm:cxn modelId="{3075E754-77F9-4672-9BAC-BAF58555A43C}" type="presParOf" srcId="{EDF6A2ED-BED0-424A-948D-5B99485D4F90}" destId="{14DF25E2-24DB-41BE-936D-FB46789149F5}" srcOrd="1" destOrd="0" presId="urn:microsoft.com/office/officeart/2008/layout/VerticalAccentList"/>
    <dgm:cxn modelId="{6A7F60B9-F892-401E-A51B-8C64554D703E}" type="presParOf" srcId="{EDF6A2ED-BED0-424A-948D-5B99485D4F90}" destId="{B1AFB134-ACEC-4762-ABB2-C3F8DE371054}" srcOrd="2" destOrd="0" presId="urn:microsoft.com/office/officeart/2008/layout/VerticalAccentList"/>
    <dgm:cxn modelId="{EBC6B237-41FF-43E6-A9F7-D7E10A519BFA}" type="presParOf" srcId="{EDF6A2ED-BED0-424A-948D-5B99485D4F90}" destId="{7C19CB8C-8718-47BC-A2AA-C0DD615D7D80}" srcOrd="3" destOrd="0" presId="urn:microsoft.com/office/officeart/2008/layout/VerticalAccentList"/>
    <dgm:cxn modelId="{DB94CB75-F871-470C-A90D-8886043DB62B}" type="presParOf" srcId="{EDF6A2ED-BED0-424A-948D-5B99485D4F90}" destId="{429CFD34-4E69-4B51-9400-5F8B73657FC9}" srcOrd="4" destOrd="0" presId="urn:microsoft.com/office/officeart/2008/layout/VerticalAccentList"/>
    <dgm:cxn modelId="{8FBB397E-0620-4256-A275-3A19F8EFD450}" type="presParOf" srcId="{EDF6A2ED-BED0-424A-948D-5B99485D4F90}" destId="{C9EA75C9-05D6-4BCE-B312-1819CB2F67D7}" srcOrd="5" destOrd="0" presId="urn:microsoft.com/office/officeart/2008/layout/VerticalAccentList"/>
    <dgm:cxn modelId="{0F0C07B4-A26A-4439-83C9-97A20D404809}" type="presParOf" srcId="{EDF6A2ED-BED0-424A-948D-5B99485D4F90}" destId="{1199AB9D-AD12-4386-A70A-C2D83C940159}" srcOrd="6" destOrd="0" presId="urn:microsoft.com/office/officeart/2008/layout/VerticalAccentList"/>
    <dgm:cxn modelId="{D21AE5B9-78DA-44ED-8F62-F43653A80FAF}" type="presParOf" srcId="{EDF6A2ED-BED0-424A-948D-5B99485D4F90}" destId="{C38ED808-5665-47E9-AE26-1022EE68343E}" srcOrd="7" destOrd="0" presId="urn:microsoft.com/office/officeart/2008/layout/VerticalAccentList"/>
    <dgm:cxn modelId="{C5EDD5E5-49D7-40C2-824F-AEC719B9EFAB}" type="presParOf" srcId="{E27352D1-B114-4E47-AE36-C1E0705354F3}" destId="{44B1DD71-7284-47E4-93AC-0FAC6766059E}" srcOrd="2" destOrd="0" presId="urn:microsoft.com/office/officeart/2008/layout/VerticalAccentList"/>
    <dgm:cxn modelId="{2F8733BC-9BA8-48C3-A861-63928A08611E}" type="presParOf" srcId="{E27352D1-B114-4E47-AE36-C1E0705354F3}" destId="{FA2B1389-6803-49EA-B977-53B6E57BD667}" srcOrd="3" destOrd="0" presId="urn:microsoft.com/office/officeart/2008/layout/VerticalAccentList"/>
    <dgm:cxn modelId="{0DEBE4DC-D283-4690-9E66-079C18F3303D}" type="presParOf" srcId="{FA2B1389-6803-49EA-B977-53B6E57BD667}" destId="{9C28E3E8-9024-4261-82C7-D5C7083FEBC5}" srcOrd="0" destOrd="0" presId="urn:microsoft.com/office/officeart/2008/layout/VerticalAccentList"/>
    <dgm:cxn modelId="{A396702F-85A3-48CD-8822-1783D0740EE6}" type="presParOf" srcId="{E27352D1-B114-4E47-AE36-C1E0705354F3}" destId="{74042017-FFE7-4ECC-96EF-67292D487BC0}" srcOrd="4" destOrd="0" presId="urn:microsoft.com/office/officeart/2008/layout/VerticalAccentList"/>
    <dgm:cxn modelId="{99CDDC11-AB84-47D5-BAD8-8C4A2C98E2BC}" type="presParOf" srcId="{74042017-FFE7-4ECC-96EF-67292D487BC0}" destId="{4D6D481E-D6BA-4AA4-B35B-1DC2BC7B4CE6}" srcOrd="0" destOrd="0" presId="urn:microsoft.com/office/officeart/2008/layout/VerticalAccentList"/>
    <dgm:cxn modelId="{D02C580F-F7B4-4B0D-B312-97597DA36D36}" type="presParOf" srcId="{74042017-FFE7-4ECC-96EF-67292D487BC0}" destId="{44E9450A-BBD4-49F5-B996-DE7EBB99B51A}" srcOrd="1" destOrd="0" presId="urn:microsoft.com/office/officeart/2008/layout/VerticalAccentList"/>
    <dgm:cxn modelId="{F00DB15D-DEDC-4F92-9367-53B1438FC918}" type="presParOf" srcId="{74042017-FFE7-4ECC-96EF-67292D487BC0}" destId="{5B57FED3-DE5D-4A0F-9722-09BE165C0F39}" srcOrd="2" destOrd="0" presId="urn:microsoft.com/office/officeart/2008/layout/VerticalAccentList"/>
    <dgm:cxn modelId="{DFFE5E81-05B3-4C58-8B4A-FCF69AA93B5A}" type="presParOf" srcId="{74042017-FFE7-4ECC-96EF-67292D487BC0}" destId="{5E204A02-DC9F-4978-8C19-DF93B791E445}" srcOrd="3" destOrd="0" presId="urn:microsoft.com/office/officeart/2008/layout/VerticalAccentList"/>
    <dgm:cxn modelId="{0718106C-0614-4CAC-AC04-94F2AA006B0C}" type="presParOf" srcId="{74042017-FFE7-4ECC-96EF-67292D487BC0}" destId="{C8B0E00B-CAD7-4914-99DB-069A72876FCC}" srcOrd="4" destOrd="0" presId="urn:microsoft.com/office/officeart/2008/layout/VerticalAccentList"/>
    <dgm:cxn modelId="{5254D9AB-CB35-4476-8F56-18490F5276E2}" type="presParOf" srcId="{74042017-FFE7-4ECC-96EF-67292D487BC0}" destId="{C10F7C72-00E1-4D4B-A044-F67D70F0DABB}" srcOrd="5" destOrd="0" presId="urn:microsoft.com/office/officeart/2008/layout/VerticalAccentList"/>
    <dgm:cxn modelId="{5EA61ECA-8C73-492F-9223-F3C74DF7E2B1}" type="presParOf" srcId="{74042017-FFE7-4ECC-96EF-67292D487BC0}" destId="{604481F1-60CA-4FD3-8417-EF5A2574C2A6}" srcOrd="6" destOrd="0" presId="urn:microsoft.com/office/officeart/2008/layout/VerticalAccentList"/>
    <dgm:cxn modelId="{B79E78C2-7F80-4555-8C1C-6CB80546A522}" type="presParOf" srcId="{74042017-FFE7-4ECC-96EF-67292D487BC0}" destId="{12202BDB-78ED-44D6-BF0B-E5624F135DAE}" srcOrd="7"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096FB0-8AEE-40E8-A9E7-FB76B8375A24}">
      <dsp:nvSpPr>
        <dsp:cNvPr id="0" name=""/>
        <dsp:cNvSpPr/>
      </dsp:nvSpPr>
      <dsp:spPr>
        <a:xfrm>
          <a:off x="312659" y="592"/>
          <a:ext cx="7954536" cy="7231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b" anchorCtr="0">
          <a:noAutofit/>
        </a:bodyPr>
        <a:lstStyle/>
        <a:p>
          <a:pPr marL="0" lvl="0" indent="0" algn="l" defTabSz="1511300">
            <a:lnSpc>
              <a:spcPct val="90000"/>
            </a:lnSpc>
            <a:spcBef>
              <a:spcPct val="0"/>
            </a:spcBef>
            <a:spcAft>
              <a:spcPct val="35000"/>
            </a:spcAft>
            <a:buNone/>
          </a:pPr>
          <a:r>
            <a:rPr lang="en-US" sz="3400" kern="1200" dirty="0"/>
            <a:t>Geographical variation</a:t>
          </a:r>
        </a:p>
      </dsp:txBody>
      <dsp:txXfrm>
        <a:off x="312659" y="592"/>
        <a:ext cx="7954536" cy="723139"/>
      </dsp:txXfrm>
    </dsp:sp>
    <dsp:sp modelId="{B34A654E-CFC2-4FF7-8FF9-7DD0F4EA7F72}">
      <dsp:nvSpPr>
        <dsp:cNvPr id="0" name=""/>
        <dsp:cNvSpPr/>
      </dsp:nvSpPr>
      <dsp:spPr>
        <a:xfrm>
          <a:off x="312659" y="723732"/>
          <a:ext cx="1861361" cy="1473062"/>
        </a:xfrm>
        <a:prstGeom prst="chevron">
          <a:avLst>
            <a:gd name="adj" fmla="val 70610"/>
          </a:avLst>
        </a:prstGeom>
        <a:solidFill>
          <a:schemeClr val="accent2">
            <a:hueOff val="0"/>
            <a:satOff val="0"/>
            <a:lumOff val="0"/>
            <a:alphaOff val="0"/>
          </a:schemeClr>
        </a:solidFill>
        <a:ln w="19050" cap="rnd"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4DF25E2-24DB-41BE-936D-FB46789149F5}">
      <dsp:nvSpPr>
        <dsp:cNvPr id="0" name=""/>
        <dsp:cNvSpPr/>
      </dsp:nvSpPr>
      <dsp:spPr>
        <a:xfrm>
          <a:off x="1430713" y="723732"/>
          <a:ext cx="1861361" cy="1473062"/>
        </a:xfrm>
        <a:prstGeom prst="chevron">
          <a:avLst>
            <a:gd name="adj" fmla="val 70610"/>
          </a:avLst>
        </a:prstGeom>
        <a:solidFill>
          <a:schemeClr val="accent3">
            <a:hueOff val="0"/>
            <a:satOff val="0"/>
            <a:lumOff val="0"/>
            <a:alphaOff val="0"/>
          </a:schemeClr>
        </a:solidFill>
        <a:ln w="19050" cap="rnd"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1AFB134-ACEC-4762-ABB2-C3F8DE371054}">
      <dsp:nvSpPr>
        <dsp:cNvPr id="0" name=""/>
        <dsp:cNvSpPr/>
      </dsp:nvSpPr>
      <dsp:spPr>
        <a:xfrm>
          <a:off x="2549651" y="723732"/>
          <a:ext cx="1861361" cy="1473062"/>
        </a:xfrm>
        <a:prstGeom prst="chevron">
          <a:avLst>
            <a:gd name="adj" fmla="val 70610"/>
          </a:avLst>
        </a:prstGeom>
        <a:solidFill>
          <a:schemeClr val="accent4">
            <a:hueOff val="0"/>
            <a:satOff val="0"/>
            <a:lumOff val="0"/>
            <a:alphaOff val="0"/>
          </a:schemeClr>
        </a:solidFill>
        <a:ln w="19050" cap="rnd"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C19CB8C-8718-47BC-A2AA-C0DD615D7D80}">
      <dsp:nvSpPr>
        <dsp:cNvPr id="0" name=""/>
        <dsp:cNvSpPr/>
      </dsp:nvSpPr>
      <dsp:spPr>
        <a:xfrm>
          <a:off x="3667705" y="723732"/>
          <a:ext cx="1861361" cy="1473062"/>
        </a:xfrm>
        <a:prstGeom prst="chevron">
          <a:avLst>
            <a:gd name="adj" fmla="val 70610"/>
          </a:avLst>
        </a:prstGeom>
        <a:solidFill>
          <a:schemeClr val="accent5">
            <a:hueOff val="0"/>
            <a:satOff val="0"/>
            <a:lumOff val="0"/>
            <a:alphaOff val="0"/>
          </a:schemeClr>
        </a:solidFill>
        <a:ln w="19050" cap="rnd"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29CFD34-4E69-4B51-9400-5F8B73657FC9}">
      <dsp:nvSpPr>
        <dsp:cNvPr id="0" name=""/>
        <dsp:cNvSpPr/>
      </dsp:nvSpPr>
      <dsp:spPr>
        <a:xfrm>
          <a:off x="4786643" y="723732"/>
          <a:ext cx="1861361" cy="1473062"/>
        </a:xfrm>
        <a:prstGeom prst="chevron">
          <a:avLst>
            <a:gd name="adj" fmla="val 70610"/>
          </a:avLst>
        </a:prstGeom>
        <a:solidFill>
          <a:schemeClr val="accent6">
            <a:hueOff val="0"/>
            <a:satOff val="0"/>
            <a:lumOff val="0"/>
            <a:alphaOff val="0"/>
          </a:schemeClr>
        </a:solidFill>
        <a:ln w="19050" cap="rnd"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9EA75C9-05D6-4BCE-B312-1819CB2F67D7}">
      <dsp:nvSpPr>
        <dsp:cNvPr id="0" name=""/>
        <dsp:cNvSpPr/>
      </dsp:nvSpPr>
      <dsp:spPr>
        <a:xfrm>
          <a:off x="5904698" y="723732"/>
          <a:ext cx="1861361" cy="1473062"/>
        </a:xfrm>
        <a:prstGeom prst="chevron">
          <a:avLst>
            <a:gd name="adj" fmla="val 70610"/>
          </a:avLst>
        </a:prstGeom>
        <a:solidFill>
          <a:schemeClr val="accent2">
            <a:hueOff val="0"/>
            <a:satOff val="0"/>
            <a:lumOff val="0"/>
            <a:alphaOff val="0"/>
          </a:schemeClr>
        </a:solidFill>
        <a:ln w="19050" cap="rnd"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199AB9D-AD12-4386-A70A-C2D83C940159}">
      <dsp:nvSpPr>
        <dsp:cNvPr id="0" name=""/>
        <dsp:cNvSpPr/>
      </dsp:nvSpPr>
      <dsp:spPr>
        <a:xfrm>
          <a:off x="7023636" y="723732"/>
          <a:ext cx="1861361" cy="1473062"/>
        </a:xfrm>
        <a:prstGeom prst="chevron">
          <a:avLst>
            <a:gd name="adj" fmla="val 70610"/>
          </a:avLst>
        </a:prstGeom>
        <a:solidFill>
          <a:schemeClr val="accent3">
            <a:hueOff val="0"/>
            <a:satOff val="0"/>
            <a:lumOff val="0"/>
            <a:alphaOff val="0"/>
          </a:schemeClr>
        </a:solidFill>
        <a:ln w="19050" cap="rnd"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38ED808-5665-47E9-AE26-1022EE68343E}">
      <dsp:nvSpPr>
        <dsp:cNvPr id="0" name=""/>
        <dsp:cNvSpPr/>
      </dsp:nvSpPr>
      <dsp:spPr>
        <a:xfrm>
          <a:off x="312659" y="871038"/>
          <a:ext cx="8057945" cy="1178449"/>
        </a:xfrm>
        <a:prstGeom prst="rect">
          <a:avLst/>
        </a:prstGeom>
        <a:solidFill>
          <a:schemeClr val="lt1">
            <a:hueOff val="0"/>
            <a:satOff val="0"/>
            <a:lumOff val="0"/>
            <a:alphaOff val="0"/>
          </a:schemeClr>
        </a:solidFill>
        <a:ln w="19050" cap="rnd"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1120" tIns="71120" rIns="71120" bIns="71120" numCol="1" spcCol="1270" anchor="ctr" anchorCtr="0">
          <a:noAutofit/>
        </a:bodyPr>
        <a:lstStyle/>
        <a:p>
          <a:pPr marL="0" lvl="0" indent="0" algn="l" defTabSz="1244600">
            <a:lnSpc>
              <a:spcPct val="90000"/>
            </a:lnSpc>
            <a:spcBef>
              <a:spcPct val="0"/>
            </a:spcBef>
            <a:spcAft>
              <a:spcPct val="35000"/>
            </a:spcAft>
            <a:buNone/>
          </a:pPr>
          <a:r>
            <a:rPr lang="en-US" sz="2800" kern="1200" dirty="0"/>
            <a:t>In general precipitation is heaviest near the equator and decreases with increasing coordinate.</a:t>
          </a:r>
        </a:p>
      </dsp:txBody>
      <dsp:txXfrm>
        <a:off x="312659" y="871038"/>
        <a:ext cx="8057945" cy="1178449"/>
      </dsp:txXfrm>
    </dsp:sp>
    <dsp:sp modelId="{9C28E3E8-9024-4261-82C7-D5C7083FEBC5}">
      <dsp:nvSpPr>
        <dsp:cNvPr id="0" name=""/>
        <dsp:cNvSpPr/>
      </dsp:nvSpPr>
      <dsp:spPr>
        <a:xfrm>
          <a:off x="312659" y="2298721"/>
          <a:ext cx="7954536" cy="7231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b" anchorCtr="0">
          <a:noAutofit/>
        </a:bodyPr>
        <a:lstStyle/>
        <a:p>
          <a:pPr marL="0" lvl="0" indent="0" algn="l" defTabSz="1511300">
            <a:lnSpc>
              <a:spcPct val="90000"/>
            </a:lnSpc>
            <a:spcBef>
              <a:spcPct val="0"/>
            </a:spcBef>
            <a:spcAft>
              <a:spcPct val="35000"/>
            </a:spcAft>
            <a:buNone/>
          </a:pPr>
          <a:r>
            <a:rPr lang="en-US" sz="3400" kern="1200" dirty="0"/>
            <a:t>Time variation</a:t>
          </a:r>
        </a:p>
      </dsp:txBody>
      <dsp:txXfrm>
        <a:off x="312659" y="2298721"/>
        <a:ext cx="7954536" cy="723139"/>
      </dsp:txXfrm>
    </dsp:sp>
    <dsp:sp modelId="{4D6D481E-D6BA-4AA4-B35B-1DC2BC7B4CE6}">
      <dsp:nvSpPr>
        <dsp:cNvPr id="0" name=""/>
        <dsp:cNvSpPr/>
      </dsp:nvSpPr>
      <dsp:spPr>
        <a:xfrm>
          <a:off x="312659" y="3021861"/>
          <a:ext cx="1861361" cy="2281066"/>
        </a:xfrm>
        <a:prstGeom prst="chevron">
          <a:avLst>
            <a:gd name="adj" fmla="val 70610"/>
          </a:avLst>
        </a:prstGeom>
        <a:solidFill>
          <a:schemeClr val="accent4">
            <a:hueOff val="0"/>
            <a:satOff val="0"/>
            <a:lumOff val="0"/>
            <a:alphaOff val="0"/>
          </a:schemeClr>
        </a:solidFill>
        <a:ln w="19050" cap="rnd"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4E9450A-BBD4-49F5-B996-DE7EBB99B51A}">
      <dsp:nvSpPr>
        <dsp:cNvPr id="0" name=""/>
        <dsp:cNvSpPr/>
      </dsp:nvSpPr>
      <dsp:spPr>
        <a:xfrm>
          <a:off x="1430713" y="3036002"/>
          <a:ext cx="1861361" cy="2252783"/>
        </a:xfrm>
        <a:prstGeom prst="chevron">
          <a:avLst>
            <a:gd name="adj" fmla="val 70610"/>
          </a:avLst>
        </a:prstGeom>
        <a:solidFill>
          <a:schemeClr val="accent5">
            <a:hueOff val="0"/>
            <a:satOff val="0"/>
            <a:lumOff val="0"/>
            <a:alphaOff val="0"/>
          </a:schemeClr>
        </a:solidFill>
        <a:ln w="19050" cap="rnd"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B57FED3-DE5D-4A0F-9722-09BE165C0F39}">
      <dsp:nvSpPr>
        <dsp:cNvPr id="0" name=""/>
        <dsp:cNvSpPr/>
      </dsp:nvSpPr>
      <dsp:spPr>
        <a:xfrm>
          <a:off x="2549651" y="3036002"/>
          <a:ext cx="1861361" cy="2252783"/>
        </a:xfrm>
        <a:prstGeom prst="chevron">
          <a:avLst>
            <a:gd name="adj" fmla="val 70610"/>
          </a:avLst>
        </a:prstGeom>
        <a:solidFill>
          <a:schemeClr val="accent6">
            <a:hueOff val="0"/>
            <a:satOff val="0"/>
            <a:lumOff val="0"/>
            <a:alphaOff val="0"/>
          </a:schemeClr>
        </a:solidFill>
        <a:ln w="19050" cap="rnd"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E204A02-DC9F-4978-8C19-DF93B791E445}">
      <dsp:nvSpPr>
        <dsp:cNvPr id="0" name=""/>
        <dsp:cNvSpPr/>
      </dsp:nvSpPr>
      <dsp:spPr>
        <a:xfrm>
          <a:off x="3667705" y="3036002"/>
          <a:ext cx="1861361" cy="2252783"/>
        </a:xfrm>
        <a:prstGeom prst="chevron">
          <a:avLst>
            <a:gd name="adj" fmla="val 70610"/>
          </a:avLst>
        </a:prstGeom>
        <a:solidFill>
          <a:schemeClr val="accent2">
            <a:hueOff val="0"/>
            <a:satOff val="0"/>
            <a:lumOff val="0"/>
            <a:alphaOff val="0"/>
          </a:schemeClr>
        </a:solidFill>
        <a:ln w="19050" cap="rnd"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8B0E00B-CAD7-4914-99DB-069A72876FCC}">
      <dsp:nvSpPr>
        <dsp:cNvPr id="0" name=""/>
        <dsp:cNvSpPr/>
      </dsp:nvSpPr>
      <dsp:spPr>
        <a:xfrm>
          <a:off x="4786643" y="3036002"/>
          <a:ext cx="1861361" cy="2252783"/>
        </a:xfrm>
        <a:prstGeom prst="chevron">
          <a:avLst>
            <a:gd name="adj" fmla="val 70610"/>
          </a:avLst>
        </a:prstGeom>
        <a:solidFill>
          <a:schemeClr val="accent3">
            <a:hueOff val="0"/>
            <a:satOff val="0"/>
            <a:lumOff val="0"/>
            <a:alphaOff val="0"/>
          </a:schemeClr>
        </a:solidFill>
        <a:ln w="19050" cap="rnd"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10F7C72-00E1-4D4B-A044-F67D70F0DABB}">
      <dsp:nvSpPr>
        <dsp:cNvPr id="0" name=""/>
        <dsp:cNvSpPr/>
      </dsp:nvSpPr>
      <dsp:spPr>
        <a:xfrm>
          <a:off x="5904698" y="3036002"/>
          <a:ext cx="1861361" cy="2252783"/>
        </a:xfrm>
        <a:prstGeom prst="chevron">
          <a:avLst>
            <a:gd name="adj" fmla="val 70610"/>
          </a:avLst>
        </a:prstGeom>
        <a:solidFill>
          <a:schemeClr val="accent4">
            <a:hueOff val="0"/>
            <a:satOff val="0"/>
            <a:lumOff val="0"/>
            <a:alphaOff val="0"/>
          </a:schemeClr>
        </a:solidFill>
        <a:ln w="19050" cap="rnd"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04481F1-60CA-4FD3-8417-EF5A2574C2A6}">
      <dsp:nvSpPr>
        <dsp:cNvPr id="0" name=""/>
        <dsp:cNvSpPr/>
      </dsp:nvSpPr>
      <dsp:spPr>
        <a:xfrm>
          <a:off x="7023636" y="3049400"/>
          <a:ext cx="1861361" cy="2225988"/>
        </a:xfrm>
        <a:prstGeom prst="chevron">
          <a:avLst>
            <a:gd name="adj" fmla="val 70610"/>
          </a:avLst>
        </a:prstGeom>
        <a:solidFill>
          <a:schemeClr val="accent5">
            <a:hueOff val="0"/>
            <a:satOff val="0"/>
            <a:lumOff val="0"/>
            <a:alphaOff val="0"/>
          </a:schemeClr>
        </a:solidFill>
        <a:ln w="19050" cap="rnd"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2202BDB-78ED-44D6-BF0B-E5624F135DAE}">
      <dsp:nvSpPr>
        <dsp:cNvPr id="0" name=""/>
        <dsp:cNvSpPr/>
      </dsp:nvSpPr>
      <dsp:spPr>
        <a:xfrm>
          <a:off x="269388" y="3191781"/>
          <a:ext cx="8057945" cy="2006416"/>
        </a:xfrm>
        <a:prstGeom prst="rect">
          <a:avLst/>
        </a:prstGeom>
        <a:solidFill>
          <a:schemeClr val="lt1">
            <a:hueOff val="0"/>
            <a:satOff val="0"/>
            <a:lumOff val="0"/>
            <a:alphaOff val="0"/>
          </a:schemeClr>
        </a:solidFill>
        <a:ln w="19050" cap="rnd"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0800" tIns="50800" rIns="50800" bIns="50800" numCol="1" spcCol="1270" anchor="ctr" anchorCtr="0">
          <a:noAutofit/>
        </a:bodyPr>
        <a:lstStyle/>
        <a:p>
          <a:pPr marL="0" lvl="0" indent="0" algn="l" defTabSz="889000">
            <a:lnSpc>
              <a:spcPct val="90000"/>
            </a:lnSpc>
            <a:spcBef>
              <a:spcPct val="0"/>
            </a:spcBef>
            <a:spcAft>
              <a:spcPct val="35000"/>
            </a:spcAft>
            <a:buNone/>
          </a:pPr>
          <a:r>
            <a:rPr lang="en-US" sz="2000" kern="1200" dirty="0"/>
            <a:t>With the allowance of daytime and seasonal variation, no persistent steady cycles of any considerable magnitude have been conclusively demonstrated.</a:t>
          </a:r>
        </a:p>
        <a:p>
          <a:pPr marL="0" lvl="0" indent="0" algn="l" defTabSz="889000">
            <a:lnSpc>
              <a:spcPct val="90000"/>
            </a:lnSpc>
            <a:spcBef>
              <a:spcPct val="0"/>
            </a:spcBef>
            <a:spcAft>
              <a:spcPct val="35000"/>
            </a:spcAft>
            <a:buNone/>
          </a:pPr>
          <a:r>
            <a:rPr lang="en-US" sz="2000" kern="1200" dirty="0"/>
            <a:t>The time distribution of rain fall within storms is important for estimating flood hydrographs. Distribution vary with storm type, intensity, and duration; there is no typical distribution that is applicable to all situation.</a:t>
          </a:r>
          <a:endParaRPr lang="ar-IQ" sz="2000" kern="1200" dirty="0"/>
        </a:p>
      </dsp:txBody>
      <dsp:txXfrm>
        <a:off x="269388" y="3191781"/>
        <a:ext cx="8057945" cy="2006416"/>
      </dsp:txXfrm>
    </dsp:sp>
  </dsp:spTree>
</dsp:drawing>
</file>

<file path=ppt/diagrams/layout1.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ar-IQ"/>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492ADA6B-C24D-4BBF-B69B-8DC6C7C41085}" type="datetimeFigureOut">
              <a:rPr lang="ar-IQ" smtClean="0"/>
              <a:t>27/03/1439</a:t>
            </a:fld>
            <a:endParaRPr lang="ar-IQ"/>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ar-IQ"/>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ar-IQ"/>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ar-IQ"/>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5E2FBEC3-13E1-4D8B-A406-DFC080F1D369}" type="slidenum">
              <a:rPr lang="ar-IQ" smtClean="0"/>
              <a:t>‹#›</a:t>
            </a:fld>
            <a:endParaRPr lang="ar-IQ"/>
          </a:p>
        </p:txBody>
      </p:sp>
    </p:spTree>
    <p:extLst>
      <p:ext uri="{BB962C8B-B14F-4D97-AF65-F5344CB8AC3E}">
        <p14:creationId xmlns:p14="http://schemas.microsoft.com/office/powerpoint/2010/main" val="19277813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IQ"/>
          </a:p>
        </p:txBody>
      </p:sp>
      <p:sp>
        <p:nvSpPr>
          <p:cNvPr id="4" name="Slide Number Placeholder 3"/>
          <p:cNvSpPr>
            <a:spLocks noGrp="1"/>
          </p:cNvSpPr>
          <p:nvPr>
            <p:ph type="sldNum" sz="quarter" idx="10"/>
          </p:nvPr>
        </p:nvSpPr>
        <p:spPr/>
        <p:txBody>
          <a:bodyPr/>
          <a:lstStyle/>
          <a:p>
            <a:fld id="{5E2FBEC3-13E1-4D8B-A406-DFC080F1D369}" type="slidenum">
              <a:rPr lang="ar-IQ" smtClean="0"/>
              <a:t>7</a:t>
            </a:fld>
            <a:endParaRPr lang="ar-IQ"/>
          </a:p>
        </p:txBody>
      </p:sp>
    </p:spTree>
    <p:extLst>
      <p:ext uri="{BB962C8B-B14F-4D97-AF65-F5344CB8AC3E}">
        <p14:creationId xmlns:p14="http://schemas.microsoft.com/office/powerpoint/2010/main" val="31380167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34A54D8-432F-4730-BD72-A4407E09213A}" type="datetimeFigureOut">
              <a:rPr lang="ar-IQ" smtClean="0"/>
              <a:t>27/03/1439</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3354BA8C-81F1-4124-8A91-2FECDDB5309F}" type="slidenum">
              <a:rPr lang="ar-IQ" smtClean="0"/>
              <a:t>‹#›</a:t>
            </a:fld>
            <a:endParaRPr lang="ar-IQ"/>
          </a:p>
        </p:txBody>
      </p:sp>
    </p:spTree>
    <p:extLst>
      <p:ext uri="{BB962C8B-B14F-4D97-AF65-F5344CB8AC3E}">
        <p14:creationId xmlns:p14="http://schemas.microsoft.com/office/powerpoint/2010/main" val="39259842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34A54D8-432F-4730-BD72-A4407E09213A}" type="datetimeFigureOut">
              <a:rPr lang="ar-IQ" smtClean="0"/>
              <a:t>27/03/1439</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3354BA8C-81F1-4124-8A91-2FECDDB5309F}" type="slidenum">
              <a:rPr lang="ar-IQ" smtClean="0"/>
              <a:t>‹#›</a:t>
            </a:fld>
            <a:endParaRPr lang="ar-IQ"/>
          </a:p>
        </p:txBody>
      </p:sp>
    </p:spTree>
    <p:extLst>
      <p:ext uri="{BB962C8B-B14F-4D97-AF65-F5344CB8AC3E}">
        <p14:creationId xmlns:p14="http://schemas.microsoft.com/office/powerpoint/2010/main" val="29359629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34A54D8-432F-4730-BD72-A4407E09213A}" type="datetimeFigureOut">
              <a:rPr lang="ar-IQ" smtClean="0"/>
              <a:t>27/03/1439</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3354BA8C-81F1-4124-8A91-2FECDDB5309F}" type="slidenum">
              <a:rPr lang="ar-IQ" smtClean="0"/>
              <a:t>‹#›</a:t>
            </a:fld>
            <a:endParaRPr lang="ar-IQ"/>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0698079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34A54D8-432F-4730-BD72-A4407E09213A}" type="datetimeFigureOut">
              <a:rPr lang="ar-IQ" smtClean="0"/>
              <a:t>27/03/1439</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3354BA8C-81F1-4124-8A91-2FECDDB5309F}" type="slidenum">
              <a:rPr lang="ar-IQ" smtClean="0"/>
              <a:t>‹#›</a:t>
            </a:fld>
            <a:endParaRPr lang="ar-IQ"/>
          </a:p>
        </p:txBody>
      </p:sp>
    </p:spTree>
    <p:extLst>
      <p:ext uri="{BB962C8B-B14F-4D97-AF65-F5344CB8AC3E}">
        <p14:creationId xmlns:p14="http://schemas.microsoft.com/office/powerpoint/2010/main" val="814700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34A54D8-432F-4730-BD72-A4407E09213A}" type="datetimeFigureOut">
              <a:rPr lang="ar-IQ" smtClean="0"/>
              <a:t>27/03/1439</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3354BA8C-81F1-4124-8A91-2FECDDB5309F}" type="slidenum">
              <a:rPr lang="ar-IQ" smtClean="0"/>
              <a:t>‹#›</a:t>
            </a:fld>
            <a:endParaRPr lang="ar-IQ"/>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5096232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34A54D8-432F-4730-BD72-A4407E09213A}" type="datetimeFigureOut">
              <a:rPr lang="ar-IQ" smtClean="0"/>
              <a:t>27/03/1439</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3354BA8C-81F1-4124-8A91-2FECDDB5309F}" type="slidenum">
              <a:rPr lang="ar-IQ" smtClean="0"/>
              <a:t>‹#›</a:t>
            </a:fld>
            <a:endParaRPr lang="ar-IQ"/>
          </a:p>
        </p:txBody>
      </p:sp>
    </p:spTree>
    <p:extLst>
      <p:ext uri="{BB962C8B-B14F-4D97-AF65-F5344CB8AC3E}">
        <p14:creationId xmlns:p14="http://schemas.microsoft.com/office/powerpoint/2010/main" val="23893747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34A54D8-432F-4730-BD72-A4407E09213A}" type="datetimeFigureOut">
              <a:rPr lang="ar-IQ" smtClean="0"/>
              <a:t>27/03/1439</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3354BA8C-81F1-4124-8A91-2FECDDB5309F}" type="slidenum">
              <a:rPr lang="ar-IQ" smtClean="0"/>
              <a:t>‹#›</a:t>
            </a:fld>
            <a:endParaRPr lang="ar-IQ"/>
          </a:p>
        </p:txBody>
      </p:sp>
    </p:spTree>
    <p:extLst>
      <p:ext uri="{BB962C8B-B14F-4D97-AF65-F5344CB8AC3E}">
        <p14:creationId xmlns:p14="http://schemas.microsoft.com/office/powerpoint/2010/main" val="11791424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34A54D8-432F-4730-BD72-A4407E09213A}" type="datetimeFigureOut">
              <a:rPr lang="ar-IQ" smtClean="0"/>
              <a:t>27/03/1439</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3354BA8C-81F1-4124-8A91-2FECDDB5309F}" type="slidenum">
              <a:rPr lang="ar-IQ" smtClean="0"/>
              <a:t>‹#›</a:t>
            </a:fld>
            <a:endParaRPr lang="ar-IQ"/>
          </a:p>
        </p:txBody>
      </p:sp>
    </p:spTree>
    <p:extLst>
      <p:ext uri="{BB962C8B-B14F-4D97-AF65-F5344CB8AC3E}">
        <p14:creationId xmlns:p14="http://schemas.microsoft.com/office/powerpoint/2010/main" val="18289146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34A54D8-432F-4730-BD72-A4407E09213A}" type="datetimeFigureOut">
              <a:rPr lang="ar-IQ" smtClean="0"/>
              <a:t>27/03/1439</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3354BA8C-81F1-4124-8A91-2FECDDB5309F}" type="slidenum">
              <a:rPr lang="ar-IQ" smtClean="0"/>
              <a:t>‹#›</a:t>
            </a:fld>
            <a:endParaRPr lang="ar-IQ"/>
          </a:p>
        </p:txBody>
      </p:sp>
    </p:spTree>
    <p:extLst>
      <p:ext uri="{BB962C8B-B14F-4D97-AF65-F5344CB8AC3E}">
        <p14:creationId xmlns:p14="http://schemas.microsoft.com/office/powerpoint/2010/main" val="31176197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34A54D8-432F-4730-BD72-A4407E09213A}" type="datetimeFigureOut">
              <a:rPr lang="ar-IQ" smtClean="0"/>
              <a:t>27/03/1439</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3354BA8C-81F1-4124-8A91-2FECDDB5309F}" type="slidenum">
              <a:rPr lang="ar-IQ" smtClean="0"/>
              <a:t>‹#›</a:t>
            </a:fld>
            <a:endParaRPr lang="ar-IQ"/>
          </a:p>
        </p:txBody>
      </p:sp>
    </p:spTree>
    <p:extLst>
      <p:ext uri="{BB962C8B-B14F-4D97-AF65-F5344CB8AC3E}">
        <p14:creationId xmlns:p14="http://schemas.microsoft.com/office/powerpoint/2010/main" val="7931770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34A54D8-432F-4730-BD72-A4407E09213A}" type="datetimeFigureOut">
              <a:rPr lang="ar-IQ" smtClean="0"/>
              <a:t>27/03/1439</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3354BA8C-81F1-4124-8A91-2FECDDB5309F}" type="slidenum">
              <a:rPr lang="ar-IQ" smtClean="0"/>
              <a:t>‹#›</a:t>
            </a:fld>
            <a:endParaRPr lang="ar-IQ"/>
          </a:p>
        </p:txBody>
      </p:sp>
    </p:spTree>
    <p:extLst>
      <p:ext uri="{BB962C8B-B14F-4D97-AF65-F5344CB8AC3E}">
        <p14:creationId xmlns:p14="http://schemas.microsoft.com/office/powerpoint/2010/main" val="1727518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34A54D8-432F-4730-BD72-A4407E09213A}" type="datetimeFigureOut">
              <a:rPr lang="ar-IQ" smtClean="0"/>
              <a:t>27/03/1439</a:t>
            </a:fld>
            <a:endParaRPr lang="ar-IQ"/>
          </a:p>
        </p:txBody>
      </p:sp>
      <p:sp>
        <p:nvSpPr>
          <p:cNvPr id="8" name="Footer Placeholder 7"/>
          <p:cNvSpPr>
            <a:spLocks noGrp="1"/>
          </p:cNvSpPr>
          <p:nvPr>
            <p:ph type="ftr" sz="quarter" idx="11"/>
          </p:nvPr>
        </p:nvSpPr>
        <p:spPr/>
        <p:txBody>
          <a:bodyPr/>
          <a:lstStyle/>
          <a:p>
            <a:endParaRPr lang="ar-IQ"/>
          </a:p>
        </p:txBody>
      </p:sp>
      <p:sp>
        <p:nvSpPr>
          <p:cNvPr id="9" name="Slide Number Placeholder 8"/>
          <p:cNvSpPr>
            <a:spLocks noGrp="1"/>
          </p:cNvSpPr>
          <p:nvPr>
            <p:ph type="sldNum" sz="quarter" idx="12"/>
          </p:nvPr>
        </p:nvSpPr>
        <p:spPr/>
        <p:txBody>
          <a:bodyPr/>
          <a:lstStyle/>
          <a:p>
            <a:fld id="{3354BA8C-81F1-4124-8A91-2FECDDB5309F}" type="slidenum">
              <a:rPr lang="ar-IQ" smtClean="0"/>
              <a:t>‹#›</a:t>
            </a:fld>
            <a:endParaRPr lang="ar-IQ"/>
          </a:p>
        </p:txBody>
      </p:sp>
    </p:spTree>
    <p:extLst>
      <p:ext uri="{BB962C8B-B14F-4D97-AF65-F5344CB8AC3E}">
        <p14:creationId xmlns:p14="http://schemas.microsoft.com/office/powerpoint/2010/main" val="40406499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34A54D8-432F-4730-BD72-A4407E09213A}" type="datetimeFigureOut">
              <a:rPr lang="ar-IQ" smtClean="0"/>
              <a:t>27/03/1439</a:t>
            </a:fld>
            <a:endParaRPr lang="ar-IQ"/>
          </a:p>
        </p:txBody>
      </p:sp>
      <p:sp>
        <p:nvSpPr>
          <p:cNvPr id="4" name="Footer Placeholder 3"/>
          <p:cNvSpPr>
            <a:spLocks noGrp="1"/>
          </p:cNvSpPr>
          <p:nvPr>
            <p:ph type="ftr" sz="quarter" idx="11"/>
          </p:nvPr>
        </p:nvSpPr>
        <p:spPr/>
        <p:txBody>
          <a:bodyPr/>
          <a:lstStyle/>
          <a:p>
            <a:endParaRPr lang="ar-IQ"/>
          </a:p>
        </p:txBody>
      </p:sp>
      <p:sp>
        <p:nvSpPr>
          <p:cNvPr id="5" name="Slide Number Placeholder 4"/>
          <p:cNvSpPr>
            <a:spLocks noGrp="1"/>
          </p:cNvSpPr>
          <p:nvPr>
            <p:ph type="sldNum" sz="quarter" idx="12"/>
          </p:nvPr>
        </p:nvSpPr>
        <p:spPr/>
        <p:txBody>
          <a:bodyPr/>
          <a:lstStyle/>
          <a:p>
            <a:fld id="{3354BA8C-81F1-4124-8A91-2FECDDB5309F}" type="slidenum">
              <a:rPr lang="ar-IQ" smtClean="0"/>
              <a:t>‹#›</a:t>
            </a:fld>
            <a:endParaRPr lang="ar-IQ"/>
          </a:p>
        </p:txBody>
      </p:sp>
    </p:spTree>
    <p:extLst>
      <p:ext uri="{BB962C8B-B14F-4D97-AF65-F5344CB8AC3E}">
        <p14:creationId xmlns:p14="http://schemas.microsoft.com/office/powerpoint/2010/main" val="42665557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4A54D8-432F-4730-BD72-A4407E09213A}" type="datetimeFigureOut">
              <a:rPr lang="ar-IQ" smtClean="0"/>
              <a:t>27/03/1439</a:t>
            </a:fld>
            <a:endParaRPr lang="ar-IQ"/>
          </a:p>
        </p:txBody>
      </p:sp>
      <p:sp>
        <p:nvSpPr>
          <p:cNvPr id="3" name="Footer Placeholder 2"/>
          <p:cNvSpPr>
            <a:spLocks noGrp="1"/>
          </p:cNvSpPr>
          <p:nvPr>
            <p:ph type="ftr" sz="quarter" idx="11"/>
          </p:nvPr>
        </p:nvSpPr>
        <p:spPr/>
        <p:txBody>
          <a:bodyPr/>
          <a:lstStyle/>
          <a:p>
            <a:endParaRPr lang="ar-IQ"/>
          </a:p>
        </p:txBody>
      </p:sp>
      <p:sp>
        <p:nvSpPr>
          <p:cNvPr id="4" name="Slide Number Placeholder 3"/>
          <p:cNvSpPr>
            <a:spLocks noGrp="1"/>
          </p:cNvSpPr>
          <p:nvPr>
            <p:ph type="sldNum" sz="quarter" idx="12"/>
          </p:nvPr>
        </p:nvSpPr>
        <p:spPr/>
        <p:txBody>
          <a:bodyPr/>
          <a:lstStyle/>
          <a:p>
            <a:fld id="{3354BA8C-81F1-4124-8A91-2FECDDB5309F}" type="slidenum">
              <a:rPr lang="ar-IQ" smtClean="0"/>
              <a:t>‹#›</a:t>
            </a:fld>
            <a:endParaRPr lang="ar-IQ"/>
          </a:p>
        </p:txBody>
      </p:sp>
    </p:spTree>
    <p:extLst>
      <p:ext uri="{BB962C8B-B14F-4D97-AF65-F5344CB8AC3E}">
        <p14:creationId xmlns:p14="http://schemas.microsoft.com/office/powerpoint/2010/main" val="11418346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34A54D8-432F-4730-BD72-A4407E09213A}" type="datetimeFigureOut">
              <a:rPr lang="ar-IQ" smtClean="0"/>
              <a:t>27/03/1439</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3354BA8C-81F1-4124-8A91-2FECDDB5309F}" type="slidenum">
              <a:rPr lang="ar-IQ" smtClean="0"/>
              <a:t>‹#›</a:t>
            </a:fld>
            <a:endParaRPr lang="ar-IQ"/>
          </a:p>
        </p:txBody>
      </p:sp>
    </p:spTree>
    <p:extLst>
      <p:ext uri="{BB962C8B-B14F-4D97-AF65-F5344CB8AC3E}">
        <p14:creationId xmlns:p14="http://schemas.microsoft.com/office/powerpoint/2010/main" val="27959932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3354BA8C-81F1-4124-8A91-2FECDDB5309F}" type="slidenum">
              <a:rPr lang="ar-IQ" smtClean="0"/>
              <a:t>‹#›</a:t>
            </a:fld>
            <a:endParaRPr lang="ar-IQ"/>
          </a:p>
        </p:txBody>
      </p:sp>
      <p:sp>
        <p:nvSpPr>
          <p:cNvPr id="5" name="Date Placeholder 4"/>
          <p:cNvSpPr>
            <a:spLocks noGrp="1"/>
          </p:cNvSpPr>
          <p:nvPr>
            <p:ph type="dt" sz="half" idx="10"/>
          </p:nvPr>
        </p:nvSpPr>
        <p:spPr/>
        <p:txBody>
          <a:bodyPr/>
          <a:lstStyle/>
          <a:p>
            <a:fld id="{E34A54D8-432F-4730-BD72-A4407E09213A}" type="datetimeFigureOut">
              <a:rPr lang="ar-IQ" smtClean="0"/>
              <a:t>27/03/1439</a:t>
            </a:fld>
            <a:endParaRPr lang="ar-IQ"/>
          </a:p>
        </p:txBody>
      </p:sp>
    </p:spTree>
    <p:extLst>
      <p:ext uri="{BB962C8B-B14F-4D97-AF65-F5344CB8AC3E}">
        <p14:creationId xmlns:p14="http://schemas.microsoft.com/office/powerpoint/2010/main" val="36635206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34A54D8-432F-4730-BD72-A4407E09213A}" type="datetimeFigureOut">
              <a:rPr lang="ar-IQ" smtClean="0"/>
              <a:t>27/03/1439</a:t>
            </a:fld>
            <a:endParaRPr lang="ar-IQ"/>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ar-IQ"/>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3354BA8C-81F1-4124-8A91-2FECDDB5309F}" type="slidenum">
              <a:rPr lang="ar-IQ" smtClean="0"/>
              <a:t>‹#›</a:t>
            </a:fld>
            <a:endParaRPr lang="ar-IQ"/>
          </a:p>
        </p:txBody>
      </p:sp>
    </p:spTree>
    <p:extLst>
      <p:ext uri="{BB962C8B-B14F-4D97-AF65-F5344CB8AC3E}">
        <p14:creationId xmlns:p14="http://schemas.microsoft.com/office/powerpoint/2010/main" val="940812113"/>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Lst>
  <p:txStyles>
    <p:titleStyle>
      <a:lvl1pPr algn="l" defTabSz="457200" rtl="1" eaLnBrk="1" latinLnBrk="0" hangingPunct="1">
        <a:spcBef>
          <a:spcPct val="0"/>
        </a:spcBef>
        <a:buNone/>
        <a:defRPr sz="3600" kern="1200">
          <a:solidFill>
            <a:schemeClr val="accent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l"/>
            <a:r>
              <a:rPr lang="en-US" dirty="0"/>
              <a:t>HYDROLOGY</a:t>
            </a:r>
            <a:endParaRPr lang="ar-IQ" dirty="0"/>
          </a:p>
        </p:txBody>
      </p:sp>
      <p:sp>
        <p:nvSpPr>
          <p:cNvPr id="3" name="Subtitle 2"/>
          <p:cNvSpPr>
            <a:spLocks noGrp="1"/>
          </p:cNvSpPr>
          <p:nvPr>
            <p:ph type="subTitle" idx="1"/>
          </p:nvPr>
        </p:nvSpPr>
        <p:spPr/>
        <p:txBody>
          <a:bodyPr>
            <a:normAutofit/>
          </a:bodyPr>
          <a:lstStyle/>
          <a:p>
            <a:pPr algn="l" rtl="0"/>
            <a:r>
              <a:rPr lang="en-US" sz="2800"/>
              <a:t>Precipitation part 2</a:t>
            </a:r>
            <a:endParaRPr lang="en-US" sz="2800" dirty="0"/>
          </a:p>
          <a:p>
            <a:pPr algn="l" rtl="0"/>
            <a:r>
              <a:rPr lang="en-US" sz="2800" dirty="0"/>
              <a:t>Yasir Alrubaye</a:t>
            </a:r>
            <a:endParaRPr lang="ar-IQ" sz="2800" dirty="0"/>
          </a:p>
        </p:txBody>
      </p:sp>
      <p:pic>
        <p:nvPicPr>
          <p:cNvPr id="4" name="Picture 3">
            <a:extLst>
              <a:ext uri="{FF2B5EF4-FFF2-40B4-BE49-F238E27FC236}">
                <a16:creationId xmlns:a16="http://schemas.microsoft.com/office/drawing/2014/main" id="{96D034C4-CA0F-4EE6-81C2-26A48B8AEC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95442" y="199075"/>
            <a:ext cx="2590185" cy="2604575"/>
          </a:xfrm>
          <a:prstGeom prst="rect">
            <a:avLst/>
          </a:prstGeom>
        </p:spPr>
      </p:pic>
    </p:spTree>
    <p:extLst>
      <p:ext uri="{BB962C8B-B14F-4D97-AF65-F5344CB8AC3E}">
        <p14:creationId xmlns:p14="http://schemas.microsoft.com/office/powerpoint/2010/main" val="10552847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rtl="0"/>
            <a:r>
              <a:rPr lang="en-US" dirty="0"/>
              <a:t>Estimate the average precipitation over the sector area shown below using:</a:t>
            </a:r>
            <a:endParaRPr lang="ar-IQ" dirty="0"/>
          </a:p>
        </p:txBody>
      </p:sp>
      <p:sp>
        <p:nvSpPr>
          <p:cNvPr id="3" name="Content Placeholder 2"/>
          <p:cNvSpPr>
            <a:spLocks noGrp="1"/>
          </p:cNvSpPr>
          <p:nvPr>
            <p:ph idx="1"/>
          </p:nvPr>
        </p:nvSpPr>
        <p:spPr>
          <a:xfrm>
            <a:off x="677334" y="2177104"/>
            <a:ext cx="9601196" cy="3027942"/>
          </a:xfrm>
        </p:spPr>
        <p:txBody>
          <a:bodyPr>
            <a:normAutofit/>
          </a:bodyPr>
          <a:lstStyle/>
          <a:p>
            <a:pPr lvl="0" algn="l" rtl="0"/>
            <a:r>
              <a:rPr lang="en-US" sz="3200" dirty="0" err="1"/>
              <a:t>Thiesen</a:t>
            </a:r>
            <a:r>
              <a:rPr lang="en-US" sz="3200" dirty="0"/>
              <a:t> polygon method.</a:t>
            </a:r>
          </a:p>
          <a:p>
            <a:pPr lvl="0" algn="l" rtl="0"/>
            <a:r>
              <a:rPr lang="en-US" sz="3200" dirty="0"/>
              <a:t>Arithmetic method.</a:t>
            </a:r>
          </a:p>
          <a:p>
            <a:pPr lvl="0" algn="l" rtl="0"/>
            <a:r>
              <a:rPr lang="en-US" sz="3200" dirty="0"/>
              <a:t>Compare between the results if there any differences and show why is that happened?</a:t>
            </a:r>
          </a:p>
          <a:p>
            <a:pPr algn="l" rtl="0"/>
            <a:endParaRPr lang="ar-IQ" sz="1400" dirty="0"/>
          </a:p>
        </p:txBody>
      </p:sp>
    </p:spTree>
    <p:extLst>
      <p:ext uri="{BB962C8B-B14F-4D97-AF65-F5344CB8AC3E}">
        <p14:creationId xmlns:p14="http://schemas.microsoft.com/office/powerpoint/2010/main" val="2706618846"/>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500"/>
                                        <p:tgtEl>
                                          <p:spTgt spid="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3" name="Group 112"/>
          <p:cNvGrpSpPr/>
          <p:nvPr/>
        </p:nvGrpSpPr>
        <p:grpSpPr>
          <a:xfrm>
            <a:off x="2034250" y="1502797"/>
            <a:ext cx="5560992" cy="3791146"/>
            <a:chOff x="700750" y="2506097"/>
            <a:chExt cx="5560992" cy="3791146"/>
          </a:xfrm>
        </p:grpSpPr>
        <p:grpSp>
          <p:nvGrpSpPr>
            <p:cNvPr id="72" name="Group 71"/>
            <p:cNvGrpSpPr/>
            <p:nvPr/>
          </p:nvGrpSpPr>
          <p:grpSpPr>
            <a:xfrm>
              <a:off x="700750" y="2506097"/>
              <a:ext cx="5560992" cy="3791146"/>
              <a:chOff x="1116857" y="2467997"/>
              <a:chExt cx="5560992" cy="3791146"/>
            </a:xfrm>
          </p:grpSpPr>
          <p:grpSp>
            <p:nvGrpSpPr>
              <p:cNvPr id="43" name="Group 42"/>
              <p:cNvGrpSpPr/>
              <p:nvPr/>
            </p:nvGrpSpPr>
            <p:grpSpPr>
              <a:xfrm>
                <a:off x="1116857" y="2467997"/>
                <a:ext cx="5560992" cy="3791146"/>
                <a:chOff x="1022728" y="2279739"/>
                <a:chExt cx="5560992" cy="3791146"/>
              </a:xfrm>
            </p:grpSpPr>
            <p:sp>
              <p:nvSpPr>
                <p:cNvPr id="2" name="Oval 1"/>
                <p:cNvSpPr/>
                <p:nvPr/>
              </p:nvSpPr>
              <p:spPr>
                <a:xfrm>
                  <a:off x="1909483" y="2743201"/>
                  <a:ext cx="3079376" cy="2958353"/>
                </a:xfrm>
                <a:prstGeom prst="ellipse">
                  <a:avLst/>
                </a:prstGeom>
              </p:spPr>
              <p:style>
                <a:lnRef idx="2">
                  <a:schemeClr val="dk1"/>
                </a:lnRef>
                <a:fillRef idx="1">
                  <a:schemeClr val="lt1"/>
                </a:fillRef>
                <a:effectRef idx="0">
                  <a:schemeClr val="dk1"/>
                </a:effectRef>
                <a:fontRef idx="minor">
                  <a:schemeClr val="dk1"/>
                </a:fontRef>
              </p:style>
              <p:txBody>
                <a:bodyPr rtlCol="1" anchor="ctr"/>
                <a:lstStyle/>
                <a:p>
                  <a:pPr algn="ctr"/>
                  <a:endParaRPr lang="ar-IQ" dirty="0"/>
                </a:p>
              </p:txBody>
            </p:sp>
            <p:sp>
              <p:nvSpPr>
                <p:cNvPr id="3" name="Flowchart: Connector 2"/>
                <p:cNvSpPr/>
                <p:nvPr/>
              </p:nvSpPr>
              <p:spPr>
                <a:xfrm>
                  <a:off x="1815353" y="4101353"/>
                  <a:ext cx="188259" cy="188259"/>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a:p>
              </p:txBody>
            </p:sp>
            <p:sp>
              <p:nvSpPr>
                <p:cNvPr id="62" name="Flowchart: Connector 61"/>
                <p:cNvSpPr/>
                <p:nvPr/>
              </p:nvSpPr>
              <p:spPr>
                <a:xfrm>
                  <a:off x="3355039" y="4132729"/>
                  <a:ext cx="188259" cy="188259"/>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a:p>
              </p:txBody>
            </p:sp>
            <p:sp>
              <p:nvSpPr>
                <p:cNvPr id="63" name="Flowchart: Connector 62"/>
                <p:cNvSpPr/>
                <p:nvPr/>
              </p:nvSpPr>
              <p:spPr>
                <a:xfrm>
                  <a:off x="3355040" y="2649071"/>
                  <a:ext cx="188259" cy="188259"/>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a:p>
              </p:txBody>
            </p:sp>
            <p:sp>
              <p:nvSpPr>
                <p:cNvPr id="64" name="Flowchart: Connector 63"/>
                <p:cNvSpPr/>
                <p:nvPr/>
              </p:nvSpPr>
              <p:spPr>
                <a:xfrm>
                  <a:off x="3355041" y="5607424"/>
                  <a:ext cx="188259" cy="188259"/>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a:p>
              </p:txBody>
            </p:sp>
            <p:sp>
              <p:nvSpPr>
                <p:cNvPr id="65" name="Flowchart: Connector 64"/>
                <p:cNvSpPr/>
                <p:nvPr/>
              </p:nvSpPr>
              <p:spPr>
                <a:xfrm>
                  <a:off x="4894729" y="4092388"/>
                  <a:ext cx="188259" cy="188259"/>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a:p>
              </p:txBody>
            </p:sp>
            <p:sp>
              <p:nvSpPr>
                <p:cNvPr id="41" name="TextBox 40"/>
                <p:cNvSpPr txBox="1"/>
                <p:nvPr/>
              </p:nvSpPr>
              <p:spPr>
                <a:xfrm>
                  <a:off x="2891869" y="2279739"/>
                  <a:ext cx="1302857" cy="369332"/>
                </a:xfrm>
                <a:prstGeom prst="rect">
                  <a:avLst/>
                </a:prstGeom>
                <a:noFill/>
              </p:spPr>
              <p:txBody>
                <a:bodyPr wrap="none" rtlCol="1">
                  <a:spAutoFit/>
                </a:bodyPr>
                <a:lstStyle/>
                <a:p>
                  <a:r>
                    <a:rPr lang="en-US" dirty="0"/>
                    <a:t>Pa = 12 mm</a:t>
                  </a:r>
                  <a:endParaRPr lang="ar-IQ" dirty="0"/>
                </a:p>
              </p:txBody>
            </p:sp>
            <p:sp>
              <p:nvSpPr>
                <p:cNvPr id="66" name="TextBox 65"/>
                <p:cNvSpPr txBox="1"/>
                <p:nvPr/>
              </p:nvSpPr>
              <p:spPr>
                <a:xfrm>
                  <a:off x="2891867" y="5701553"/>
                  <a:ext cx="1491114" cy="369332"/>
                </a:xfrm>
                <a:prstGeom prst="rect">
                  <a:avLst/>
                </a:prstGeom>
                <a:noFill/>
              </p:spPr>
              <p:txBody>
                <a:bodyPr wrap="none" rtlCol="1">
                  <a:spAutoFit/>
                </a:bodyPr>
                <a:lstStyle/>
                <a:p>
                  <a:r>
                    <a:rPr lang="en-US" dirty="0"/>
                    <a:t>Pc = 23 mm</a:t>
                  </a:r>
                  <a:endParaRPr lang="ar-IQ" dirty="0"/>
                </a:p>
              </p:txBody>
            </p:sp>
            <p:sp>
              <p:nvSpPr>
                <p:cNvPr id="67" name="TextBox 66"/>
                <p:cNvSpPr txBox="1"/>
                <p:nvPr/>
              </p:nvSpPr>
              <p:spPr>
                <a:xfrm>
                  <a:off x="2891868" y="3677344"/>
                  <a:ext cx="1492716" cy="369332"/>
                </a:xfrm>
                <a:prstGeom prst="rect">
                  <a:avLst/>
                </a:prstGeom>
                <a:noFill/>
              </p:spPr>
              <p:txBody>
                <a:bodyPr wrap="none" rtlCol="1">
                  <a:spAutoFit/>
                </a:bodyPr>
                <a:lstStyle/>
                <a:p>
                  <a:r>
                    <a:rPr lang="en-US" dirty="0" err="1"/>
                    <a:t>Pe</a:t>
                  </a:r>
                  <a:r>
                    <a:rPr lang="en-US" dirty="0"/>
                    <a:t> = 25 mm</a:t>
                  </a:r>
                  <a:endParaRPr lang="ar-IQ" dirty="0"/>
                </a:p>
              </p:txBody>
            </p:sp>
            <p:sp>
              <p:nvSpPr>
                <p:cNvPr id="68" name="TextBox 67"/>
                <p:cNvSpPr txBox="1"/>
                <p:nvPr/>
              </p:nvSpPr>
              <p:spPr>
                <a:xfrm>
                  <a:off x="1022728" y="3678233"/>
                  <a:ext cx="1499128" cy="369332"/>
                </a:xfrm>
                <a:prstGeom prst="rect">
                  <a:avLst/>
                </a:prstGeom>
                <a:noFill/>
              </p:spPr>
              <p:txBody>
                <a:bodyPr wrap="none" rtlCol="1">
                  <a:spAutoFit/>
                </a:bodyPr>
                <a:lstStyle/>
                <a:p>
                  <a:r>
                    <a:rPr lang="en-US" dirty="0" err="1"/>
                    <a:t>Pb</a:t>
                  </a:r>
                  <a:r>
                    <a:rPr lang="en-US" dirty="0"/>
                    <a:t> = 28 mm</a:t>
                  </a:r>
                  <a:endParaRPr lang="ar-IQ" dirty="0"/>
                </a:p>
              </p:txBody>
            </p:sp>
            <p:sp>
              <p:nvSpPr>
                <p:cNvPr id="69" name="TextBox 68"/>
                <p:cNvSpPr txBox="1"/>
                <p:nvPr/>
              </p:nvSpPr>
              <p:spPr>
                <a:xfrm>
                  <a:off x="5082988" y="3677344"/>
                  <a:ext cx="1500732" cy="369332"/>
                </a:xfrm>
                <a:prstGeom prst="rect">
                  <a:avLst/>
                </a:prstGeom>
                <a:noFill/>
              </p:spPr>
              <p:txBody>
                <a:bodyPr wrap="none" rtlCol="1">
                  <a:spAutoFit/>
                </a:bodyPr>
                <a:lstStyle/>
                <a:p>
                  <a:r>
                    <a:rPr lang="en-US" dirty="0" err="1"/>
                    <a:t>Pd</a:t>
                  </a:r>
                  <a:r>
                    <a:rPr lang="en-US" dirty="0"/>
                    <a:t> = 15 mm</a:t>
                  </a:r>
                  <a:endParaRPr lang="ar-IQ" dirty="0"/>
                </a:p>
              </p:txBody>
            </p:sp>
          </p:grpSp>
          <p:cxnSp>
            <p:nvCxnSpPr>
              <p:cNvPr id="46" name="Straight Connector 45"/>
              <p:cNvCxnSpPr>
                <a:stCxn id="63" idx="4"/>
                <a:endCxn id="64" idx="0"/>
              </p:cNvCxnSpPr>
              <p:nvPr/>
            </p:nvCxnSpPr>
            <p:spPr>
              <a:xfrm>
                <a:off x="3543299" y="3025588"/>
                <a:ext cx="1" cy="2770094"/>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2097741" y="4401670"/>
                <a:ext cx="2891117" cy="8965"/>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sp>
          <p:nvSpPr>
            <p:cNvPr id="112" name="TextBox 111"/>
            <p:cNvSpPr txBox="1"/>
            <p:nvPr/>
          </p:nvSpPr>
          <p:spPr>
            <a:xfrm>
              <a:off x="3311337" y="4439770"/>
              <a:ext cx="1190061" cy="369332"/>
            </a:xfrm>
            <a:prstGeom prst="rect">
              <a:avLst/>
            </a:prstGeom>
            <a:noFill/>
          </p:spPr>
          <p:txBody>
            <a:bodyPr wrap="square" rtlCol="1">
              <a:spAutoFit/>
            </a:bodyPr>
            <a:lstStyle/>
            <a:p>
              <a:r>
                <a:rPr lang="en-US" dirty="0"/>
                <a:t>R= 30 km</a:t>
              </a:r>
              <a:endParaRPr lang="ar-IQ" dirty="0"/>
            </a:p>
          </p:txBody>
        </p:sp>
      </p:grpSp>
      <p:cxnSp>
        <p:nvCxnSpPr>
          <p:cNvPr id="107" name="Straight Connector 106"/>
          <p:cNvCxnSpPr>
            <a:endCxn id="2" idx="7"/>
          </p:cNvCxnSpPr>
          <p:nvPr/>
        </p:nvCxnSpPr>
        <p:spPr>
          <a:xfrm flipV="1">
            <a:off x="5261083" y="2399500"/>
            <a:ext cx="288334" cy="326289"/>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flipH="1">
            <a:off x="5261083" y="2728124"/>
            <a:ext cx="3175" cy="1450776"/>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3750968" y="4181235"/>
            <a:ext cx="151329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3745615" y="2713835"/>
            <a:ext cx="8528" cy="14674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3750968" y="2713835"/>
            <a:ext cx="1510115"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flipH="1" flipV="1">
            <a:off x="3388676" y="2384394"/>
            <a:ext cx="343240" cy="33420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a:endCxn id="2" idx="3"/>
          </p:cNvCxnSpPr>
          <p:nvPr/>
        </p:nvCxnSpPr>
        <p:spPr>
          <a:xfrm flipH="1">
            <a:off x="3371969" y="4178900"/>
            <a:ext cx="380438" cy="31247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a:endCxn id="2" idx="5"/>
          </p:cNvCxnSpPr>
          <p:nvPr/>
        </p:nvCxnSpPr>
        <p:spPr>
          <a:xfrm>
            <a:off x="5261083" y="4178900"/>
            <a:ext cx="288334" cy="31247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flipH="1">
            <a:off x="3001349" y="2050052"/>
            <a:ext cx="1406568" cy="1319163"/>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flipH="1">
            <a:off x="4571584" y="3508979"/>
            <a:ext cx="1378998" cy="1385722"/>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43" name="Straight Connector 142"/>
          <p:cNvCxnSpPr>
            <a:stCxn id="65" idx="1"/>
            <a:endCxn id="63" idx="5"/>
          </p:cNvCxnSpPr>
          <p:nvPr/>
        </p:nvCxnSpPr>
        <p:spPr>
          <a:xfrm flipH="1" flipV="1">
            <a:off x="4527251" y="2032818"/>
            <a:ext cx="1406570" cy="1310198"/>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a:stCxn id="64" idx="1"/>
            <a:endCxn id="3" idx="5"/>
          </p:cNvCxnSpPr>
          <p:nvPr/>
        </p:nvCxnSpPr>
        <p:spPr>
          <a:xfrm flipH="1" flipV="1">
            <a:off x="2987564" y="3485100"/>
            <a:ext cx="1406569" cy="1372952"/>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49" name="Rectangle 148"/>
          <p:cNvSpPr/>
          <p:nvPr/>
        </p:nvSpPr>
        <p:spPr>
          <a:xfrm>
            <a:off x="3745615" y="2725789"/>
            <a:ext cx="1529167" cy="14531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a:p>
        </p:txBody>
      </p:sp>
      <p:grpSp>
        <p:nvGrpSpPr>
          <p:cNvPr id="8" name="Group 7"/>
          <p:cNvGrpSpPr/>
          <p:nvPr/>
        </p:nvGrpSpPr>
        <p:grpSpPr>
          <a:xfrm>
            <a:off x="8008078" y="2174640"/>
            <a:ext cx="2619998" cy="2004260"/>
            <a:chOff x="8008078" y="2174640"/>
            <a:chExt cx="2619998" cy="2004260"/>
          </a:xfrm>
        </p:grpSpPr>
        <p:cxnSp>
          <p:nvCxnSpPr>
            <p:cNvPr id="5" name="Straight Arrow Connector 4"/>
            <p:cNvCxnSpPr/>
            <p:nvPr/>
          </p:nvCxnSpPr>
          <p:spPr>
            <a:xfrm>
              <a:off x="8008078" y="2498683"/>
              <a:ext cx="1529167"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9818283" y="2713835"/>
              <a:ext cx="0" cy="1465065"/>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8407904" y="2174640"/>
              <a:ext cx="837089" cy="369332"/>
            </a:xfrm>
            <a:prstGeom prst="rect">
              <a:avLst/>
            </a:prstGeom>
            <a:noFill/>
          </p:spPr>
          <p:txBody>
            <a:bodyPr wrap="none" rtlCol="1">
              <a:spAutoFit/>
            </a:bodyPr>
            <a:lstStyle/>
            <a:p>
              <a:r>
                <a:rPr lang="en-US" dirty="0"/>
                <a:t>30 km</a:t>
              </a:r>
              <a:endParaRPr lang="ar-IQ" dirty="0"/>
            </a:p>
          </p:txBody>
        </p:sp>
        <p:sp>
          <p:nvSpPr>
            <p:cNvPr id="37" name="TextBox 36"/>
            <p:cNvSpPr txBox="1"/>
            <p:nvPr/>
          </p:nvSpPr>
          <p:spPr>
            <a:xfrm>
              <a:off x="9790987" y="3300434"/>
              <a:ext cx="837089" cy="369332"/>
            </a:xfrm>
            <a:prstGeom prst="rect">
              <a:avLst/>
            </a:prstGeom>
            <a:noFill/>
          </p:spPr>
          <p:txBody>
            <a:bodyPr wrap="none" rtlCol="1">
              <a:spAutoFit/>
            </a:bodyPr>
            <a:lstStyle/>
            <a:p>
              <a:r>
                <a:rPr lang="en-US" dirty="0"/>
                <a:t>30 km</a:t>
              </a:r>
              <a:endParaRPr lang="ar-IQ" dirty="0"/>
            </a:p>
          </p:txBody>
        </p:sp>
      </p:grpSp>
      <p:sp>
        <p:nvSpPr>
          <p:cNvPr id="39" name="TextBox 38"/>
          <p:cNvSpPr txBox="1"/>
          <p:nvPr/>
        </p:nvSpPr>
        <p:spPr>
          <a:xfrm>
            <a:off x="7456751" y="4574989"/>
            <a:ext cx="2528256" cy="369332"/>
          </a:xfrm>
          <a:prstGeom prst="rect">
            <a:avLst/>
          </a:prstGeom>
          <a:noFill/>
        </p:spPr>
        <p:txBody>
          <a:bodyPr wrap="none" rtlCol="1">
            <a:spAutoFit/>
          </a:bodyPr>
          <a:lstStyle/>
          <a:p>
            <a:r>
              <a:rPr lang="en-US" dirty="0"/>
              <a:t>Area of sq. = 900 km</a:t>
            </a:r>
            <a:r>
              <a:rPr lang="en-US" baseline="30000" dirty="0"/>
              <a:t>2</a:t>
            </a:r>
            <a:endParaRPr lang="ar-IQ" dirty="0"/>
          </a:p>
        </p:txBody>
      </p:sp>
      <mc:AlternateContent xmlns:mc="http://schemas.openxmlformats.org/markup-compatibility/2006" xmlns:a14="http://schemas.microsoft.com/office/drawing/2010/main">
        <mc:Choice Requires="a14">
          <p:sp>
            <p:nvSpPr>
              <p:cNvPr id="40" name="TextBox 39"/>
              <p:cNvSpPr txBox="1"/>
              <p:nvPr/>
            </p:nvSpPr>
            <p:spPr>
              <a:xfrm>
                <a:off x="7456751" y="4926351"/>
                <a:ext cx="3661643" cy="369332"/>
              </a:xfrm>
              <a:prstGeom prst="rect">
                <a:avLst/>
              </a:prstGeom>
              <a:noFill/>
            </p:spPr>
            <p:txBody>
              <a:bodyPr wrap="none" rtlCol="1">
                <a:spAutoFit/>
              </a:bodyPr>
              <a:lstStyle/>
              <a:p>
                <a:r>
                  <a:rPr lang="en-US" dirty="0"/>
                  <a:t>Total Area = </a:t>
                </a:r>
                <a14:m>
                  <m:oMath xmlns:m="http://schemas.openxmlformats.org/officeDocument/2006/math">
                    <m:r>
                      <a:rPr lang="en-US" i="1" smtClean="0">
                        <a:latin typeface="Cambria Math" panose="02040503050406030204" pitchFamily="18" charset="0"/>
                        <a:ea typeface="Cambria Math" panose="02040503050406030204" pitchFamily="18" charset="0"/>
                      </a:rPr>
                      <m:t>𝜋</m:t>
                    </m:r>
                    <m:r>
                      <a:rPr lang="en-US" b="0" i="1" smtClean="0">
                        <a:latin typeface="Cambria Math" panose="02040503050406030204" pitchFamily="18" charset="0"/>
                        <a:ea typeface="Cambria Math" panose="02040503050406030204" pitchFamily="18" charset="0"/>
                      </a:rPr>
                      <m:t> ∗</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30</m:t>
                        </m:r>
                      </m:e>
                      <m:sup>
                        <m:r>
                          <a:rPr lang="en-US" b="0" i="1" smtClean="0">
                            <a:latin typeface="Cambria Math" panose="02040503050406030204" pitchFamily="18" charset="0"/>
                            <a:ea typeface="Cambria Math" panose="02040503050406030204" pitchFamily="18" charset="0"/>
                          </a:rPr>
                          <m:t>2</m:t>
                        </m:r>
                      </m:sup>
                    </m:sSup>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2826</m:t>
                    </m:r>
                  </m:oMath>
                </a14:m>
                <a:r>
                  <a:rPr lang="en-US" dirty="0"/>
                  <a:t> km</a:t>
                </a:r>
                <a:r>
                  <a:rPr lang="en-US" baseline="30000" dirty="0"/>
                  <a:t>2</a:t>
                </a:r>
                <a:endParaRPr lang="ar-IQ" dirty="0"/>
              </a:p>
            </p:txBody>
          </p:sp>
        </mc:Choice>
        <mc:Fallback xmlns="">
          <p:sp>
            <p:nvSpPr>
              <p:cNvPr id="40" name="TextBox 39"/>
              <p:cNvSpPr txBox="1">
                <a:spLocks noRot="1" noChangeAspect="1" noMove="1" noResize="1" noEditPoints="1" noAdjustHandles="1" noChangeArrowheads="1" noChangeShapeType="1" noTextEdit="1"/>
              </p:cNvSpPr>
              <p:nvPr/>
            </p:nvSpPr>
            <p:spPr>
              <a:xfrm>
                <a:off x="7456751" y="4926351"/>
                <a:ext cx="3661643" cy="369332"/>
              </a:xfrm>
              <a:prstGeom prst="rect">
                <a:avLst/>
              </a:prstGeom>
              <a:blipFill rotWithShape="0">
                <a:blip r:embed="rId2"/>
                <a:stretch>
                  <a:fillRect l="-1331" t="-8197" b="-24590"/>
                </a:stretch>
              </a:blipFill>
            </p:spPr>
            <p:txBody>
              <a:bodyPr/>
              <a:lstStyle/>
              <a:p>
                <a:r>
                  <a:rPr lang="ar-IQ">
                    <a:noFill/>
                  </a:rPr>
                  <a:t> </a:t>
                </a:r>
              </a:p>
            </p:txBody>
          </p:sp>
        </mc:Fallback>
      </mc:AlternateContent>
      <mc:AlternateContent xmlns:mc="http://schemas.openxmlformats.org/markup-compatibility/2006" xmlns:a14="http://schemas.microsoft.com/office/drawing/2010/main">
        <mc:Choice Requires="a14">
          <p:sp>
            <p:nvSpPr>
              <p:cNvPr id="42" name="TextBox 41"/>
              <p:cNvSpPr txBox="1"/>
              <p:nvPr/>
            </p:nvSpPr>
            <p:spPr>
              <a:xfrm>
                <a:off x="7441384" y="5240244"/>
                <a:ext cx="3845925" cy="484043"/>
              </a:xfrm>
              <a:prstGeom prst="rect">
                <a:avLst/>
              </a:prstGeom>
              <a:noFill/>
            </p:spPr>
            <p:txBody>
              <a:bodyPr wrap="none" rtlCol="1">
                <a:spAutoFit/>
              </a:bodyPr>
              <a:lstStyle/>
              <a:p>
                <a:r>
                  <a:rPr lang="en-US" dirty="0" err="1"/>
                  <a:t>Aa</a:t>
                </a:r>
                <a:r>
                  <a:rPr lang="en-US" dirty="0"/>
                  <a:t> = </a:t>
                </a:r>
                <a:r>
                  <a:rPr lang="en-US" dirty="0" err="1"/>
                  <a:t>Ab</a:t>
                </a:r>
                <a:r>
                  <a:rPr lang="en-US" dirty="0"/>
                  <a:t> = Ac = Ad = </a:t>
                </a:r>
                <a14:m>
                  <m:oMath xmlns:m="http://schemas.openxmlformats.org/officeDocument/2006/math">
                    <m:f>
                      <m:fPr>
                        <m:ctrlPr>
                          <a:rPr lang="en-US" b="0" i="1" smtClean="0">
                            <a:latin typeface="Cambria Math" panose="02040503050406030204" pitchFamily="18" charset="0"/>
                            <a:ea typeface="Cambria Math" panose="02040503050406030204" pitchFamily="18" charset="0"/>
                          </a:rPr>
                        </m:ctrlPr>
                      </m:fPr>
                      <m:num>
                        <m:r>
                          <a:rPr lang="en-US" i="1" smtClean="0">
                            <a:latin typeface="Cambria Math" panose="02040503050406030204" pitchFamily="18" charset="0"/>
                            <a:ea typeface="Cambria Math" panose="02040503050406030204" pitchFamily="18" charset="0"/>
                          </a:rPr>
                          <m:t>2826</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900</m:t>
                        </m:r>
                      </m:num>
                      <m:den>
                        <m:r>
                          <a:rPr lang="en-US" b="0" i="1" smtClean="0">
                            <a:latin typeface="Cambria Math" panose="02040503050406030204" pitchFamily="18" charset="0"/>
                            <a:ea typeface="Cambria Math" panose="02040503050406030204" pitchFamily="18" charset="0"/>
                          </a:rPr>
                          <m:t>4</m:t>
                        </m:r>
                      </m:den>
                    </m:f>
                  </m:oMath>
                </a14:m>
                <a:r>
                  <a:rPr lang="en-US" dirty="0"/>
                  <a:t> km</a:t>
                </a:r>
                <a:r>
                  <a:rPr lang="en-US" baseline="30000" dirty="0"/>
                  <a:t>2</a:t>
                </a:r>
                <a:endParaRPr lang="ar-IQ" dirty="0"/>
              </a:p>
            </p:txBody>
          </p:sp>
        </mc:Choice>
        <mc:Fallback xmlns="">
          <p:sp>
            <p:nvSpPr>
              <p:cNvPr id="42" name="TextBox 41"/>
              <p:cNvSpPr txBox="1">
                <a:spLocks noRot="1" noChangeAspect="1" noMove="1" noResize="1" noEditPoints="1" noAdjustHandles="1" noChangeArrowheads="1" noChangeShapeType="1" noTextEdit="1"/>
              </p:cNvSpPr>
              <p:nvPr/>
            </p:nvSpPr>
            <p:spPr>
              <a:xfrm>
                <a:off x="7441384" y="5240244"/>
                <a:ext cx="3845925" cy="484043"/>
              </a:xfrm>
              <a:prstGeom prst="rect">
                <a:avLst/>
              </a:prstGeom>
              <a:blipFill rotWithShape="0">
                <a:blip r:embed="rId3"/>
                <a:stretch>
                  <a:fillRect l="-1426" b="-6329"/>
                </a:stretch>
              </a:blipFill>
            </p:spPr>
            <p:txBody>
              <a:bodyPr/>
              <a:lstStyle/>
              <a:p>
                <a:r>
                  <a:rPr lang="ar-IQ">
                    <a:noFill/>
                  </a:rPr>
                  <a:t> </a:t>
                </a:r>
              </a:p>
            </p:txBody>
          </p:sp>
        </mc:Fallback>
      </mc:AlternateContent>
    </p:spTree>
    <p:extLst>
      <p:ext uri="{BB962C8B-B14F-4D97-AF65-F5344CB8AC3E}">
        <p14:creationId xmlns:p14="http://schemas.microsoft.com/office/powerpoint/2010/main" val="2375757360"/>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13"/>
                                        </p:tgtEl>
                                        <p:attrNameLst>
                                          <p:attrName>style.visibility</p:attrName>
                                        </p:attrNameLst>
                                      </p:cBhvr>
                                      <p:to>
                                        <p:strVal val="visible"/>
                                      </p:to>
                                    </p:set>
                                    <p:anim calcmode="lin" valueType="num">
                                      <p:cBhvr>
                                        <p:cTn id="7" dur="1000" fill="hold"/>
                                        <p:tgtEl>
                                          <p:spTgt spid="113"/>
                                        </p:tgtEl>
                                        <p:attrNameLst>
                                          <p:attrName>ppt_w</p:attrName>
                                        </p:attrNameLst>
                                      </p:cBhvr>
                                      <p:tavLst>
                                        <p:tav tm="0">
                                          <p:val>
                                            <p:fltVal val="0"/>
                                          </p:val>
                                        </p:tav>
                                        <p:tav tm="100000">
                                          <p:val>
                                            <p:strVal val="#ppt_w"/>
                                          </p:val>
                                        </p:tav>
                                      </p:tavLst>
                                    </p:anim>
                                    <p:anim calcmode="lin" valueType="num">
                                      <p:cBhvr>
                                        <p:cTn id="8" dur="1000" fill="hold"/>
                                        <p:tgtEl>
                                          <p:spTgt spid="113"/>
                                        </p:tgtEl>
                                        <p:attrNameLst>
                                          <p:attrName>ppt_h</p:attrName>
                                        </p:attrNameLst>
                                      </p:cBhvr>
                                      <p:tavLst>
                                        <p:tav tm="0">
                                          <p:val>
                                            <p:fltVal val="0"/>
                                          </p:val>
                                        </p:tav>
                                        <p:tav tm="100000">
                                          <p:val>
                                            <p:strVal val="#ppt_h"/>
                                          </p:val>
                                        </p:tav>
                                      </p:tavLst>
                                    </p:anim>
                                    <p:anim calcmode="lin" valueType="num">
                                      <p:cBhvr>
                                        <p:cTn id="9" dur="1000" fill="hold"/>
                                        <p:tgtEl>
                                          <p:spTgt spid="113"/>
                                        </p:tgtEl>
                                        <p:attrNameLst>
                                          <p:attrName>style.rotation</p:attrName>
                                        </p:attrNameLst>
                                      </p:cBhvr>
                                      <p:tavLst>
                                        <p:tav tm="0">
                                          <p:val>
                                            <p:fltVal val="90"/>
                                          </p:val>
                                        </p:tav>
                                        <p:tav tm="100000">
                                          <p:val>
                                            <p:fltVal val="0"/>
                                          </p:val>
                                        </p:tav>
                                      </p:tavLst>
                                    </p:anim>
                                    <p:animEffect transition="in" filter="fade">
                                      <p:cBhvr>
                                        <p:cTn id="10" dur="1000"/>
                                        <p:tgtEl>
                                          <p:spTgt spid="11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93"/>
                                        </p:tgtEl>
                                        <p:attrNameLst>
                                          <p:attrName>style.visibility</p:attrName>
                                        </p:attrNameLst>
                                      </p:cBhvr>
                                      <p:to>
                                        <p:strVal val="visible"/>
                                      </p:to>
                                    </p:set>
                                    <p:animEffect transition="in" filter="wipe(left)">
                                      <p:cBhvr>
                                        <p:cTn id="15" dur="1000"/>
                                        <p:tgtEl>
                                          <p:spTgt spid="9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92"/>
                                        </p:tgtEl>
                                        <p:attrNameLst>
                                          <p:attrName>style.visibility</p:attrName>
                                        </p:attrNameLst>
                                      </p:cBhvr>
                                      <p:to>
                                        <p:strVal val="visible"/>
                                      </p:to>
                                    </p:set>
                                    <p:animEffect transition="in" filter="wipe(left)">
                                      <p:cBhvr>
                                        <p:cTn id="20" dur="500"/>
                                        <p:tgtEl>
                                          <p:spTgt spid="9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89"/>
                                        </p:tgtEl>
                                        <p:attrNameLst>
                                          <p:attrName>style.visibility</p:attrName>
                                        </p:attrNameLst>
                                      </p:cBhvr>
                                      <p:to>
                                        <p:strVal val="visible"/>
                                      </p:to>
                                    </p:set>
                                    <p:animEffect transition="in" filter="wipe(down)">
                                      <p:cBhvr>
                                        <p:cTn id="25" dur="500"/>
                                        <p:tgtEl>
                                          <p:spTgt spid="8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90"/>
                                        </p:tgtEl>
                                        <p:attrNameLst>
                                          <p:attrName>style.visibility</p:attrName>
                                        </p:attrNameLst>
                                      </p:cBhvr>
                                      <p:to>
                                        <p:strVal val="visible"/>
                                      </p:to>
                                    </p:set>
                                    <p:animEffect transition="in" filter="wipe(down)">
                                      <p:cBhvr>
                                        <p:cTn id="30" dur="500"/>
                                        <p:tgtEl>
                                          <p:spTgt spid="90"/>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31"/>
                                        </p:tgtEl>
                                        <p:attrNameLst>
                                          <p:attrName>style.visibility</p:attrName>
                                        </p:attrNameLst>
                                      </p:cBhvr>
                                      <p:to>
                                        <p:strVal val="visible"/>
                                      </p:to>
                                    </p:set>
                                    <p:animEffect transition="in" filter="fade">
                                      <p:cBhvr>
                                        <p:cTn id="35" dur="500"/>
                                        <p:tgtEl>
                                          <p:spTgt spid="131"/>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101"/>
                                        </p:tgtEl>
                                        <p:attrNameLst>
                                          <p:attrName>style.visibility</p:attrName>
                                        </p:attrNameLst>
                                      </p:cBhvr>
                                      <p:to>
                                        <p:strVal val="visible"/>
                                      </p:to>
                                    </p:set>
                                    <p:animEffect transition="in" filter="wipe(down)">
                                      <p:cBhvr>
                                        <p:cTn id="40" dur="500"/>
                                        <p:tgtEl>
                                          <p:spTgt spid="101"/>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140"/>
                                        </p:tgtEl>
                                        <p:attrNameLst>
                                          <p:attrName>style.visibility</p:attrName>
                                        </p:attrNameLst>
                                      </p:cBhvr>
                                      <p:to>
                                        <p:strVal val="visible"/>
                                      </p:to>
                                    </p:set>
                                    <p:animEffect transition="in" filter="fade">
                                      <p:cBhvr>
                                        <p:cTn id="45" dur="500"/>
                                        <p:tgtEl>
                                          <p:spTgt spid="140"/>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nodeType="clickEffect">
                                  <p:stCondLst>
                                    <p:cond delay="0"/>
                                  </p:stCondLst>
                                  <p:childTnLst>
                                    <p:set>
                                      <p:cBhvr>
                                        <p:cTn id="49" dur="1" fill="hold">
                                          <p:stCondLst>
                                            <p:cond delay="0"/>
                                          </p:stCondLst>
                                        </p:cTn>
                                        <p:tgtEl>
                                          <p:spTgt spid="105"/>
                                        </p:tgtEl>
                                        <p:attrNameLst>
                                          <p:attrName>style.visibility</p:attrName>
                                        </p:attrNameLst>
                                      </p:cBhvr>
                                      <p:to>
                                        <p:strVal val="visible"/>
                                      </p:to>
                                    </p:set>
                                    <p:animEffect transition="in" filter="wipe(down)">
                                      <p:cBhvr>
                                        <p:cTn id="50" dur="500"/>
                                        <p:tgtEl>
                                          <p:spTgt spid="105"/>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143"/>
                                        </p:tgtEl>
                                        <p:attrNameLst>
                                          <p:attrName>style.visibility</p:attrName>
                                        </p:attrNameLst>
                                      </p:cBhvr>
                                      <p:to>
                                        <p:strVal val="visible"/>
                                      </p:to>
                                    </p:set>
                                    <p:animEffect transition="in" filter="fade">
                                      <p:cBhvr>
                                        <p:cTn id="55" dur="500"/>
                                        <p:tgtEl>
                                          <p:spTgt spid="143"/>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4" fill="hold" nodeType="clickEffect">
                                  <p:stCondLst>
                                    <p:cond delay="0"/>
                                  </p:stCondLst>
                                  <p:childTnLst>
                                    <p:set>
                                      <p:cBhvr>
                                        <p:cTn id="59" dur="1" fill="hold">
                                          <p:stCondLst>
                                            <p:cond delay="0"/>
                                          </p:stCondLst>
                                        </p:cTn>
                                        <p:tgtEl>
                                          <p:spTgt spid="107"/>
                                        </p:tgtEl>
                                        <p:attrNameLst>
                                          <p:attrName>style.visibility</p:attrName>
                                        </p:attrNameLst>
                                      </p:cBhvr>
                                      <p:to>
                                        <p:strVal val="visible"/>
                                      </p:to>
                                    </p:set>
                                    <p:animEffect transition="in" filter="wipe(down)">
                                      <p:cBhvr>
                                        <p:cTn id="60" dur="500"/>
                                        <p:tgtEl>
                                          <p:spTgt spid="107"/>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146"/>
                                        </p:tgtEl>
                                        <p:attrNameLst>
                                          <p:attrName>style.visibility</p:attrName>
                                        </p:attrNameLst>
                                      </p:cBhvr>
                                      <p:to>
                                        <p:strVal val="visible"/>
                                      </p:to>
                                    </p:set>
                                    <p:animEffect transition="in" filter="fade">
                                      <p:cBhvr>
                                        <p:cTn id="65" dur="500"/>
                                        <p:tgtEl>
                                          <p:spTgt spid="146"/>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nodeType="clickEffect">
                                  <p:stCondLst>
                                    <p:cond delay="0"/>
                                  </p:stCondLst>
                                  <p:childTnLst>
                                    <p:set>
                                      <p:cBhvr>
                                        <p:cTn id="69" dur="1" fill="hold">
                                          <p:stCondLst>
                                            <p:cond delay="0"/>
                                          </p:stCondLst>
                                        </p:cTn>
                                        <p:tgtEl>
                                          <p:spTgt spid="103"/>
                                        </p:tgtEl>
                                        <p:attrNameLst>
                                          <p:attrName>style.visibility</p:attrName>
                                        </p:attrNameLst>
                                      </p:cBhvr>
                                      <p:to>
                                        <p:strVal val="visible"/>
                                      </p:to>
                                    </p:set>
                                    <p:animEffect transition="in" filter="wipe(down)">
                                      <p:cBhvr>
                                        <p:cTn id="70" dur="500"/>
                                        <p:tgtEl>
                                          <p:spTgt spid="103"/>
                                        </p:tgtEl>
                                      </p:cBhvr>
                                    </p:animEffect>
                                  </p:childTnLst>
                                </p:cTn>
                              </p:par>
                            </p:childTnLst>
                          </p:cTn>
                        </p:par>
                      </p:childTnLst>
                    </p:cTn>
                  </p:par>
                  <p:par>
                    <p:cTn id="71" fill="hold">
                      <p:stCondLst>
                        <p:cond delay="indefinite"/>
                      </p:stCondLst>
                      <p:childTnLst>
                        <p:par>
                          <p:cTn id="72" fill="hold">
                            <p:stCondLst>
                              <p:cond delay="0"/>
                            </p:stCondLst>
                            <p:childTnLst>
                              <p:par>
                                <p:cTn id="73" presetID="53" presetClass="entr" presetSubtype="16" fill="hold" grpId="0" nodeType="clickEffect">
                                  <p:stCondLst>
                                    <p:cond delay="0"/>
                                  </p:stCondLst>
                                  <p:childTnLst>
                                    <p:set>
                                      <p:cBhvr>
                                        <p:cTn id="74" dur="1" fill="hold">
                                          <p:stCondLst>
                                            <p:cond delay="0"/>
                                          </p:stCondLst>
                                        </p:cTn>
                                        <p:tgtEl>
                                          <p:spTgt spid="149"/>
                                        </p:tgtEl>
                                        <p:attrNameLst>
                                          <p:attrName>style.visibility</p:attrName>
                                        </p:attrNameLst>
                                      </p:cBhvr>
                                      <p:to>
                                        <p:strVal val="visible"/>
                                      </p:to>
                                    </p:set>
                                    <p:anim calcmode="lin" valueType="num">
                                      <p:cBhvr>
                                        <p:cTn id="75" dur="500" fill="hold"/>
                                        <p:tgtEl>
                                          <p:spTgt spid="149"/>
                                        </p:tgtEl>
                                        <p:attrNameLst>
                                          <p:attrName>ppt_w</p:attrName>
                                        </p:attrNameLst>
                                      </p:cBhvr>
                                      <p:tavLst>
                                        <p:tav tm="0">
                                          <p:val>
                                            <p:fltVal val="0"/>
                                          </p:val>
                                        </p:tav>
                                        <p:tav tm="100000">
                                          <p:val>
                                            <p:strVal val="#ppt_w"/>
                                          </p:val>
                                        </p:tav>
                                      </p:tavLst>
                                    </p:anim>
                                    <p:anim calcmode="lin" valueType="num">
                                      <p:cBhvr>
                                        <p:cTn id="76" dur="500" fill="hold"/>
                                        <p:tgtEl>
                                          <p:spTgt spid="149"/>
                                        </p:tgtEl>
                                        <p:attrNameLst>
                                          <p:attrName>ppt_h</p:attrName>
                                        </p:attrNameLst>
                                      </p:cBhvr>
                                      <p:tavLst>
                                        <p:tav tm="0">
                                          <p:val>
                                            <p:fltVal val="0"/>
                                          </p:val>
                                        </p:tav>
                                        <p:tav tm="100000">
                                          <p:val>
                                            <p:strVal val="#ppt_h"/>
                                          </p:val>
                                        </p:tav>
                                      </p:tavLst>
                                    </p:anim>
                                    <p:animEffect transition="in" filter="fade">
                                      <p:cBhvr>
                                        <p:cTn id="77" dur="500"/>
                                        <p:tgtEl>
                                          <p:spTgt spid="149"/>
                                        </p:tgtEl>
                                      </p:cBhvr>
                                    </p:animEffect>
                                  </p:childTnLst>
                                </p:cTn>
                              </p:par>
                            </p:childTnLst>
                          </p:cTn>
                        </p:par>
                      </p:childTnLst>
                    </p:cTn>
                  </p:par>
                  <p:par>
                    <p:cTn id="78" fill="hold">
                      <p:stCondLst>
                        <p:cond delay="indefinite"/>
                      </p:stCondLst>
                      <p:childTnLst>
                        <p:par>
                          <p:cTn id="79" fill="hold">
                            <p:stCondLst>
                              <p:cond delay="0"/>
                            </p:stCondLst>
                            <p:childTnLst>
                              <p:par>
                                <p:cTn id="80" presetID="63" presetClass="path" presetSubtype="0" accel="50000" decel="50000" fill="hold" grpId="1" nodeType="clickEffect">
                                  <p:stCondLst>
                                    <p:cond delay="0"/>
                                  </p:stCondLst>
                                  <p:childTnLst>
                                    <p:animMotion origin="layout" path="M -1.875E-6 -7.40741E-7 L 0.35196 -0.00324 " pathEditMode="relative" rAng="0" ptsTypes="AA">
                                      <p:cBhvr>
                                        <p:cTn id="81" dur="2000" fill="hold"/>
                                        <p:tgtEl>
                                          <p:spTgt spid="149"/>
                                        </p:tgtEl>
                                        <p:attrNameLst>
                                          <p:attrName>ppt_x</p:attrName>
                                          <p:attrName>ppt_y</p:attrName>
                                        </p:attrNameLst>
                                      </p:cBhvr>
                                      <p:rCtr x="17591" y="-162"/>
                                    </p:animMotion>
                                  </p:childTnLst>
                                </p:cTn>
                              </p:par>
                            </p:childTnLst>
                          </p:cTn>
                        </p:par>
                      </p:childTnLst>
                    </p:cTn>
                  </p:par>
                  <p:par>
                    <p:cTn id="82" fill="hold">
                      <p:stCondLst>
                        <p:cond delay="indefinite"/>
                      </p:stCondLst>
                      <p:childTnLst>
                        <p:par>
                          <p:cTn id="83" fill="hold">
                            <p:stCondLst>
                              <p:cond delay="0"/>
                            </p:stCondLst>
                            <p:childTnLst>
                              <p:par>
                                <p:cTn id="84" presetID="47" presetClass="entr" presetSubtype="0" fill="hold" nodeType="clickEffect">
                                  <p:stCondLst>
                                    <p:cond delay="0"/>
                                  </p:stCondLst>
                                  <p:childTnLst>
                                    <p:set>
                                      <p:cBhvr>
                                        <p:cTn id="85" dur="1" fill="hold">
                                          <p:stCondLst>
                                            <p:cond delay="0"/>
                                          </p:stCondLst>
                                        </p:cTn>
                                        <p:tgtEl>
                                          <p:spTgt spid="8"/>
                                        </p:tgtEl>
                                        <p:attrNameLst>
                                          <p:attrName>style.visibility</p:attrName>
                                        </p:attrNameLst>
                                      </p:cBhvr>
                                      <p:to>
                                        <p:strVal val="visible"/>
                                      </p:to>
                                    </p:set>
                                    <p:animEffect transition="in" filter="fade">
                                      <p:cBhvr>
                                        <p:cTn id="86" dur="1000"/>
                                        <p:tgtEl>
                                          <p:spTgt spid="8"/>
                                        </p:tgtEl>
                                      </p:cBhvr>
                                    </p:animEffect>
                                    <p:anim calcmode="lin" valueType="num">
                                      <p:cBhvr>
                                        <p:cTn id="87" dur="1000" fill="hold"/>
                                        <p:tgtEl>
                                          <p:spTgt spid="8"/>
                                        </p:tgtEl>
                                        <p:attrNameLst>
                                          <p:attrName>ppt_x</p:attrName>
                                        </p:attrNameLst>
                                      </p:cBhvr>
                                      <p:tavLst>
                                        <p:tav tm="0">
                                          <p:val>
                                            <p:strVal val="#ppt_x"/>
                                          </p:val>
                                        </p:tav>
                                        <p:tav tm="100000">
                                          <p:val>
                                            <p:strVal val="#ppt_x"/>
                                          </p:val>
                                        </p:tav>
                                      </p:tavLst>
                                    </p:anim>
                                    <p:anim calcmode="lin" valueType="num">
                                      <p:cBhvr>
                                        <p:cTn id="8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grpId="0" nodeType="clickEffect">
                                  <p:stCondLst>
                                    <p:cond delay="0"/>
                                  </p:stCondLst>
                                  <p:childTnLst>
                                    <p:set>
                                      <p:cBhvr>
                                        <p:cTn id="92" dur="1" fill="hold">
                                          <p:stCondLst>
                                            <p:cond delay="0"/>
                                          </p:stCondLst>
                                        </p:cTn>
                                        <p:tgtEl>
                                          <p:spTgt spid="39">
                                            <p:txEl>
                                              <p:pRg st="0" end="0"/>
                                            </p:txEl>
                                          </p:spTgt>
                                        </p:tgtEl>
                                        <p:attrNameLst>
                                          <p:attrName>style.visibility</p:attrName>
                                        </p:attrNameLst>
                                      </p:cBhvr>
                                      <p:to>
                                        <p:strVal val="visible"/>
                                      </p:to>
                                    </p:set>
                                    <p:animEffect transition="in" filter="wipe(left)">
                                      <p:cBhvr>
                                        <p:cTn id="93" dur="1000"/>
                                        <p:tgtEl>
                                          <p:spTgt spid="39">
                                            <p:txEl>
                                              <p:pRg st="0" end="0"/>
                                            </p:txEl>
                                          </p:spTgt>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8" fill="hold" grpId="0" nodeType="clickEffect">
                                  <p:stCondLst>
                                    <p:cond delay="0"/>
                                  </p:stCondLst>
                                  <p:childTnLst>
                                    <p:set>
                                      <p:cBhvr>
                                        <p:cTn id="97" dur="1" fill="hold">
                                          <p:stCondLst>
                                            <p:cond delay="0"/>
                                          </p:stCondLst>
                                        </p:cTn>
                                        <p:tgtEl>
                                          <p:spTgt spid="40"/>
                                        </p:tgtEl>
                                        <p:attrNameLst>
                                          <p:attrName>style.visibility</p:attrName>
                                        </p:attrNameLst>
                                      </p:cBhvr>
                                      <p:to>
                                        <p:strVal val="visible"/>
                                      </p:to>
                                    </p:set>
                                    <p:animEffect transition="in" filter="wipe(left)">
                                      <p:cBhvr>
                                        <p:cTn id="98" dur="1000"/>
                                        <p:tgtEl>
                                          <p:spTgt spid="40"/>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grpId="0" nodeType="clickEffect">
                                  <p:stCondLst>
                                    <p:cond delay="0"/>
                                  </p:stCondLst>
                                  <p:childTnLst>
                                    <p:set>
                                      <p:cBhvr>
                                        <p:cTn id="102" dur="1" fill="hold">
                                          <p:stCondLst>
                                            <p:cond delay="0"/>
                                          </p:stCondLst>
                                        </p:cTn>
                                        <p:tgtEl>
                                          <p:spTgt spid="42"/>
                                        </p:tgtEl>
                                        <p:attrNameLst>
                                          <p:attrName>style.visibility</p:attrName>
                                        </p:attrNameLst>
                                      </p:cBhvr>
                                      <p:to>
                                        <p:strVal val="visible"/>
                                      </p:to>
                                    </p:set>
                                    <p:animEffect transition="in" filter="wipe(left)">
                                      <p:cBhvr>
                                        <p:cTn id="103"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 grpId="0" animBg="1"/>
      <p:bldP spid="149" grpId="1" animBg="1"/>
      <p:bldP spid="39" grpId="0" build="p"/>
      <p:bldP spid="40" grpId="0"/>
      <p:bldP spid="4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3" y="286042"/>
            <a:ext cx="9240389" cy="1550989"/>
          </a:xfrm>
        </p:spPr>
        <p:txBody>
          <a:bodyPr>
            <a:normAutofit fontScale="90000"/>
          </a:bodyPr>
          <a:lstStyle/>
          <a:p>
            <a:r>
              <a:rPr lang="en-US" dirty="0"/>
              <a:t>H.W1: Estimate the average precipitation over the sector area shown below using </a:t>
            </a:r>
            <a:r>
              <a:rPr lang="en-US" dirty="0" err="1"/>
              <a:t>Thiesen</a:t>
            </a:r>
            <a:r>
              <a:rPr lang="en-US" dirty="0"/>
              <a:t> polygon method. </a:t>
            </a:r>
            <a:endParaRPr lang="ar-IQ" dirty="0"/>
          </a:p>
        </p:txBody>
      </p:sp>
      <p:grpSp>
        <p:nvGrpSpPr>
          <p:cNvPr id="4" name="Group 3"/>
          <p:cNvGrpSpPr/>
          <p:nvPr/>
        </p:nvGrpSpPr>
        <p:grpSpPr>
          <a:xfrm>
            <a:off x="1153551" y="2551112"/>
            <a:ext cx="7849772" cy="3315115"/>
            <a:chOff x="0" y="0"/>
            <a:chExt cx="3850215" cy="1756202"/>
          </a:xfrm>
        </p:grpSpPr>
        <p:grpSp>
          <p:nvGrpSpPr>
            <p:cNvPr id="5" name="Group 4"/>
            <p:cNvGrpSpPr/>
            <p:nvPr/>
          </p:nvGrpSpPr>
          <p:grpSpPr>
            <a:xfrm>
              <a:off x="313899" y="143302"/>
              <a:ext cx="3536316" cy="1612900"/>
              <a:chOff x="0" y="0"/>
              <a:chExt cx="3536829" cy="1613139"/>
            </a:xfrm>
          </p:grpSpPr>
          <p:grpSp>
            <p:nvGrpSpPr>
              <p:cNvPr id="14" name="Group 13"/>
              <p:cNvGrpSpPr/>
              <p:nvPr/>
            </p:nvGrpSpPr>
            <p:grpSpPr>
              <a:xfrm>
                <a:off x="0" y="0"/>
                <a:ext cx="3536829" cy="1613139"/>
                <a:chOff x="0" y="0"/>
                <a:chExt cx="3536829" cy="1613139"/>
              </a:xfrm>
            </p:grpSpPr>
            <p:sp>
              <p:nvSpPr>
                <p:cNvPr id="20" name="Rectangle 19"/>
                <p:cNvSpPr/>
                <p:nvPr/>
              </p:nvSpPr>
              <p:spPr>
                <a:xfrm>
                  <a:off x="319177" y="198407"/>
                  <a:ext cx="2861940" cy="1173193"/>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1" fromWordArt="0" anchor="ctr" anchorCtr="0" forceAA="0" compatLnSpc="1">
                  <a:prstTxWarp prst="textNoShape">
                    <a:avLst/>
                  </a:prstTxWarp>
                  <a:noAutofit/>
                </a:bodyPr>
                <a:lstStyle/>
                <a:p>
                  <a:endParaRPr lang="ar-SA" sz="4000"/>
                </a:p>
              </p:txBody>
            </p:sp>
            <p:grpSp>
              <p:nvGrpSpPr>
                <p:cNvPr id="21" name="Group 20"/>
                <p:cNvGrpSpPr/>
                <p:nvPr/>
              </p:nvGrpSpPr>
              <p:grpSpPr>
                <a:xfrm>
                  <a:off x="0" y="0"/>
                  <a:ext cx="3536829" cy="1613139"/>
                  <a:chOff x="0" y="-69011"/>
                  <a:chExt cx="3536829" cy="1613139"/>
                </a:xfrm>
                <a:noFill/>
              </p:grpSpPr>
              <p:sp>
                <p:nvSpPr>
                  <p:cNvPr id="22" name="Text Box 132"/>
                  <p:cNvSpPr txBox="1"/>
                  <p:nvPr/>
                </p:nvSpPr>
                <p:spPr>
                  <a:xfrm>
                    <a:off x="0" y="-69011"/>
                    <a:ext cx="457200" cy="267419"/>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1" fromWordArt="0" anchor="t" anchorCtr="0" forceAA="0" compatLnSpc="1">
                    <a:prstTxWarp prst="textNoShape">
                      <a:avLst/>
                    </a:prstTxWarp>
                    <a:noAutofit/>
                  </a:bodyPr>
                  <a:lstStyle/>
                  <a:p>
                    <a:pPr algn="ctr" rtl="0">
                      <a:lnSpc>
                        <a:spcPct val="107000"/>
                      </a:lnSpc>
                      <a:spcAft>
                        <a:spcPts val="800"/>
                      </a:spcAft>
                    </a:pPr>
                    <a:r>
                      <a:rPr lang="en-US" sz="2400">
                        <a:effectLst/>
                        <a:latin typeface="Times New Roman" panose="02020603050405020304" pitchFamily="18" charset="0"/>
                        <a:ea typeface="Calibri" panose="020F0502020204030204" pitchFamily="34" charset="0"/>
                        <a:cs typeface="Arial" panose="020B0604020202020204" pitchFamily="34" charset="0"/>
                      </a:rPr>
                      <a:t>P1</a:t>
                    </a:r>
                    <a:endParaRPr lang="en-US" sz="2400">
                      <a:effectLst/>
                      <a:ea typeface="Calibri" panose="020F0502020204030204" pitchFamily="34" charset="0"/>
                      <a:cs typeface="Arial" panose="020B0604020202020204" pitchFamily="34" charset="0"/>
                    </a:endParaRPr>
                  </a:p>
                </p:txBody>
              </p:sp>
              <p:sp>
                <p:nvSpPr>
                  <p:cNvPr id="23" name="Text Box 133"/>
                  <p:cNvSpPr txBox="1"/>
                  <p:nvPr/>
                </p:nvSpPr>
                <p:spPr>
                  <a:xfrm>
                    <a:off x="11" y="1276709"/>
                    <a:ext cx="457200" cy="267419"/>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1" fromWordArt="0" anchor="t" anchorCtr="0" forceAA="0" compatLnSpc="1">
                    <a:prstTxWarp prst="textNoShape">
                      <a:avLst/>
                    </a:prstTxWarp>
                    <a:noAutofit/>
                  </a:bodyPr>
                  <a:lstStyle/>
                  <a:p>
                    <a:pPr algn="ctr" rtl="0">
                      <a:lnSpc>
                        <a:spcPct val="107000"/>
                      </a:lnSpc>
                      <a:spcAft>
                        <a:spcPts val="800"/>
                      </a:spcAft>
                    </a:pPr>
                    <a:r>
                      <a:rPr lang="en-US" sz="2400">
                        <a:effectLst/>
                        <a:latin typeface="Times New Roman" panose="02020603050405020304" pitchFamily="18" charset="0"/>
                        <a:ea typeface="Calibri" panose="020F0502020204030204" pitchFamily="34" charset="0"/>
                        <a:cs typeface="Arial" panose="020B0604020202020204" pitchFamily="34" charset="0"/>
                      </a:rPr>
                      <a:t>P3</a:t>
                    </a:r>
                    <a:endParaRPr lang="en-US" sz="2400">
                      <a:effectLst/>
                      <a:ea typeface="Calibri" panose="020F0502020204030204" pitchFamily="34" charset="0"/>
                      <a:cs typeface="Arial" panose="020B0604020202020204" pitchFamily="34" charset="0"/>
                    </a:endParaRPr>
                  </a:p>
                </p:txBody>
              </p:sp>
              <p:sp>
                <p:nvSpPr>
                  <p:cNvPr id="24" name="Text Box 134"/>
                  <p:cNvSpPr txBox="1"/>
                  <p:nvPr/>
                </p:nvSpPr>
                <p:spPr>
                  <a:xfrm>
                    <a:off x="3071004" y="1268083"/>
                    <a:ext cx="457200" cy="267419"/>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1" fromWordArt="0" anchor="t" anchorCtr="0" forceAA="0" compatLnSpc="1">
                    <a:prstTxWarp prst="textNoShape">
                      <a:avLst/>
                    </a:prstTxWarp>
                    <a:noAutofit/>
                  </a:bodyPr>
                  <a:lstStyle/>
                  <a:p>
                    <a:pPr algn="ctr" rtl="0">
                      <a:lnSpc>
                        <a:spcPct val="107000"/>
                      </a:lnSpc>
                      <a:spcAft>
                        <a:spcPts val="800"/>
                      </a:spcAft>
                    </a:pPr>
                    <a:r>
                      <a:rPr lang="en-US" sz="2400">
                        <a:effectLst/>
                        <a:latin typeface="Times New Roman" panose="02020603050405020304" pitchFamily="18" charset="0"/>
                        <a:ea typeface="Calibri" panose="020F0502020204030204" pitchFamily="34" charset="0"/>
                        <a:cs typeface="Arial" panose="020B0604020202020204" pitchFamily="34" charset="0"/>
                      </a:rPr>
                      <a:t>P4</a:t>
                    </a:r>
                    <a:endParaRPr lang="en-US" sz="2400">
                      <a:effectLst/>
                      <a:ea typeface="Calibri" panose="020F0502020204030204" pitchFamily="34" charset="0"/>
                      <a:cs typeface="Arial" panose="020B0604020202020204" pitchFamily="34" charset="0"/>
                    </a:endParaRPr>
                  </a:p>
                </p:txBody>
              </p:sp>
              <p:sp>
                <p:nvSpPr>
                  <p:cNvPr id="25" name="Text Box 135"/>
                  <p:cNvSpPr txBox="1"/>
                  <p:nvPr/>
                </p:nvSpPr>
                <p:spPr>
                  <a:xfrm>
                    <a:off x="3079629" y="-43132"/>
                    <a:ext cx="457200" cy="267419"/>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1" fromWordArt="0" anchor="t" anchorCtr="0" forceAA="0" compatLnSpc="1">
                    <a:prstTxWarp prst="textNoShape">
                      <a:avLst/>
                    </a:prstTxWarp>
                    <a:noAutofit/>
                  </a:bodyPr>
                  <a:lstStyle/>
                  <a:p>
                    <a:pPr algn="ctr" rtl="0">
                      <a:lnSpc>
                        <a:spcPct val="107000"/>
                      </a:lnSpc>
                      <a:spcAft>
                        <a:spcPts val="800"/>
                      </a:spcAft>
                    </a:pPr>
                    <a:r>
                      <a:rPr lang="en-US" sz="2400">
                        <a:effectLst/>
                        <a:latin typeface="Times New Roman" panose="02020603050405020304" pitchFamily="18" charset="0"/>
                        <a:ea typeface="Calibri" panose="020F0502020204030204" pitchFamily="34" charset="0"/>
                        <a:cs typeface="Arial" panose="020B0604020202020204" pitchFamily="34" charset="0"/>
                      </a:rPr>
                      <a:t>P2</a:t>
                    </a:r>
                    <a:endParaRPr lang="en-US" sz="2400">
                      <a:effectLst/>
                      <a:ea typeface="Calibri" panose="020F0502020204030204" pitchFamily="34" charset="0"/>
                      <a:cs typeface="Arial" panose="020B0604020202020204" pitchFamily="34" charset="0"/>
                    </a:endParaRPr>
                  </a:p>
                </p:txBody>
              </p:sp>
              <p:sp>
                <p:nvSpPr>
                  <p:cNvPr id="26" name="Text Box 136"/>
                  <p:cNvSpPr txBox="1"/>
                  <p:nvPr/>
                </p:nvSpPr>
                <p:spPr>
                  <a:xfrm>
                    <a:off x="1372630" y="511920"/>
                    <a:ext cx="457200" cy="267419"/>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1" fromWordArt="0" anchor="t" anchorCtr="0" forceAA="0" compatLnSpc="1">
                    <a:prstTxWarp prst="textNoShape">
                      <a:avLst/>
                    </a:prstTxWarp>
                    <a:noAutofit/>
                  </a:bodyPr>
                  <a:lstStyle/>
                  <a:p>
                    <a:pPr algn="ctr" rtl="0">
                      <a:lnSpc>
                        <a:spcPct val="107000"/>
                      </a:lnSpc>
                      <a:spcAft>
                        <a:spcPts val="800"/>
                      </a:spcAft>
                    </a:pPr>
                    <a:r>
                      <a:rPr lang="en-US" sz="2400">
                        <a:effectLst/>
                        <a:latin typeface="Times New Roman" panose="02020603050405020304" pitchFamily="18" charset="0"/>
                        <a:ea typeface="Calibri" panose="020F0502020204030204" pitchFamily="34" charset="0"/>
                        <a:cs typeface="Arial" panose="020B0604020202020204" pitchFamily="34" charset="0"/>
                      </a:rPr>
                      <a:t>P5</a:t>
                    </a:r>
                    <a:endParaRPr lang="en-US" sz="2400">
                      <a:effectLst/>
                      <a:ea typeface="Calibri" panose="020F0502020204030204" pitchFamily="34" charset="0"/>
                      <a:cs typeface="Arial" panose="020B0604020202020204" pitchFamily="34" charset="0"/>
                    </a:endParaRPr>
                  </a:p>
                </p:txBody>
              </p:sp>
            </p:grpSp>
          </p:grpSp>
          <p:sp>
            <p:nvSpPr>
              <p:cNvPr id="15" name="Oval 14"/>
              <p:cNvSpPr/>
              <p:nvPr/>
            </p:nvSpPr>
            <p:spPr>
              <a:xfrm>
                <a:off x="286603" y="156949"/>
                <a:ext cx="77619" cy="7407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1" fromWordArt="0" anchor="ctr" anchorCtr="0" forceAA="0" compatLnSpc="1">
                <a:prstTxWarp prst="textNoShape">
                  <a:avLst/>
                </a:prstTxWarp>
                <a:noAutofit/>
              </a:bodyPr>
              <a:lstStyle/>
              <a:p>
                <a:endParaRPr lang="ar-SA" sz="4000"/>
              </a:p>
            </p:txBody>
          </p:sp>
          <p:sp>
            <p:nvSpPr>
              <p:cNvPr id="16" name="Oval 15"/>
              <p:cNvSpPr/>
              <p:nvPr/>
            </p:nvSpPr>
            <p:spPr>
              <a:xfrm>
                <a:off x="286603" y="1330657"/>
                <a:ext cx="77619" cy="7407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1" fromWordArt="0" anchor="ctr" anchorCtr="0" forceAA="0" compatLnSpc="1">
                <a:prstTxWarp prst="textNoShape">
                  <a:avLst/>
                </a:prstTxWarp>
                <a:noAutofit/>
              </a:bodyPr>
              <a:lstStyle/>
              <a:p>
                <a:endParaRPr lang="ar-SA" sz="4000"/>
              </a:p>
            </p:txBody>
          </p:sp>
          <p:sp>
            <p:nvSpPr>
              <p:cNvPr id="17" name="Oval 16"/>
              <p:cNvSpPr/>
              <p:nvPr/>
            </p:nvSpPr>
            <p:spPr>
              <a:xfrm>
                <a:off x="3138985" y="1323833"/>
                <a:ext cx="77619" cy="7407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1" fromWordArt="0" anchor="ctr" anchorCtr="0" forceAA="0" compatLnSpc="1">
                <a:prstTxWarp prst="textNoShape">
                  <a:avLst/>
                </a:prstTxWarp>
                <a:noAutofit/>
              </a:bodyPr>
              <a:lstStyle/>
              <a:p>
                <a:endParaRPr lang="ar-SA" sz="4000"/>
              </a:p>
            </p:txBody>
          </p:sp>
          <p:sp>
            <p:nvSpPr>
              <p:cNvPr id="18" name="Oval 17"/>
              <p:cNvSpPr/>
              <p:nvPr/>
            </p:nvSpPr>
            <p:spPr>
              <a:xfrm>
                <a:off x="1678674" y="750627"/>
                <a:ext cx="77619" cy="7407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1" fromWordArt="0" anchor="ctr" anchorCtr="0" forceAA="0" compatLnSpc="1">
                <a:prstTxWarp prst="textNoShape">
                  <a:avLst/>
                </a:prstTxWarp>
                <a:noAutofit/>
              </a:bodyPr>
              <a:lstStyle/>
              <a:p>
                <a:endParaRPr lang="ar-SA" sz="4000"/>
              </a:p>
            </p:txBody>
          </p:sp>
          <p:sp>
            <p:nvSpPr>
              <p:cNvPr id="19" name="Oval 18"/>
              <p:cNvSpPr/>
              <p:nvPr/>
            </p:nvSpPr>
            <p:spPr>
              <a:xfrm>
                <a:off x="3138985" y="163773"/>
                <a:ext cx="77619" cy="7407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1" fromWordArt="0" anchor="ctr" anchorCtr="0" forceAA="0" compatLnSpc="1">
                <a:prstTxWarp prst="textNoShape">
                  <a:avLst/>
                </a:prstTxWarp>
                <a:noAutofit/>
              </a:bodyPr>
              <a:lstStyle/>
              <a:p>
                <a:endParaRPr lang="ar-SA" sz="4000"/>
              </a:p>
            </p:txBody>
          </p:sp>
        </p:grpSp>
        <p:cxnSp>
          <p:nvCxnSpPr>
            <p:cNvPr id="6" name="Straight Arrow Connector 5"/>
            <p:cNvCxnSpPr/>
            <p:nvPr/>
          </p:nvCxnSpPr>
          <p:spPr>
            <a:xfrm>
              <a:off x="354842" y="341195"/>
              <a:ext cx="0" cy="1180328"/>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634621" y="225189"/>
              <a:ext cx="2861524"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2088107" y="921224"/>
              <a:ext cx="1404946"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2033516" y="975815"/>
              <a:ext cx="0" cy="538884"/>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Text Box 147"/>
            <p:cNvSpPr txBox="1"/>
            <p:nvPr/>
          </p:nvSpPr>
          <p:spPr>
            <a:xfrm>
              <a:off x="0" y="696036"/>
              <a:ext cx="586352" cy="279668"/>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1" fromWordArt="0" anchor="t" anchorCtr="0" forceAA="0" compatLnSpc="1">
              <a:prstTxWarp prst="textNoShape">
                <a:avLst/>
              </a:prstTxWarp>
              <a:noAutofit/>
            </a:bodyPr>
            <a:lstStyle/>
            <a:p>
              <a:pPr algn="r" rtl="1">
                <a:lnSpc>
                  <a:spcPct val="107000"/>
                </a:lnSpc>
                <a:spcAft>
                  <a:spcPts val="800"/>
                </a:spcAft>
              </a:pPr>
              <a:r>
                <a:rPr lang="en-US" sz="2400">
                  <a:effectLst/>
                  <a:ea typeface="Calibri" panose="020F0502020204030204" pitchFamily="34" charset="0"/>
                  <a:cs typeface="Arial" panose="020B0604020202020204" pitchFamily="34" charset="0"/>
                </a:rPr>
                <a:t>10 km</a:t>
              </a:r>
            </a:p>
          </p:txBody>
        </p:sp>
        <p:sp>
          <p:nvSpPr>
            <p:cNvPr id="11" name="Text Box 148"/>
            <p:cNvSpPr txBox="1"/>
            <p:nvPr/>
          </p:nvSpPr>
          <p:spPr>
            <a:xfrm>
              <a:off x="1733266" y="0"/>
              <a:ext cx="586352" cy="279668"/>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1" fromWordArt="0" anchor="t" anchorCtr="0" forceAA="0" compatLnSpc="1">
              <a:prstTxWarp prst="textNoShape">
                <a:avLst/>
              </a:prstTxWarp>
              <a:noAutofit/>
            </a:bodyPr>
            <a:lstStyle/>
            <a:p>
              <a:pPr algn="r" rtl="1">
                <a:lnSpc>
                  <a:spcPct val="107000"/>
                </a:lnSpc>
                <a:spcAft>
                  <a:spcPts val="800"/>
                </a:spcAft>
              </a:pPr>
              <a:r>
                <a:rPr lang="en-US" sz="2400">
                  <a:effectLst/>
                  <a:ea typeface="Calibri" panose="020F0502020204030204" pitchFamily="34" charset="0"/>
                  <a:cs typeface="Arial" panose="020B0604020202020204" pitchFamily="34" charset="0"/>
                </a:rPr>
                <a:t>14 km</a:t>
              </a:r>
            </a:p>
          </p:txBody>
        </p:sp>
        <p:sp>
          <p:nvSpPr>
            <p:cNvPr id="12" name="Text Box 149"/>
            <p:cNvSpPr txBox="1"/>
            <p:nvPr/>
          </p:nvSpPr>
          <p:spPr>
            <a:xfrm>
              <a:off x="2483893" y="777923"/>
              <a:ext cx="586352" cy="279668"/>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1" fromWordArt="0" anchor="t" anchorCtr="0" forceAA="0" compatLnSpc="1">
              <a:prstTxWarp prst="textNoShape">
                <a:avLst/>
              </a:prstTxWarp>
              <a:noAutofit/>
            </a:bodyPr>
            <a:lstStyle/>
            <a:p>
              <a:pPr algn="r" rtl="1">
                <a:lnSpc>
                  <a:spcPct val="107000"/>
                </a:lnSpc>
                <a:spcAft>
                  <a:spcPts val="800"/>
                </a:spcAft>
              </a:pPr>
              <a:r>
                <a:rPr lang="en-US" sz="2400">
                  <a:effectLst/>
                  <a:ea typeface="Calibri" panose="020F0502020204030204" pitchFamily="34" charset="0"/>
                  <a:cs typeface="Arial" panose="020B0604020202020204" pitchFamily="34" charset="0"/>
                </a:rPr>
                <a:t>7 km</a:t>
              </a:r>
            </a:p>
          </p:txBody>
        </p:sp>
        <p:sp>
          <p:nvSpPr>
            <p:cNvPr id="13" name="Text Box 150"/>
            <p:cNvSpPr txBox="1"/>
            <p:nvPr/>
          </p:nvSpPr>
          <p:spPr>
            <a:xfrm>
              <a:off x="1712794" y="1105469"/>
              <a:ext cx="586352" cy="279668"/>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1" fromWordArt="0" anchor="t" anchorCtr="0" forceAA="0" compatLnSpc="1">
              <a:prstTxWarp prst="textNoShape">
                <a:avLst/>
              </a:prstTxWarp>
              <a:noAutofit/>
            </a:bodyPr>
            <a:lstStyle/>
            <a:p>
              <a:pPr algn="r" rtl="1">
                <a:lnSpc>
                  <a:spcPct val="107000"/>
                </a:lnSpc>
                <a:spcAft>
                  <a:spcPts val="800"/>
                </a:spcAft>
              </a:pPr>
              <a:r>
                <a:rPr lang="en-US" sz="2400">
                  <a:effectLst/>
                  <a:ea typeface="Calibri" panose="020F0502020204030204" pitchFamily="34" charset="0"/>
                  <a:cs typeface="Arial" panose="020B0604020202020204" pitchFamily="34" charset="0"/>
                </a:rPr>
                <a:t>5 km</a:t>
              </a:r>
            </a:p>
          </p:txBody>
        </p:sp>
      </p:grpSp>
    </p:spTree>
    <p:extLst>
      <p:ext uri="{BB962C8B-B14F-4D97-AF65-F5344CB8AC3E}">
        <p14:creationId xmlns:p14="http://schemas.microsoft.com/office/powerpoint/2010/main" val="3341705649"/>
      </p:ext>
    </p:extLst>
  </p:cSld>
  <p:clrMapOvr>
    <a:masterClrMapping/>
  </p:clrMapOvr>
  <mc:AlternateContent xmlns:mc="http://schemas.openxmlformats.org/markup-compatibility/2006" xmlns:p14="http://schemas.microsoft.com/office/powerpoint/2010/main">
    <mc:Choice Requires="p14">
      <p:transition spd="slow" p14:dur="3000">
        <p14:shred pattern="rectangle"/>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Isohyetal</a:t>
            </a:r>
            <a:r>
              <a:rPr lang="en-US" dirty="0"/>
              <a:t> method</a:t>
            </a:r>
            <a:endParaRPr lang="ar-IQ" dirty="0"/>
          </a:p>
        </p:txBody>
      </p:sp>
      <p:sp>
        <p:nvSpPr>
          <p:cNvPr id="3" name="Content Placeholder 2"/>
          <p:cNvSpPr>
            <a:spLocks noGrp="1"/>
          </p:cNvSpPr>
          <p:nvPr>
            <p:ph idx="1"/>
          </p:nvPr>
        </p:nvSpPr>
        <p:spPr>
          <a:xfrm>
            <a:off x="339709" y="1270000"/>
            <a:ext cx="5779737" cy="4409510"/>
          </a:xfrm>
        </p:spPr>
        <p:txBody>
          <a:bodyPr>
            <a:noAutofit/>
          </a:bodyPr>
          <a:lstStyle/>
          <a:p>
            <a:pPr algn="just" rtl="0"/>
            <a:r>
              <a:rPr lang="en-US" sz="2400" dirty="0"/>
              <a:t>This method is the most accurate method of averaging precipitation over an area. Station locations and amounts are plotted on a suitable map, and contours of equal precipitation (isohyets) are drown. The average precipitation for an area is computed by weighted the average precipitation between successive isohyets (usually taken as the average of two </a:t>
            </a:r>
            <a:r>
              <a:rPr lang="en-US" sz="2400" dirty="0" err="1"/>
              <a:t>Isohyetal</a:t>
            </a:r>
            <a:r>
              <a:rPr lang="en-US" sz="2400" dirty="0"/>
              <a:t> values) by the area between isohyets, totaling these products and dividing by the total area.</a:t>
            </a:r>
          </a:p>
        </p:txBody>
      </p:sp>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6231988" y="1395267"/>
            <a:ext cx="5499393" cy="4119268"/>
          </a:xfrm>
          <a:prstGeom prst="rect">
            <a:avLst/>
          </a:prstGeom>
        </p:spPr>
      </p:pic>
    </p:spTree>
    <p:extLst>
      <p:ext uri="{BB962C8B-B14F-4D97-AF65-F5344CB8AC3E}">
        <p14:creationId xmlns:p14="http://schemas.microsoft.com/office/powerpoint/2010/main" val="983149877"/>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US" dirty="0"/>
              <a:t>Example:</a:t>
            </a:r>
            <a:endParaRPr lang="ar-IQ" dirty="0"/>
          </a:p>
        </p:txBody>
      </p:sp>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281353" y="1392702"/>
            <a:ext cx="9200272" cy="4825218"/>
          </a:xfrm>
          <a:prstGeom prst="rect">
            <a:avLst/>
          </a:prstGeom>
        </p:spPr>
      </p:pic>
    </p:spTree>
    <p:extLst>
      <p:ext uri="{BB962C8B-B14F-4D97-AF65-F5344CB8AC3E}">
        <p14:creationId xmlns:p14="http://schemas.microsoft.com/office/powerpoint/2010/main" val="273392610"/>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Variation of precipitation</a:t>
            </a:r>
            <a:endParaRPr lang="ar-IQ"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990881640"/>
              </p:ext>
            </p:extLst>
          </p:nvPr>
        </p:nvGraphicFramePr>
        <p:xfrm>
          <a:off x="677334" y="1139483"/>
          <a:ext cx="9197657" cy="53035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0256917"/>
      </p:ext>
    </p:extLst>
  </p:cSld>
  <p:clrMapOvr>
    <a:masterClrMapping/>
  </p:clrMapOvr>
  <p:transition spd="med">
    <p:pull/>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6" y="342314"/>
            <a:ext cx="8596668" cy="769034"/>
          </a:xfrm>
        </p:spPr>
        <p:txBody>
          <a:bodyPr/>
          <a:lstStyle/>
          <a:p>
            <a:r>
              <a:rPr lang="en-US" dirty="0"/>
              <a:t>Double-mass analysis</a:t>
            </a:r>
            <a:endParaRPr lang="ar-IQ" dirty="0"/>
          </a:p>
        </p:txBody>
      </p:sp>
      <p:sp>
        <p:nvSpPr>
          <p:cNvPr id="3" name="Content Placeholder 2"/>
          <p:cNvSpPr>
            <a:spLocks noGrp="1"/>
          </p:cNvSpPr>
          <p:nvPr>
            <p:ph sz="half" idx="1"/>
          </p:nvPr>
        </p:nvSpPr>
        <p:spPr>
          <a:xfrm>
            <a:off x="1389451" y="1406769"/>
            <a:ext cx="7172438" cy="1378634"/>
          </a:xfrm>
        </p:spPr>
        <p:txBody>
          <a:bodyPr/>
          <a:lstStyle/>
          <a:p>
            <a:pPr algn="just" rtl="0"/>
            <a:r>
              <a:rPr lang="en-US" dirty="0"/>
              <a:t>Tests the consistency of the record at a station by comparing its accumulated annual or seasonal precipitation with the simultaneous accumulated value of mean precipitation for a group of surrounding stations.</a:t>
            </a:r>
          </a:p>
          <a:p>
            <a:pPr algn="just" rtl="0"/>
            <a:endParaRPr lang="ar-IQ" dirty="0"/>
          </a:p>
        </p:txBody>
      </p:sp>
      <mc:AlternateContent xmlns:mc="http://schemas.openxmlformats.org/markup-compatibility/2006" xmlns:a14="http://schemas.microsoft.com/office/drawing/2010/main">
        <mc:Choice Requires="a14">
          <p:graphicFrame>
            <p:nvGraphicFramePr>
              <p:cNvPr id="5" name="Content Placeholder 4"/>
              <p:cNvGraphicFramePr>
                <a:graphicFrameLocks noGrp="1"/>
              </p:cNvGraphicFramePr>
              <p:nvPr>
                <p:ph sz="half" idx="2"/>
                <p:extLst>
                  <p:ext uri="{D42A27DB-BD31-4B8C-83A1-F6EECF244321}">
                    <p14:modId xmlns:p14="http://schemas.microsoft.com/office/powerpoint/2010/main" val="3902594645"/>
                  </p:ext>
                </p:extLst>
              </p:nvPr>
            </p:nvGraphicFramePr>
            <p:xfrm>
              <a:off x="1154569" y="2785403"/>
              <a:ext cx="7642201" cy="3835092"/>
            </p:xfrm>
            <a:graphic>
              <a:graphicData uri="http://schemas.openxmlformats.org/drawingml/2006/table">
                <a:tbl>
                  <a:tblPr rtl="1" firstRow="1" bandRow="1">
                    <a:tableStyleId>{5C22544A-7EE6-4342-B048-85BDC9FD1C3A}</a:tableStyleId>
                  </a:tblPr>
                  <a:tblGrid>
                    <a:gridCol w="1088741">
                      <a:extLst>
                        <a:ext uri="{9D8B030D-6E8A-4147-A177-3AD203B41FA5}">
                          <a16:colId xmlns:a16="http://schemas.microsoft.com/office/drawing/2014/main" val="2427398344"/>
                        </a:ext>
                      </a:extLst>
                    </a:gridCol>
                    <a:gridCol w="1856936">
                      <a:extLst>
                        <a:ext uri="{9D8B030D-6E8A-4147-A177-3AD203B41FA5}">
                          <a16:colId xmlns:a16="http://schemas.microsoft.com/office/drawing/2014/main" val="1401824892"/>
                        </a:ext>
                      </a:extLst>
                    </a:gridCol>
                    <a:gridCol w="2046974">
                      <a:extLst>
                        <a:ext uri="{9D8B030D-6E8A-4147-A177-3AD203B41FA5}">
                          <a16:colId xmlns:a16="http://schemas.microsoft.com/office/drawing/2014/main" val="4064219167"/>
                        </a:ext>
                      </a:extLst>
                    </a:gridCol>
                    <a:gridCol w="2649550">
                      <a:extLst>
                        <a:ext uri="{9D8B030D-6E8A-4147-A177-3AD203B41FA5}">
                          <a16:colId xmlns:a16="http://schemas.microsoft.com/office/drawing/2014/main" val="4020435241"/>
                        </a:ext>
                      </a:extLst>
                    </a:gridCol>
                  </a:tblGrid>
                  <a:tr h="1289740">
                    <a:tc>
                      <a:txBody>
                        <a:bodyPr/>
                        <a:lstStyle/>
                        <a:p>
                          <a:pPr marL="457200" algn="ctr" rtl="0">
                            <a:lnSpc>
                              <a:spcPct val="107000"/>
                            </a:lnSpc>
                            <a:spcAft>
                              <a:spcPts val="0"/>
                            </a:spcAft>
                          </a:pPr>
                          <a:r>
                            <a:rPr lang="en-US" sz="1600" dirty="0">
                              <a:effectLst/>
                              <a:latin typeface="Times New Roman" panose="02020603050405020304" pitchFamily="18" charset="0"/>
                              <a:ea typeface="Times New Roman" panose="02020603050405020304" pitchFamily="18" charset="0"/>
                              <a:cs typeface="Arial" panose="020B0604020202020204" pitchFamily="34" charset="0"/>
                            </a:rPr>
                            <a:t>Years</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457200" algn="ctr" rtl="0">
                            <a:lnSpc>
                              <a:spcPct val="107000"/>
                            </a:lnSpc>
                            <a:spcAft>
                              <a:spcPts val="0"/>
                            </a:spcAft>
                          </a:pPr>
                          <a:r>
                            <a:rPr lang="en-US" sz="1600">
                              <a:effectLst/>
                              <a:latin typeface="Times New Roman" panose="02020603050405020304" pitchFamily="18" charset="0"/>
                              <a:ea typeface="Times New Roman" panose="02020603050405020304" pitchFamily="18" charset="0"/>
                              <a:cs typeface="Arial" panose="020B0604020202020204" pitchFamily="34" charset="0"/>
                            </a:rPr>
                            <a:t>Annual precipitation (A)</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457200" algn="ctr" rtl="0">
                            <a:lnSpc>
                              <a:spcPct val="107000"/>
                            </a:lnSpc>
                            <a:spcAft>
                              <a:spcPts val="0"/>
                            </a:spcAft>
                          </a:pPr>
                          <a:r>
                            <a:rPr lang="en-US" sz="1600" dirty="0">
                              <a:effectLst/>
                              <a:latin typeface="Times New Roman" panose="02020603050405020304" pitchFamily="18" charset="0"/>
                              <a:ea typeface="Times New Roman" panose="02020603050405020304" pitchFamily="18" charset="0"/>
                              <a:cs typeface="Arial" panose="020B0604020202020204" pitchFamily="34" charset="0"/>
                            </a:rPr>
                            <a:t>Average annual precipitation of 20 station</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457200" algn="ctr" rtl="0">
                            <a:lnSpc>
                              <a:spcPct val="107000"/>
                            </a:lnSpc>
                            <a:spcAft>
                              <a:spcPts val="0"/>
                            </a:spcAft>
                          </a:pPr>
                          <a:r>
                            <a:rPr lang="en-US" sz="1600" dirty="0">
                              <a:effectLst/>
                              <a:latin typeface="Times New Roman" panose="02020603050405020304" pitchFamily="18" charset="0"/>
                              <a:ea typeface="Times New Roman" panose="02020603050405020304" pitchFamily="18" charset="0"/>
                              <a:cs typeface="Arial" panose="020B0604020202020204" pitchFamily="34" charset="0"/>
                            </a:rPr>
                            <a:t>Accumulated annual precipitation of 20 station</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105813424"/>
                      </a:ext>
                    </a:extLst>
                  </a:tr>
                  <a:tr h="305512">
                    <a:tc>
                      <a:txBody>
                        <a:bodyPr/>
                        <a:lstStyle/>
                        <a:p>
                          <a:pPr marL="457200" algn="ctr" rtl="0">
                            <a:lnSpc>
                              <a:spcPct val="107000"/>
                            </a:lnSpc>
                            <a:spcAft>
                              <a:spcPts val="0"/>
                            </a:spcAft>
                          </a:pPr>
                          <a:r>
                            <a:rPr lang="en-US" sz="1600">
                              <a:effectLst/>
                              <a:latin typeface="Times New Roman" panose="02020603050405020304" pitchFamily="18" charset="0"/>
                              <a:ea typeface="Times New Roman" panose="02020603050405020304" pitchFamily="18" charset="0"/>
                              <a:cs typeface="Arial" panose="020B0604020202020204" pitchFamily="34" charset="0"/>
                            </a:rPr>
                            <a:t>1918</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457200" algn="ctr" rtl="0">
                            <a:lnSpc>
                              <a:spcPct val="107000"/>
                            </a:lnSpc>
                            <a:spcAft>
                              <a:spcPts val="0"/>
                            </a:spcAft>
                          </a:pPr>
                          <a14:m>
                            <m:oMathPara xmlns:m="http://schemas.openxmlformats.org/officeDocument/2006/math">
                              <m:oMathParaPr>
                                <m:jc m:val="centerGroup"/>
                              </m:oMathParaPr>
                              <m:oMath xmlns:m="http://schemas.openxmlformats.org/officeDocument/2006/math">
                                <m:sSub>
                                  <m:sSubPr>
                                    <m:ctrlPr>
                                      <a:rPr lang="en-US" sz="1600" i="1">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effectLst/>
                                        <a:latin typeface="Cambria Math" panose="02040503050406030204" pitchFamily="18" charset="0"/>
                                        <a:ea typeface="Times New Roman" panose="02020603050405020304" pitchFamily="18" charset="0"/>
                                        <a:cs typeface="Times New Roman" panose="02020603050405020304" pitchFamily="18" charset="0"/>
                                      </a:rPr>
                                      <m:t>𝐴</m:t>
                                    </m:r>
                                  </m:e>
                                  <m:sub>
                                    <m:r>
                                      <a:rPr lang="en-US" sz="1600" i="1">
                                        <a:effectLst/>
                                        <a:latin typeface="Cambria Math" panose="02040503050406030204" pitchFamily="18" charset="0"/>
                                        <a:ea typeface="Times New Roman" panose="02020603050405020304" pitchFamily="18" charset="0"/>
                                        <a:cs typeface="Times New Roman" panose="02020603050405020304" pitchFamily="18" charset="0"/>
                                      </a:rPr>
                                      <m:t>1</m:t>
                                    </m:r>
                                  </m:sub>
                                </m:sSub>
                              </m:oMath>
                            </m:oMathPara>
                          </a14:m>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457200" algn="ctr" rtl="0">
                            <a:lnSpc>
                              <a:spcPct val="107000"/>
                            </a:lnSpc>
                            <a:spcAft>
                              <a:spcPts val="0"/>
                            </a:spcAft>
                          </a:pPr>
                          <a14:m>
                            <m:oMathPara xmlns:m="http://schemas.openxmlformats.org/officeDocument/2006/math">
                              <m:oMathParaPr>
                                <m:jc m:val="centerGroup"/>
                              </m:oMathParaPr>
                              <m:oMath xmlns:m="http://schemas.openxmlformats.org/officeDocument/2006/math">
                                <m:sSub>
                                  <m:sSubPr>
                                    <m:ctrlPr>
                                      <a:rPr lang="en-US" sz="1600" i="1">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effectLst/>
                                        <a:latin typeface="Cambria Math" panose="02040503050406030204" pitchFamily="18" charset="0"/>
                                        <a:ea typeface="Times New Roman" panose="02020603050405020304" pitchFamily="18" charset="0"/>
                                        <a:cs typeface="Times New Roman" panose="02020603050405020304" pitchFamily="18" charset="0"/>
                                      </a:rPr>
                                      <m:t>𝐵</m:t>
                                    </m:r>
                                  </m:e>
                                  <m:sub>
                                    <m:r>
                                      <a:rPr lang="en-US" sz="1600" i="1">
                                        <a:effectLst/>
                                        <a:latin typeface="Cambria Math" panose="02040503050406030204" pitchFamily="18" charset="0"/>
                                        <a:ea typeface="Times New Roman" panose="02020603050405020304" pitchFamily="18" charset="0"/>
                                        <a:cs typeface="Times New Roman" panose="02020603050405020304" pitchFamily="18" charset="0"/>
                                      </a:rPr>
                                      <m:t>1</m:t>
                                    </m:r>
                                  </m:sub>
                                </m:sSub>
                              </m:oMath>
                            </m:oMathPara>
                          </a14:m>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457200" algn="ctr" rtl="0">
                            <a:lnSpc>
                              <a:spcPct val="107000"/>
                            </a:lnSpc>
                            <a:spcAft>
                              <a:spcPts val="0"/>
                            </a:spcAft>
                          </a:pPr>
                          <a14:m>
                            <m:oMathPara xmlns:m="http://schemas.openxmlformats.org/officeDocument/2006/math">
                              <m:oMathParaPr>
                                <m:jc m:val="centerGroup"/>
                              </m:oMathParaPr>
                              <m:oMath xmlns:m="http://schemas.openxmlformats.org/officeDocument/2006/math">
                                <m:sSub>
                                  <m:sSubPr>
                                    <m:ctrlPr>
                                      <a:rPr lang="en-US" sz="1600" i="1">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effectLst/>
                                        <a:latin typeface="Cambria Math" panose="02040503050406030204" pitchFamily="18" charset="0"/>
                                        <a:ea typeface="Times New Roman" panose="02020603050405020304" pitchFamily="18" charset="0"/>
                                        <a:cs typeface="Times New Roman" panose="02020603050405020304" pitchFamily="18" charset="0"/>
                                      </a:rPr>
                                      <m:t>𝐵</m:t>
                                    </m:r>
                                  </m:e>
                                  <m:sub>
                                    <m:r>
                                      <a:rPr lang="en-US" sz="1600" i="1">
                                        <a:effectLst/>
                                        <a:latin typeface="Cambria Math" panose="02040503050406030204" pitchFamily="18" charset="0"/>
                                        <a:ea typeface="Times New Roman" panose="02020603050405020304" pitchFamily="18" charset="0"/>
                                        <a:cs typeface="Times New Roman" panose="02020603050405020304" pitchFamily="18" charset="0"/>
                                      </a:rPr>
                                      <m:t>1</m:t>
                                    </m:r>
                                  </m:sub>
                                </m:sSub>
                              </m:oMath>
                            </m:oMathPara>
                          </a14:m>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609202968"/>
                      </a:ext>
                    </a:extLst>
                  </a:tr>
                  <a:tr h="305512">
                    <a:tc>
                      <a:txBody>
                        <a:bodyPr/>
                        <a:lstStyle/>
                        <a:p>
                          <a:pPr marL="457200" algn="ctr" rtl="0">
                            <a:lnSpc>
                              <a:spcPct val="107000"/>
                            </a:lnSpc>
                            <a:spcAft>
                              <a:spcPts val="0"/>
                            </a:spcAft>
                          </a:pPr>
                          <a:r>
                            <a:rPr lang="en-US" sz="1600">
                              <a:effectLst/>
                              <a:latin typeface="Times New Roman" panose="02020603050405020304" pitchFamily="18" charset="0"/>
                              <a:ea typeface="Times New Roman" panose="02020603050405020304" pitchFamily="18" charset="0"/>
                              <a:cs typeface="Arial" panose="020B0604020202020204" pitchFamily="34" charset="0"/>
                            </a:rPr>
                            <a:t>1919</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457200" algn="ctr" rtl="0">
                            <a:lnSpc>
                              <a:spcPct val="107000"/>
                            </a:lnSpc>
                            <a:spcAft>
                              <a:spcPts val="0"/>
                            </a:spcAft>
                          </a:pPr>
                          <a14:m>
                            <m:oMathPara xmlns:m="http://schemas.openxmlformats.org/officeDocument/2006/math">
                              <m:oMathParaPr>
                                <m:jc m:val="centerGroup"/>
                              </m:oMathParaPr>
                              <m:oMath xmlns:m="http://schemas.openxmlformats.org/officeDocument/2006/math">
                                <m:sSub>
                                  <m:sSubPr>
                                    <m:ctrlPr>
                                      <a:rPr lang="en-US" sz="1600" i="1">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effectLst/>
                                        <a:latin typeface="Cambria Math" panose="02040503050406030204" pitchFamily="18" charset="0"/>
                                        <a:ea typeface="Times New Roman" panose="02020603050405020304" pitchFamily="18" charset="0"/>
                                        <a:cs typeface="Times New Roman" panose="02020603050405020304" pitchFamily="18" charset="0"/>
                                      </a:rPr>
                                      <m:t>𝐴</m:t>
                                    </m:r>
                                  </m:e>
                                  <m:sub>
                                    <m:r>
                                      <a:rPr lang="en-US" sz="1600" i="1">
                                        <a:effectLst/>
                                        <a:latin typeface="Cambria Math" panose="02040503050406030204" pitchFamily="18" charset="0"/>
                                        <a:ea typeface="Times New Roman" panose="02020603050405020304" pitchFamily="18" charset="0"/>
                                        <a:cs typeface="Times New Roman" panose="02020603050405020304" pitchFamily="18" charset="0"/>
                                      </a:rPr>
                                      <m:t>2</m:t>
                                    </m:r>
                                  </m:sub>
                                </m:sSub>
                              </m:oMath>
                            </m:oMathPara>
                          </a14:m>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457200" algn="ctr" rtl="0">
                            <a:lnSpc>
                              <a:spcPct val="107000"/>
                            </a:lnSpc>
                            <a:spcAft>
                              <a:spcPts val="0"/>
                            </a:spcAft>
                          </a:pPr>
                          <a14:m>
                            <m:oMathPara xmlns:m="http://schemas.openxmlformats.org/officeDocument/2006/math">
                              <m:oMathParaPr>
                                <m:jc m:val="centerGroup"/>
                              </m:oMathParaPr>
                              <m:oMath xmlns:m="http://schemas.openxmlformats.org/officeDocument/2006/math">
                                <m:sSub>
                                  <m:sSubPr>
                                    <m:ctrlPr>
                                      <a:rPr lang="en-US" sz="1600" i="1">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effectLst/>
                                        <a:latin typeface="Cambria Math" panose="02040503050406030204" pitchFamily="18" charset="0"/>
                                        <a:ea typeface="Times New Roman" panose="02020603050405020304" pitchFamily="18" charset="0"/>
                                        <a:cs typeface="Times New Roman" panose="02020603050405020304" pitchFamily="18" charset="0"/>
                                      </a:rPr>
                                      <m:t>𝐵</m:t>
                                    </m:r>
                                  </m:e>
                                  <m:sub>
                                    <m:r>
                                      <a:rPr lang="en-US" sz="1600" i="1">
                                        <a:effectLst/>
                                        <a:latin typeface="Cambria Math" panose="02040503050406030204" pitchFamily="18" charset="0"/>
                                        <a:ea typeface="Times New Roman" panose="02020603050405020304" pitchFamily="18" charset="0"/>
                                        <a:cs typeface="Times New Roman" panose="02020603050405020304" pitchFamily="18" charset="0"/>
                                      </a:rPr>
                                      <m:t>2</m:t>
                                    </m:r>
                                  </m:sub>
                                </m:sSub>
                              </m:oMath>
                            </m:oMathPara>
                          </a14:m>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457200" algn="ctr" rtl="0">
                            <a:lnSpc>
                              <a:spcPct val="107000"/>
                            </a:lnSpc>
                            <a:spcAft>
                              <a:spcPts val="0"/>
                            </a:spcAft>
                          </a:pPr>
                          <a14:m>
                            <m:oMathPara xmlns:m="http://schemas.openxmlformats.org/officeDocument/2006/math">
                              <m:oMathParaPr>
                                <m:jc m:val="centerGroup"/>
                              </m:oMathParaPr>
                              <m:oMath xmlns:m="http://schemas.openxmlformats.org/officeDocument/2006/math">
                                <m:sSub>
                                  <m:sSubPr>
                                    <m:ctrlPr>
                                      <a:rPr lang="en-US" sz="1600" i="1">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effectLst/>
                                        <a:latin typeface="Cambria Math" panose="02040503050406030204" pitchFamily="18" charset="0"/>
                                        <a:ea typeface="Times New Roman" panose="02020603050405020304" pitchFamily="18" charset="0"/>
                                        <a:cs typeface="Times New Roman" panose="02020603050405020304" pitchFamily="18" charset="0"/>
                                      </a:rPr>
                                      <m:t>𝐵</m:t>
                                    </m:r>
                                  </m:e>
                                  <m:sub>
                                    <m:r>
                                      <a:rPr lang="en-US" sz="1600" i="1">
                                        <a:effectLst/>
                                        <a:latin typeface="Cambria Math" panose="02040503050406030204" pitchFamily="18" charset="0"/>
                                        <a:ea typeface="Times New Roman" panose="02020603050405020304" pitchFamily="18" charset="0"/>
                                        <a:cs typeface="Times New Roman" panose="02020603050405020304" pitchFamily="18" charset="0"/>
                                      </a:rPr>
                                      <m:t>1</m:t>
                                    </m:r>
                                  </m:sub>
                                </m:sSub>
                                <m:r>
                                  <a:rPr lang="en-US" sz="1600" i="1">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en-US" sz="1600" i="1">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effectLst/>
                                        <a:latin typeface="Cambria Math" panose="02040503050406030204" pitchFamily="18" charset="0"/>
                                        <a:ea typeface="Times New Roman" panose="02020603050405020304" pitchFamily="18" charset="0"/>
                                        <a:cs typeface="Times New Roman" panose="02020603050405020304" pitchFamily="18" charset="0"/>
                                      </a:rPr>
                                      <m:t>𝐵</m:t>
                                    </m:r>
                                  </m:e>
                                  <m:sub>
                                    <m:r>
                                      <a:rPr lang="en-US" sz="1600" i="1">
                                        <a:effectLst/>
                                        <a:latin typeface="Cambria Math" panose="02040503050406030204" pitchFamily="18" charset="0"/>
                                        <a:ea typeface="Times New Roman" panose="02020603050405020304" pitchFamily="18" charset="0"/>
                                        <a:cs typeface="Times New Roman" panose="02020603050405020304" pitchFamily="18" charset="0"/>
                                      </a:rPr>
                                      <m:t>2</m:t>
                                    </m:r>
                                  </m:sub>
                                </m:sSub>
                              </m:oMath>
                            </m:oMathPara>
                          </a14:m>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19532282"/>
                      </a:ext>
                    </a:extLst>
                  </a:tr>
                  <a:tr h="305512">
                    <a:tc>
                      <a:txBody>
                        <a:bodyPr/>
                        <a:lstStyle/>
                        <a:p>
                          <a:pPr marL="457200" algn="ctr" rtl="0">
                            <a:lnSpc>
                              <a:spcPct val="107000"/>
                            </a:lnSpc>
                            <a:spcAft>
                              <a:spcPts val="0"/>
                            </a:spcAft>
                          </a:pPr>
                          <a:r>
                            <a:rPr lang="en-US" sz="1600">
                              <a:effectLst/>
                              <a:latin typeface="Times New Roman" panose="02020603050405020304" pitchFamily="18" charset="0"/>
                              <a:ea typeface="Times New Roman" panose="02020603050405020304" pitchFamily="18" charset="0"/>
                              <a:cs typeface="Arial" panose="020B0604020202020204" pitchFamily="34" charset="0"/>
                            </a:rPr>
                            <a:t>1920</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457200" algn="ctr" rtl="0">
                            <a:lnSpc>
                              <a:spcPct val="107000"/>
                            </a:lnSpc>
                            <a:spcAft>
                              <a:spcPts val="0"/>
                            </a:spcAft>
                          </a:pPr>
                          <a14:m>
                            <m:oMathPara xmlns:m="http://schemas.openxmlformats.org/officeDocument/2006/math">
                              <m:oMathParaPr>
                                <m:jc m:val="centerGroup"/>
                              </m:oMathParaPr>
                              <m:oMath xmlns:m="http://schemas.openxmlformats.org/officeDocument/2006/math">
                                <m:sSub>
                                  <m:sSubPr>
                                    <m:ctrlPr>
                                      <a:rPr lang="en-US" sz="1600" i="1">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effectLst/>
                                        <a:latin typeface="Cambria Math" panose="02040503050406030204" pitchFamily="18" charset="0"/>
                                        <a:ea typeface="Times New Roman" panose="02020603050405020304" pitchFamily="18" charset="0"/>
                                        <a:cs typeface="Times New Roman" panose="02020603050405020304" pitchFamily="18" charset="0"/>
                                      </a:rPr>
                                      <m:t>𝐴</m:t>
                                    </m:r>
                                  </m:e>
                                  <m:sub>
                                    <m:r>
                                      <a:rPr lang="en-US" sz="1600" i="1">
                                        <a:effectLst/>
                                        <a:latin typeface="Cambria Math" panose="02040503050406030204" pitchFamily="18" charset="0"/>
                                        <a:ea typeface="Times New Roman" panose="02020603050405020304" pitchFamily="18" charset="0"/>
                                        <a:cs typeface="Times New Roman" panose="02020603050405020304" pitchFamily="18" charset="0"/>
                                      </a:rPr>
                                      <m:t>3</m:t>
                                    </m:r>
                                  </m:sub>
                                </m:sSub>
                              </m:oMath>
                            </m:oMathPara>
                          </a14:m>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457200" algn="ctr" rtl="0">
                            <a:lnSpc>
                              <a:spcPct val="107000"/>
                            </a:lnSpc>
                            <a:spcAft>
                              <a:spcPts val="0"/>
                            </a:spcAft>
                          </a:pPr>
                          <a14:m>
                            <m:oMathPara xmlns:m="http://schemas.openxmlformats.org/officeDocument/2006/math">
                              <m:oMathParaPr>
                                <m:jc m:val="centerGroup"/>
                              </m:oMathParaPr>
                              <m:oMath xmlns:m="http://schemas.openxmlformats.org/officeDocument/2006/math">
                                <m:sSub>
                                  <m:sSubPr>
                                    <m:ctrlPr>
                                      <a:rPr lang="en-US" sz="1600" i="1">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effectLst/>
                                        <a:latin typeface="Cambria Math" panose="02040503050406030204" pitchFamily="18" charset="0"/>
                                        <a:ea typeface="Times New Roman" panose="02020603050405020304" pitchFamily="18" charset="0"/>
                                        <a:cs typeface="Times New Roman" panose="02020603050405020304" pitchFamily="18" charset="0"/>
                                      </a:rPr>
                                      <m:t>𝐵</m:t>
                                    </m:r>
                                  </m:e>
                                  <m:sub>
                                    <m:r>
                                      <a:rPr lang="en-US" sz="1600" i="1">
                                        <a:effectLst/>
                                        <a:latin typeface="Cambria Math" panose="02040503050406030204" pitchFamily="18" charset="0"/>
                                        <a:ea typeface="Times New Roman" panose="02020603050405020304" pitchFamily="18" charset="0"/>
                                        <a:cs typeface="Times New Roman" panose="02020603050405020304" pitchFamily="18" charset="0"/>
                                      </a:rPr>
                                      <m:t>3</m:t>
                                    </m:r>
                                  </m:sub>
                                </m:sSub>
                              </m:oMath>
                            </m:oMathPara>
                          </a14:m>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457200" algn="ctr" rtl="0">
                            <a:lnSpc>
                              <a:spcPct val="107000"/>
                            </a:lnSpc>
                            <a:spcAft>
                              <a:spcPts val="0"/>
                            </a:spcAft>
                          </a:pPr>
                          <a14:m>
                            <m:oMathPara xmlns:m="http://schemas.openxmlformats.org/officeDocument/2006/math">
                              <m:oMathParaPr>
                                <m:jc m:val="centerGroup"/>
                              </m:oMathParaPr>
                              <m:oMath xmlns:m="http://schemas.openxmlformats.org/officeDocument/2006/math">
                                <m:sSub>
                                  <m:sSubPr>
                                    <m:ctrlPr>
                                      <a:rPr lang="en-US" sz="1600" i="1">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effectLst/>
                                        <a:latin typeface="Cambria Math" panose="02040503050406030204" pitchFamily="18" charset="0"/>
                                        <a:ea typeface="Times New Roman" panose="02020603050405020304" pitchFamily="18" charset="0"/>
                                        <a:cs typeface="Times New Roman" panose="02020603050405020304" pitchFamily="18" charset="0"/>
                                      </a:rPr>
                                      <m:t>𝐵</m:t>
                                    </m:r>
                                  </m:e>
                                  <m:sub>
                                    <m:r>
                                      <a:rPr lang="en-US" sz="1600" i="1">
                                        <a:effectLst/>
                                        <a:latin typeface="Cambria Math" panose="02040503050406030204" pitchFamily="18" charset="0"/>
                                        <a:ea typeface="Times New Roman" panose="02020603050405020304" pitchFamily="18" charset="0"/>
                                        <a:cs typeface="Times New Roman" panose="02020603050405020304" pitchFamily="18" charset="0"/>
                                      </a:rPr>
                                      <m:t>1</m:t>
                                    </m:r>
                                  </m:sub>
                                </m:sSub>
                                <m:r>
                                  <a:rPr lang="en-US" sz="1600" i="1">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en-US" sz="1600" i="1">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effectLst/>
                                        <a:latin typeface="Cambria Math" panose="02040503050406030204" pitchFamily="18" charset="0"/>
                                        <a:ea typeface="Times New Roman" panose="02020603050405020304" pitchFamily="18" charset="0"/>
                                        <a:cs typeface="Times New Roman" panose="02020603050405020304" pitchFamily="18" charset="0"/>
                                      </a:rPr>
                                      <m:t>𝐵</m:t>
                                    </m:r>
                                  </m:e>
                                  <m:sub>
                                    <m:r>
                                      <a:rPr lang="en-US" sz="1600" i="1">
                                        <a:effectLst/>
                                        <a:latin typeface="Cambria Math" panose="02040503050406030204" pitchFamily="18" charset="0"/>
                                        <a:ea typeface="Times New Roman" panose="02020603050405020304" pitchFamily="18" charset="0"/>
                                        <a:cs typeface="Times New Roman" panose="02020603050405020304" pitchFamily="18" charset="0"/>
                                      </a:rPr>
                                      <m:t>2</m:t>
                                    </m:r>
                                  </m:sub>
                                </m:sSub>
                                <m:r>
                                  <a:rPr lang="en-US" sz="1600" i="1">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en-US" sz="1600" i="1">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effectLst/>
                                        <a:latin typeface="Cambria Math" panose="02040503050406030204" pitchFamily="18" charset="0"/>
                                        <a:ea typeface="Times New Roman" panose="02020603050405020304" pitchFamily="18" charset="0"/>
                                        <a:cs typeface="Times New Roman" panose="02020603050405020304" pitchFamily="18" charset="0"/>
                                      </a:rPr>
                                      <m:t>𝐵</m:t>
                                    </m:r>
                                  </m:e>
                                  <m:sub>
                                    <m:r>
                                      <a:rPr lang="en-US" sz="1600" i="1">
                                        <a:effectLst/>
                                        <a:latin typeface="Cambria Math" panose="02040503050406030204" pitchFamily="18" charset="0"/>
                                        <a:ea typeface="Times New Roman" panose="02020603050405020304" pitchFamily="18" charset="0"/>
                                        <a:cs typeface="Times New Roman" panose="02020603050405020304" pitchFamily="18" charset="0"/>
                                      </a:rPr>
                                      <m:t>3</m:t>
                                    </m:r>
                                  </m:sub>
                                </m:sSub>
                              </m:oMath>
                            </m:oMathPara>
                          </a14:m>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02368524"/>
                      </a:ext>
                    </a:extLst>
                  </a:tr>
                  <a:tr h="305512">
                    <a:tc>
                      <a:txBody>
                        <a:bodyPr/>
                        <a:lstStyle/>
                        <a:p>
                          <a:pPr marL="457200" algn="ctr" rtl="0">
                            <a:lnSpc>
                              <a:spcPct val="107000"/>
                            </a:lnSpc>
                            <a:spcAft>
                              <a:spcPts val="0"/>
                            </a:spcAft>
                          </a:pPr>
                          <a:r>
                            <a:rPr lang="en-US" sz="1600">
                              <a:effectLst/>
                              <a:latin typeface="Times New Roman" panose="02020603050405020304" pitchFamily="18" charset="0"/>
                              <a:ea typeface="Times New Roman" panose="02020603050405020304" pitchFamily="18" charset="0"/>
                              <a:cs typeface="Arial" panose="020B0604020202020204" pitchFamily="34" charset="0"/>
                            </a:rPr>
                            <a:t>.</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457200" algn="ctr" rtl="0">
                            <a:lnSpc>
                              <a:spcPct val="107000"/>
                            </a:lnSpc>
                            <a:spcAft>
                              <a:spcPts val="0"/>
                            </a:spcAft>
                          </a:pPr>
                          <a:r>
                            <a:rPr lang="en-US" sz="1600">
                              <a:effectLst/>
                              <a:latin typeface="Times New Roman" panose="02020603050405020304" pitchFamily="18" charset="0"/>
                              <a:ea typeface="Times New Roman" panose="02020603050405020304" pitchFamily="18" charset="0"/>
                              <a:cs typeface="Arial" panose="020B0604020202020204" pitchFamily="34" charset="0"/>
                            </a:rPr>
                            <a:t>.</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457200" algn="ctr" rtl="0">
                            <a:lnSpc>
                              <a:spcPct val="107000"/>
                            </a:lnSpc>
                            <a:spcAft>
                              <a:spcPts val="0"/>
                            </a:spcAft>
                          </a:pPr>
                          <a:r>
                            <a:rPr lang="en-US" sz="1600">
                              <a:effectLst/>
                              <a:latin typeface="Times New Roman" panose="02020603050405020304" pitchFamily="18" charset="0"/>
                              <a:ea typeface="Times New Roman" panose="02020603050405020304" pitchFamily="18" charset="0"/>
                              <a:cs typeface="Arial" panose="020B0604020202020204" pitchFamily="34" charset="0"/>
                            </a:rPr>
                            <a:t>.</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457200" algn="ctr" rtl="0">
                            <a:lnSpc>
                              <a:spcPct val="107000"/>
                            </a:lnSpc>
                            <a:spcAft>
                              <a:spcPts val="0"/>
                            </a:spcAft>
                          </a:pPr>
                          <a:r>
                            <a:rPr lang="en-US" sz="1600" dirty="0">
                              <a:effectLst/>
                              <a:latin typeface="Times New Roman" panose="02020603050405020304" pitchFamily="18" charset="0"/>
                              <a:ea typeface="Times New Roman" panose="02020603050405020304" pitchFamily="18"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552297506"/>
                      </a:ext>
                    </a:extLst>
                  </a:tr>
                  <a:tr h="305512">
                    <a:tc>
                      <a:txBody>
                        <a:bodyPr/>
                        <a:lstStyle/>
                        <a:p>
                          <a:pPr marL="457200" algn="ctr" rtl="0">
                            <a:lnSpc>
                              <a:spcPct val="107000"/>
                            </a:lnSpc>
                            <a:spcAft>
                              <a:spcPts val="0"/>
                            </a:spcAft>
                          </a:pPr>
                          <a:r>
                            <a:rPr lang="en-US" sz="1600">
                              <a:effectLst/>
                              <a:latin typeface="Times New Roman" panose="02020603050405020304" pitchFamily="18" charset="0"/>
                              <a:ea typeface="Times New Roman" panose="02020603050405020304" pitchFamily="18" charset="0"/>
                              <a:cs typeface="Arial" panose="020B0604020202020204" pitchFamily="34" charset="0"/>
                            </a:rPr>
                            <a:t>.</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457200" algn="ctr" rtl="0">
                            <a:lnSpc>
                              <a:spcPct val="107000"/>
                            </a:lnSpc>
                            <a:spcAft>
                              <a:spcPts val="0"/>
                            </a:spcAft>
                          </a:pPr>
                          <a:r>
                            <a:rPr lang="en-US" sz="1600">
                              <a:effectLst/>
                              <a:latin typeface="Times New Roman" panose="02020603050405020304" pitchFamily="18" charset="0"/>
                              <a:ea typeface="Times New Roman" panose="02020603050405020304" pitchFamily="18" charset="0"/>
                              <a:cs typeface="Arial" panose="020B0604020202020204" pitchFamily="34" charset="0"/>
                            </a:rPr>
                            <a:t>.</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457200" algn="ctr" rtl="0">
                            <a:lnSpc>
                              <a:spcPct val="107000"/>
                            </a:lnSpc>
                            <a:spcAft>
                              <a:spcPts val="0"/>
                            </a:spcAft>
                          </a:pPr>
                          <a:r>
                            <a:rPr lang="en-US" sz="1600">
                              <a:effectLst/>
                              <a:latin typeface="Times New Roman" panose="02020603050405020304" pitchFamily="18" charset="0"/>
                              <a:ea typeface="Times New Roman" panose="02020603050405020304" pitchFamily="18" charset="0"/>
                              <a:cs typeface="Arial" panose="020B0604020202020204" pitchFamily="34" charset="0"/>
                            </a:rPr>
                            <a:t>.</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457200" algn="ctr" rtl="0">
                            <a:lnSpc>
                              <a:spcPct val="107000"/>
                            </a:lnSpc>
                            <a:spcAft>
                              <a:spcPts val="0"/>
                            </a:spcAft>
                          </a:pPr>
                          <a:r>
                            <a:rPr lang="en-US" sz="1600" dirty="0">
                              <a:effectLst/>
                              <a:latin typeface="Times New Roman" panose="02020603050405020304" pitchFamily="18" charset="0"/>
                              <a:ea typeface="Times New Roman" panose="02020603050405020304" pitchFamily="18"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548518230"/>
                      </a:ext>
                    </a:extLst>
                  </a:tr>
                  <a:tr h="305512">
                    <a:tc>
                      <a:txBody>
                        <a:bodyPr/>
                        <a:lstStyle/>
                        <a:p>
                          <a:pPr marL="457200" algn="ctr" rtl="0">
                            <a:lnSpc>
                              <a:spcPct val="107000"/>
                            </a:lnSpc>
                            <a:spcAft>
                              <a:spcPts val="0"/>
                            </a:spcAft>
                          </a:pPr>
                          <a:r>
                            <a:rPr lang="en-US" sz="1600">
                              <a:effectLst/>
                              <a:latin typeface="Times New Roman" panose="02020603050405020304" pitchFamily="18" charset="0"/>
                              <a:ea typeface="Times New Roman" panose="02020603050405020304" pitchFamily="18" charset="0"/>
                              <a:cs typeface="Arial" panose="020B0604020202020204" pitchFamily="34" charset="0"/>
                            </a:rPr>
                            <a:t>.</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457200" algn="ctr" rtl="0">
                            <a:lnSpc>
                              <a:spcPct val="107000"/>
                            </a:lnSpc>
                            <a:spcAft>
                              <a:spcPts val="0"/>
                            </a:spcAft>
                          </a:pPr>
                          <a:r>
                            <a:rPr lang="en-US" sz="1600">
                              <a:effectLst/>
                              <a:latin typeface="Times New Roman" panose="02020603050405020304" pitchFamily="18" charset="0"/>
                              <a:ea typeface="Times New Roman" panose="02020603050405020304" pitchFamily="18" charset="0"/>
                              <a:cs typeface="Arial" panose="020B0604020202020204" pitchFamily="34" charset="0"/>
                            </a:rPr>
                            <a:t>.</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457200" algn="ctr" rtl="0">
                            <a:lnSpc>
                              <a:spcPct val="107000"/>
                            </a:lnSpc>
                            <a:spcAft>
                              <a:spcPts val="0"/>
                            </a:spcAft>
                          </a:pPr>
                          <a:r>
                            <a:rPr lang="en-US" sz="1600">
                              <a:effectLst/>
                              <a:latin typeface="Times New Roman" panose="02020603050405020304" pitchFamily="18" charset="0"/>
                              <a:ea typeface="Times New Roman" panose="02020603050405020304" pitchFamily="18" charset="0"/>
                              <a:cs typeface="Arial" panose="020B0604020202020204" pitchFamily="34" charset="0"/>
                            </a:rPr>
                            <a:t>.</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457200" algn="ctr" rtl="0">
                            <a:lnSpc>
                              <a:spcPct val="107000"/>
                            </a:lnSpc>
                            <a:spcAft>
                              <a:spcPts val="0"/>
                            </a:spcAft>
                          </a:pPr>
                          <a:r>
                            <a:rPr lang="en-US" sz="1600" dirty="0">
                              <a:effectLst/>
                              <a:latin typeface="Times New Roman" panose="02020603050405020304" pitchFamily="18" charset="0"/>
                              <a:ea typeface="Times New Roman" panose="02020603050405020304" pitchFamily="18"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2655439507"/>
                      </a:ext>
                    </a:extLst>
                  </a:tr>
                  <a:tr h="586802">
                    <a:tc>
                      <a:txBody>
                        <a:bodyPr/>
                        <a:lstStyle/>
                        <a:p>
                          <a:pPr marL="457200" algn="ctr" rtl="0">
                            <a:lnSpc>
                              <a:spcPct val="107000"/>
                            </a:lnSpc>
                            <a:spcAft>
                              <a:spcPts val="0"/>
                            </a:spcAft>
                          </a:pPr>
                          <a:r>
                            <a:rPr lang="en-US" sz="1600">
                              <a:effectLst/>
                              <a:latin typeface="Times New Roman" panose="02020603050405020304" pitchFamily="18" charset="0"/>
                              <a:ea typeface="Times New Roman" panose="02020603050405020304" pitchFamily="18" charset="0"/>
                              <a:cs typeface="Arial" panose="020B0604020202020204" pitchFamily="34" charset="0"/>
                            </a:rPr>
                            <a:t>2008</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457200" algn="ctr" rtl="0">
                            <a:lnSpc>
                              <a:spcPct val="107000"/>
                            </a:lnSpc>
                            <a:spcAft>
                              <a:spcPts val="0"/>
                            </a:spcAft>
                          </a:pPr>
                          <a14:m>
                            <m:oMathPara xmlns:m="http://schemas.openxmlformats.org/officeDocument/2006/math">
                              <m:oMathParaPr>
                                <m:jc m:val="centerGroup"/>
                              </m:oMathParaPr>
                              <m:oMath xmlns:m="http://schemas.openxmlformats.org/officeDocument/2006/math">
                                <m:sSub>
                                  <m:sSubPr>
                                    <m:ctrlPr>
                                      <a:rPr lang="en-US" sz="1600" i="1">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effectLst/>
                                        <a:latin typeface="Cambria Math" panose="02040503050406030204" pitchFamily="18" charset="0"/>
                                        <a:ea typeface="Times New Roman" panose="02020603050405020304" pitchFamily="18" charset="0"/>
                                        <a:cs typeface="Times New Roman" panose="02020603050405020304" pitchFamily="18" charset="0"/>
                                      </a:rPr>
                                      <m:t>𝐴</m:t>
                                    </m:r>
                                  </m:e>
                                  <m:sub>
                                    <m:r>
                                      <a:rPr lang="en-US" sz="1600" i="1">
                                        <a:effectLst/>
                                        <a:latin typeface="Cambria Math" panose="02040503050406030204" pitchFamily="18" charset="0"/>
                                        <a:ea typeface="Times New Roman" panose="02020603050405020304" pitchFamily="18" charset="0"/>
                                        <a:cs typeface="Times New Roman" panose="02020603050405020304" pitchFamily="18" charset="0"/>
                                      </a:rPr>
                                      <m:t>𝑛</m:t>
                                    </m:r>
                                  </m:sub>
                                </m:sSub>
                              </m:oMath>
                            </m:oMathPara>
                          </a14:m>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457200" algn="ctr" rtl="0">
                            <a:lnSpc>
                              <a:spcPct val="107000"/>
                            </a:lnSpc>
                            <a:spcAft>
                              <a:spcPts val="0"/>
                            </a:spcAft>
                          </a:pPr>
                          <a14:m>
                            <m:oMathPara xmlns:m="http://schemas.openxmlformats.org/officeDocument/2006/math">
                              <m:oMathParaPr>
                                <m:jc m:val="centerGroup"/>
                              </m:oMathParaPr>
                              <m:oMath xmlns:m="http://schemas.openxmlformats.org/officeDocument/2006/math">
                                <m:sSub>
                                  <m:sSubPr>
                                    <m:ctrlPr>
                                      <a:rPr lang="en-US" sz="1600" i="1">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effectLst/>
                                        <a:latin typeface="Cambria Math" panose="02040503050406030204" pitchFamily="18" charset="0"/>
                                        <a:ea typeface="Times New Roman" panose="02020603050405020304" pitchFamily="18" charset="0"/>
                                        <a:cs typeface="Times New Roman" panose="02020603050405020304" pitchFamily="18" charset="0"/>
                                      </a:rPr>
                                      <m:t>𝐵</m:t>
                                    </m:r>
                                  </m:e>
                                  <m:sub>
                                    <m:r>
                                      <a:rPr lang="en-US" sz="1600" i="1">
                                        <a:effectLst/>
                                        <a:latin typeface="Cambria Math" panose="02040503050406030204" pitchFamily="18" charset="0"/>
                                        <a:ea typeface="Times New Roman" panose="02020603050405020304" pitchFamily="18" charset="0"/>
                                        <a:cs typeface="Times New Roman" panose="02020603050405020304" pitchFamily="18" charset="0"/>
                                      </a:rPr>
                                      <m:t>𝑛</m:t>
                                    </m:r>
                                  </m:sub>
                                </m:sSub>
                              </m:oMath>
                            </m:oMathPara>
                          </a14:m>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457200" algn="ctr" rtl="0">
                            <a:lnSpc>
                              <a:spcPct val="107000"/>
                            </a:lnSpc>
                            <a:spcAft>
                              <a:spcPts val="0"/>
                            </a:spcAft>
                          </a:pPr>
                          <a14:m>
                            <m:oMathPara xmlns:m="http://schemas.openxmlformats.org/officeDocument/2006/math">
                              <m:oMathParaPr>
                                <m:jc m:val="centerGroup"/>
                              </m:oMathParaPr>
                              <m:oMath xmlns:m="http://schemas.openxmlformats.org/officeDocument/2006/math">
                                <m:nary>
                                  <m:naryPr>
                                    <m:chr m:val="∑"/>
                                    <m:limLoc m:val="undOvr"/>
                                    <m:ctrlPr>
                                      <a:rPr lang="en-US" sz="1600" i="1">
                                        <a:effectLst/>
                                        <a:latin typeface="Cambria Math" panose="02040503050406030204" pitchFamily="18" charset="0"/>
                                        <a:ea typeface="Times New Roman" panose="02020603050405020304" pitchFamily="18" charset="0"/>
                                        <a:cs typeface="Times New Roman" panose="02020603050405020304" pitchFamily="18" charset="0"/>
                                      </a:rPr>
                                    </m:ctrlPr>
                                  </m:naryPr>
                                  <m:sub>
                                    <m:r>
                                      <a:rPr lang="en-US" sz="1600" i="1">
                                        <a:effectLst/>
                                        <a:latin typeface="Cambria Math" panose="02040503050406030204" pitchFamily="18" charset="0"/>
                                        <a:ea typeface="Times New Roman" panose="02020603050405020304" pitchFamily="18" charset="0"/>
                                        <a:cs typeface="Times New Roman" panose="02020603050405020304" pitchFamily="18" charset="0"/>
                                      </a:rPr>
                                      <m:t>𝑖</m:t>
                                    </m:r>
                                    <m:r>
                                      <a:rPr lang="en-US" sz="16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1600" i="1">
                                        <a:effectLst/>
                                        <a:latin typeface="Cambria Math" panose="02040503050406030204" pitchFamily="18" charset="0"/>
                                        <a:ea typeface="Times New Roman" panose="02020603050405020304" pitchFamily="18" charset="0"/>
                                        <a:cs typeface="Times New Roman" panose="02020603050405020304" pitchFamily="18" charset="0"/>
                                      </a:rPr>
                                      <m:t>1</m:t>
                                    </m:r>
                                  </m:sub>
                                  <m:sup>
                                    <m:r>
                                      <a:rPr lang="en-US" sz="1600" i="1">
                                        <a:effectLst/>
                                        <a:latin typeface="Cambria Math" panose="02040503050406030204" pitchFamily="18" charset="0"/>
                                        <a:ea typeface="Times New Roman" panose="02020603050405020304" pitchFamily="18" charset="0"/>
                                        <a:cs typeface="Times New Roman" panose="02020603050405020304" pitchFamily="18" charset="0"/>
                                      </a:rPr>
                                      <m:t>𝑛</m:t>
                                    </m:r>
                                  </m:sup>
                                  <m:e>
                                    <m:sSub>
                                      <m:sSubPr>
                                        <m:ctrlPr>
                                          <a:rPr lang="en-US" sz="1600" i="1">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effectLst/>
                                            <a:latin typeface="Cambria Math" panose="02040503050406030204" pitchFamily="18" charset="0"/>
                                            <a:ea typeface="Times New Roman" panose="02020603050405020304" pitchFamily="18" charset="0"/>
                                            <a:cs typeface="Times New Roman" panose="02020603050405020304" pitchFamily="18" charset="0"/>
                                          </a:rPr>
                                          <m:t>𝐵</m:t>
                                        </m:r>
                                      </m:e>
                                      <m:sub>
                                        <m:r>
                                          <a:rPr lang="en-US" sz="1600" i="1">
                                            <a:effectLst/>
                                            <a:latin typeface="Cambria Math" panose="02040503050406030204" pitchFamily="18" charset="0"/>
                                            <a:ea typeface="Times New Roman" panose="02020603050405020304" pitchFamily="18" charset="0"/>
                                            <a:cs typeface="Times New Roman" panose="02020603050405020304" pitchFamily="18" charset="0"/>
                                          </a:rPr>
                                          <m:t>𝑖</m:t>
                                        </m:r>
                                      </m:sub>
                                    </m:sSub>
                                  </m:e>
                                </m:nary>
                              </m:oMath>
                            </m:oMathPara>
                          </a14:m>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692246534"/>
                      </a:ext>
                    </a:extLst>
                  </a:tr>
                </a:tbl>
              </a:graphicData>
            </a:graphic>
          </p:graphicFrame>
        </mc:Choice>
        <mc:Fallback xmlns="">
          <p:graphicFrame>
            <p:nvGraphicFramePr>
              <p:cNvPr id="5" name="Content Placeholder 4"/>
              <p:cNvGraphicFramePr>
                <a:graphicFrameLocks noGrp="1"/>
              </p:cNvGraphicFramePr>
              <p:nvPr>
                <p:ph sz="half" idx="2"/>
                <p:extLst>
                  <p:ext uri="{D42A27DB-BD31-4B8C-83A1-F6EECF244321}">
                    <p14:modId xmlns:p14="http://schemas.microsoft.com/office/powerpoint/2010/main" val="3902594645"/>
                  </p:ext>
                </p:extLst>
              </p:nvPr>
            </p:nvGraphicFramePr>
            <p:xfrm>
              <a:off x="1154569" y="2785403"/>
              <a:ext cx="7642201" cy="3835092"/>
            </p:xfrm>
            <a:graphic>
              <a:graphicData uri="http://schemas.openxmlformats.org/drawingml/2006/table">
                <a:tbl>
                  <a:tblPr rtl="1" firstRow="1" bandRow="1">
                    <a:tableStyleId>{5C22544A-7EE6-4342-B048-85BDC9FD1C3A}</a:tableStyleId>
                  </a:tblPr>
                  <a:tblGrid>
                    <a:gridCol w="1088741">
                      <a:extLst>
                        <a:ext uri="{9D8B030D-6E8A-4147-A177-3AD203B41FA5}">
                          <a16:colId xmlns:a16="http://schemas.microsoft.com/office/drawing/2014/main" val="2427398344"/>
                        </a:ext>
                      </a:extLst>
                    </a:gridCol>
                    <a:gridCol w="1856936">
                      <a:extLst>
                        <a:ext uri="{9D8B030D-6E8A-4147-A177-3AD203B41FA5}">
                          <a16:colId xmlns:a16="http://schemas.microsoft.com/office/drawing/2014/main" val="1401824892"/>
                        </a:ext>
                      </a:extLst>
                    </a:gridCol>
                    <a:gridCol w="2046974">
                      <a:extLst>
                        <a:ext uri="{9D8B030D-6E8A-4147-A177-3AD203B41FA5}">
                          <a16:colId xmlns:a16="http://schemas.microsoft.com/office/drawing/2014/main" val="4064219167"/>
                        </a:ext>
                      </a:extLst>
                    </a:gridCol>
                    <a:gridCol w="2649550">
                      <a:extLst>
                        <a:ext uri="{9D8B030D-6E8A-4147-A177-3AD203B41FA5}">
                          <a16:colId xmlns:a16="http://schemas.microsoft.com/office/drawing/2014/main" val="4020435241"/>
                        </a:ext>
                      </a:extLst>
                    </a:gridCol>
                  </a:tblGrid>
                  <a:tr h="1289740">
                    <a:tc>
                      <a:txBody>
                        <a:bodyPr/>
                        <a:lstStyle/>
                        <a:p>
                          <a:pPr marL="457200" algn="ctr" rtl="0">
                            <a:lnSpc>
                              <a:spcPct val="107000"/>
                            </a:lnSpc>
                            <a:spcAft>
                              <a:spcPts val="0"/>
                            </a:spcAft>
                          </a:pPr>
                          <a:r>
                            <a:rPr lang="en-US" sz="1600" dirty="0">
                              <a:effectLst/>
                              <a:latin typeface="Times New Roman" panose="02020603050405020304" pitchFamily="18" charset="0"/>
                              <a:ea typeface="Times New Roman" panose="02020603050405020304" pitchFamily="18" charset="0"/>
                              <a:cs typeface="Arial" panose="020B0604020202020204" pitchFamily="34" charset="0"/>
                            </a:rPr>
                            <a:t>Years</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457200" algn="ctr" rtl="0">
                            <a:lnSpc>
                              <a:spcPct val="107000"/>
                            </a:lnSpc>
                            <a:spcAft>
                              <a:spcPts val="0"/>
                            </a:spcAft>
                          </a:pPr>
                          <a:r>
                            <a:rPr lang="en-US" sz="1600">
                              <a:effectLst/>
                              <a:latin typeface="Times New Roman" panose="02020603050405020304" pitchFamily="18" charset="0"/>
                              <a:ea typeface="Times New Roman" panose="02020603050405020304" pitchFamily="18" charset="0"/>
                              <a:cs typeface="Arial" panose="020B0604020202020204" pitchFamily="34" charset="0"/>
                            </a:rPr>
                            <a:t>Annual precipitation (A)</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457200" algn="ctr" rtl="0">
                            <a:lnSpc>
                              <a:spcPct val="107000"/>
                            </a:lnSpc>
                            <a:spcAft>
                              <a:spcPts val="0"/>
                            </a:spcAft>
                          </a:pPr>
                          <a:r>
                            <a:rPr lang="en-US" sz="1600" dirty="0">
                              <a:effectLst/>
                              <a:latin typeface="Times New Roman" panose="02020603050405020304" pitchFamily="18" charset="0"/>
                              <a:ea typeface="Times New Roman" panose="02020603050405020304" pitchFamily="18" charset="0"/>
                              <a:cs typeface="Arial" panose="020B0604020202020204" pitchFamily="34" charset="0"/>
                            </a:rPr>
                            <a:t>Average annual precipitation of 20 station</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457200" algn="ctr" rtl="0">
                            <a:lnSpc>
                              <a:spcPct val="107000"/>
                            </a:lnSpc>
                            <a:spcAft>
                              <a:spcPts val="0"/>
                            </a:spcAft>
                          </a:pPr>
                          <a:r>
                            <a:rPr lang="en-US" sz="1600" dirty="0">
                              <a:effectLst/>
                              <a:latin typeface="Times New Roman" panose="02020603050405020304" pitchFamily="18" charset="0"/>
                              <a:ea typeface="Times New Roman" panose="02020603050405020304" pitchFamily="18" charset="0"/>
                              <a:cs typeface="Arial" panose="020B0604020202020204" pitchFamily="34" charset="0"/>
                            </a:rPr>
                            <a:t>Accumulated annual precipitation of 20 station</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105813424"/>
                      </a:ext>
                    </a:extLst>
                  </a:tr>
                  <a:tr h="305512">
                    <a:tc>
                      <a:txBody>
                        <a:bodyPr/>
                        <a:lstStyle/>
                        <a:p>
                          <a:pPr marL="457200" algn="ctr" rtl="0">
                            <a:lnSpc>
                              <a:spcPct val="107000"/>
                            </a:lnSpc>
                            <a:spcAft>
                              <a:spcPts val="0"/>
                            </a:spcAft>
                          </a:pPr>
                          <a:r>
                            <a:rPr lang="en-US" sz="1600">
                              <a:effectLst/>
                              <a:latin typeface="Times New Roman" panose="02020603050405020304" pitchFamily="18" charset="0"/>
                              <a:ea typeface="Times New Roman" panose="02020603050405020304" pitchFamily="18" charset="0"/>
                              <a:cs typeface="Arial" panose="020B0604020202020204" pitchFamily="34" charset="0"/>
                            </a:rPr>
                            <a:t>1918</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endParaRPr lang="ar-IQ"/>
                        </a:p>
                      </a:txBody>
                      <a:tcPr marL="68580" marR="68580" marT="0" marB="0" anchor="ctr">
                        <a:blipFill>
                          <a:blip r:embed="rId2"/>
                          <a:stretch>
                            <a:fillRect l="-59016" t="-426000" r="-254098" b="-742000"/>
                          </a:stretch>
                        </a:blipFill>
                      </a:tcPr>
                    </a:tc>
                    <a:tc>
                      <a:txBody>
                        <a:bodyPr/>
                        <a:lstStyle/>
                        <a:p>
                          <a:endParaRPr lang="ar-IQ"/>
                        </a:p>
                      </a:txBody>
                      <a:tcPr marL="68580" marR="68580" marT="0" marB="0" anchor="ctr">
                        <a:blipFill>
                          <a:blip r:embed="rId2"/>
                          <a:stretch>
                            <a:fillRect l="-144345" t="-426000" r="-130655" b="-742000"/>
                          </a:stretch>
                        </a:blipFill>
                      </a:tcPr>
                    </a:tc>
                    <a:tc>
                      <a:txBody>
                        <a:bodyPr/>
                        <a:lstStyle/>
                        <a:p>
                          <a:endParaRPr lang="ar-IQ"/>
                        </a:p>
                      </a:txBody>
                      <a:tcPr marL="68580" marR="68580" marT="0" marB="0" anchor="ctr">
                        <a:blipFill>
                          <a:blip r:embed="rId2"/>
                          <a:stretch>
                            <a:fillRect l="-188736" t="-426000" r="-920" b="-742000"/>
                          </a:stretch>
                        </a:blipFill>
                      </a:tcPr>
                    </a:tc>
                    <a:extLst>
                      <a:ext uri="{0D108BD9-81ED-4DB2-BD59-A6C34878D82A}">
                        <a16:rowId xmlns:a16="http://schemas.microsoft.com/office/drawing/2014/main" val="609202968"/>
                      </a:ext>
                    </a:extLst>
                  </a:tr>
                  <a:tr h="305512">
                    <a:tc>
                      <a:txBody>
                        <a:bodyPr/>
                        <a:lstStyle/>
                        <a:p>
                          <a:pPr marL="457200" algn="ctr" rtl="0">
                            <a:lnSpc>
                              <a:spcPct val="107000"/>
                            </a:lnSpc>
                            <a:spcAft>
                              <a:spcPts val="0"/>
                            </a:spcAft>
                          </a:pPr>
                          <a:r>
                            <a:rPr lang="en-US" sz="1600">
                              <a:effectLst/>
                              <a:latin typeface="Times New Roman" panose="02020603050405020304" pitchFamily="18" charset="0"/>
                              <a:ea typeface="Times New Roman" panose="02020603050405020304" pitchFamily="18" charset="0"/>
                              <a:cs typeface="Arial" panose="020B0604020202020204" pitchFamily="34" charset="0"/>
                            </a:rPr>
                            <a:t>1919</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endParaRPr lang="ar-IQ"/>
                        </a:p>
                      </a:txBody>
                      <a:tcPr marL="68580" marR="68580" marT="0" marB="0" anchor="ctr">
                        <a:blipFill>
                          <a:blip r:embed="rId2"/>
                          <a:stretch>
                            <a:fillRect l="-59016" t="-515686" r="-254098" b="-627451"/>
                          </a:stretch>
                        </a:blipFill>
                      </a:tcPr>
                    </a:tc>
                    <a:tc>
                      <a:txBody>
                        <a:bodyPr/>
                        <a:lstStyle/>
                        <a:p>
                          <a:endParaRPr lang="ar-IQ"/>
                        </a:p>
                      </a:txBody>
                      <a:tcPr marL="68580" marR="68580" marT="0" marB="0" anchor="ctr">
                        <a:blipFill>
                          <a:blip r:embed="rId2"/>
                          <a:stretch>
                            <a:fillRect l="-144345" t="-515686" r="-130655" b="-627451"/>
                          </a:stretch>
                        </a:blipFill>
                      </a:tcPr>
                    </a:tc>
                    <a:tc>
                      <a:txBody>
                        <a:bodyPr/>
                        <a:lstStyle/>
                        <a:p>
                          <a:endParaRPr lang="ar-IQ"/>
                        </a:p>
                      </a:txBody>
                      <a:tcPr marL="68580" marR="68580" marT="0" marB="0" anchor="ctr">
                        <a:blipFill>
                          <a:blip r:embed="rId2"/>
                          <a:stretch>
                            <a:fillRect l="-188736" t="-515686" r="-920" b="-627451"/>
                          </a:stretch>
                        </a:blipFill>
                      </a:tcPr>
                    </a:tc>
                    <a:extLst>
                      <a:ext uri="{0D108BD9-81ED-4DB2-BD59-A6C34878D82A}">
                        <a16:rowId xmlns:a16="http://schemas.microsoft.com/office/drawing/2014/main" val="319532282"/>
                      </a:ext>
                    </a:extLst>
                  </a:tr>
                  <a:tr h="305512">
                    <a:tc>
                      <a:txBody>
                        <a:bodyPr/>
                        <a:lstStyle/>
                        <a:p>
                          <a:pPr marL="457200" algn="ctr" rtl="0">
                            <a:lnSpc>
                              <a:spcPct val="107000"/>
                            </a:lnSpc>
                            <a:spcAft>
                              <a:spcPts val="0"/>
                            </a:spcAft>
                          </a:pPr>
                          <a:r>
                            <a:rPr lang="en-US" sz="1600">
                              <a:effectLst/>
                              <a:latin typeface="Times New Roman" panose="02020603050405020304" pitchFamily="18" charset="0"/>
                              <a:ea typeface="Times New Roman" panose="02020603050405020304" pitchFamily="18" charset="0"/>
                              <a:cs typeface="Arial" panose="020B0604020202020204" pitchFamily="34" charset="0"/>
                            </a:rPr>
                            <a:t>1920</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endParaRPr lang="ar-IQ"/>
                        </a:p>
                      </a:txBody>
                      <a:tcPr marL="68580" marR="68580" marT="0" marB="0" anchor="ctr">
                        <a:blipFill>
                          <a:blip r:embed="rId2"/>
                          <a:stretch>
                            <a:fillRect l="-59016" t="-628000" r="-254098" b="-540000"/>
                          </a:stretch>
                        </a:blipFill>
                      </a:tcPr>
                    </a:tc>
                    <a:tc>
                      <a:txBody>
                        <a:bodyPr/>
                        <a:lstStyle/>
                        <a:p>
                          <a:endParaRPr lang="ar-IQ"/>
                        </a:p>
                      </a:txBody>
                      <a:tcPr marL="68580" marR="68580" marT="0" marB="0" anchor="ctr">
                        <a:blipFill>
                          <a:blip r:embed="rId2"/>
                          <a:stretch>
                            <a:fillRect l="-144345" t="-628000" r="-130655" b="-540000"/>
                          </a:stretch>
                        </a:blipFill>
                      </a:tcPr>
                    </a:tc>
                    <a:tc>
                      <a:txBody>
                        <a:bodyPr/>
                        <a:lstStyle/>
                        <a:p>
                          <a:endParaRPr lang="ar-IQ"/>
                        </a:p>
                      </a:txBody>
                      <a:tcPr marL="68580" marR="68580" marT="0" marB="0" anchor="ctr">
                        <a:blipFill>
                          <a:blip r:embed="rId2"/>
                          <a:stretch>
                            <a:fillRect l="-188736" t="-628000" r="-920" b="-540000"/>
                          </a:stretch>
                        </a:blipFill>
                      </a:tcPr>
                    </a:tc>
                    <a:extLst>
                      <a:ext uri="{0D108BD9-81ED-4DB2-BD59-A6C34878D82A}">
                        <a16:rowId xmlns:a16="http://schemas.microsoft.com/office/drawing/2014/main" val="302368524"/>
                      </a:ext>
                    </a:extLst>
                  </a:tr>
                  <a:tr h="305512">
                    <a:tc>
                      <a:txBody>
                        <a:bodyPr/>
                        <a:lstStyle/>
                        <a:p>
                          <a:pPr marL="457200" algn="ctr" rtl="0">
                            <a:lnSpc>
                              <a:spcPct val="107000"/>
                            </a:lnSpc>
                            <a:spcAft>
                              <a:spcPts val="0"/>
                            </a:spcAft>
                          </a:pPr>
                          <a:r>
                            <a:rPr lang="en-US" sz="1600">
                              <a:effectLst/>
                              <a:latin typeface="Times New Roman" panose="02020603050405020304" pitchFamily="18" charset="0"/>
                              <a:ea typeface="Times New Roman" panose="02020603050405020304" pitchFamily="18" charset="0"/>
                              <a:cs typeface="Arial" panose="020B0604020202020204" pitchFamily="34" charset="0"/>
                            </a:rPr>
                            <a:t>.</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457200" algn="ctr" rtl="0">
                            <a:lnSpc>
                              <a:spcPct val="107000"/>
                            </a:lnSpc>
                            <a:spcAft>
                              <a:spcPts val="0"/>
                            </a:spcAft>
                          </a:pPr>
                          <a:r>
                            <a:rPr lang="en-US" sz="1600">
                              <a:effectLst/>
                              <a:latin typeface="Times New Roman" panose="02020603050405020304" pitchFamily="18" charset="0"/>
                              <a:ea typeface="Times New Roman" panose="02020603050405020304" pitchFamily="18" charset="0"/>
                              <a:cs typeface="Arial" panose="020B0604020202020204" pitchFamily="34" charset="0"/>
                            </a:rPr>
                            <a:t>.</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457200" algn="ctr" rtl="0">
                            <a:lnSpc>
                              <a:spcPct val="107000"/>
                            </a:lnSpc>
                            <a:spcAft>
                              <a:spcPts val="0"/>
                            </a:spcAft>
                          </a:pPr>
                          <a:r>
                            <a:rPr lang="en-US" sz="1600">
                              <a:effectLst/>
                              <a:latin typeface="Times New Roman" panose="02020603050405020304" pitchFamily="18" charset="0"/>
                              <a:ea typeface="Times New Roman" panose="02020603050405020304" pitchFamily="18" charset="0"/>
                              <a:cs typeface="Arial" panose="020B0604020202020204" pitchFamily="34" charset="0"/>
                            </a:rPr>
                            <a:t>.</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457200" algn="ctr" rtl="0">
                            <a:lnSpc>
                              <a:spcPct val="107000"/>
                            </a:lnSpc>
                            <a:spcAft>
                              <a:spcPts val="0"/>
                            </a:spcAft>
                          </a:pPr>
                          <a:r>
                            <a:rPr lang="en-US" sz="1600" dirty="0">
                              <a:effectLst/>
                              <a:latin typeface="Times New Roman" panose="02020603050405020304" pitchFamily="18" charset="0"/>
                              <a:ea typeface="Times New Roman" panose="02020603050405020304" pitchFamily="18"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552297506"/>
                      </a:ext>
                    </a:extLst>
                  </a:tr>
                  <a:tr h="305512">
                    <a:tc>
                      <a:txBody>
                        <a:bodyPr/>
                        <a:lstStyle/>
                        <a:p>
                          <a:pPr marL="457200" algn="ctr" rtl="0">
                            <a:lnSpc>
                              <a:spcPct val="107000"/>
                            </a:lnSpc>
                            <a:spcAft>
                              <a:spcPts val="0"/>
                            </a:spcAft>
                          </a:pPr>
                          <a:r>
                            <a:rPr lang="en-US" sz="1600">
                              <a:effectLst/>
                              <a:latin typeface="Times New Roman" panose="02020603050405020304" pitchFamily="18" charset="0"/>
                              <a:ea typeface="Times New Roman" panose="02020603050405020304" pitchFamily="18" charset="0"/>
                              <a:cs typeface="Arial" panose="020B0604020202020204" pitchFamily="34" charset="0"/>
                            </a:rPr>
                            <a:t>.</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457200" algn="ctr" rtl="0">
                            <a:lnSpc>
                              <a:spcPct val="107000"/>
                            </a:lnSpc>
                            <a:spcAft>
                              <a:spcPts val="0"/>
                            </a:spcAft>
                          </a:pPr>
                          <a:r>
                            <a:rPr lang="en-US" sz="1600">
                              <a:effectLst/>
                              <a:latin typeface="Times New Roman" panose="02020603050405020304" pitchFamily="18" charset="0"/>
                              <a:ea typeface="Times New Roman" panose="02020603050405020304" pitchFamily="18" charset="0"/>
                              <a:cs typeface="Arial" panose="020B0604020202020204" pitchFamily="34" charset="0"/>
                            </a:rPr>
                            <a:t>.</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457200" algn="ctr" rtl="0">
                            <a:lnSpc>
                              <a:spcPct val="107000"/>
                            </a:lnSpc>
                            <a:spcAft>
                              <a:spcPts val="0"/>
                            </a:spcAft>
                          </a:pPr>
                          <a:r>
                            <a:rPr lang="en-US" sz="1600">
                              <a:effectLst/>
                              <a:latin typeface="Times New Roman" panose="02020603050405020304" pitchFamily="18" charset="0"/>
                              <a:ea typeface="Times New Roman" panose="02020603050405020304" pitchFamily="18" charset="0"/>
                              <a:cs typeface="Arial" panose="020B0604020202020204" pitchFamily="34" charset="0"/>
                            </a:rPr>
                            <a:t>.</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457200" algn="ctr" rtl="0">
                            <a:lnSpc>
                              <a:spcPct val="107000"/>
                            </a:lnSpc>
                            <a:spcAft>
                              <a:spcPts val="0"/>
                            </a:spcAft>
                          </a:pPr>
                          <a:r>
                            <a:rPr lang="en-US" sz="1600" dirty="0">
                              <a:effectLst/>
                              <a:latin typeface="Times New Roman" panose="02020603050405020304" pitchFamily="18" charset="0"/>
                              <a:ea typeface="Times New Roman" panose="02020603050405020304" pitchFamily="18"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548518230"/>
                      </a:ext>
                    </a:extLst>
                  </a:tr>
                  <a:tr h="305512">
                    <a:tc>
                      <a:txBody>
                        <a:bodyPr/>
                        <a:lstStyle/>
                        <a:p>
                          <a:pPr marL="457200" algn="ctr" rtl="0">
                            <a:lnSpc>
                              <a:spcPct val="107000"/>
                            </a:lnSpc>
                            <a:spcAft>
                              <a:spcPts val="0"/>
                            </a:spcAft>
                          </a:pPr>
                          <a:r>
                            <a:rPr lang="en-US" sz="1600">
                              <a:effectLst/>
                              <a:latin typeface="Times New Roman" panose="02020603050405020304" pitchFamily="18" charset="0"/>
                              <a:ea typeface="Times New Roman" panose="02020603050405020304" pitchFamily="18" charset="0"/>
                              <a:cs typeface="Arial" panose="020B0604020202020204" pitchFamily="34" charset="0"/>
                            </a:rPr>
                            <a:t>.</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457200" algn="ctr" rtl="0">
                            <a:lnSpc>
                              <a:spcPct val="107000"/>
                            </a:lnSpc>
                            <a:spcAft>
                              <a:spcPts val="0"/>
                            </a:spcAft>
                          </a:pPr>
                          <a:r>
                            <a:rPr lang="en-US" sz="1600">
                              <a:effectLst/>
                              <a:latin typeface="Times New Roman" panose="02020603050405020304" pitchFamily="18" charset="0"/>
                              <a:ea typeface="Times New Roman" panose="02020603050405020304" pitchFamily="18" charset="0"/>
                              <a:cs typeface="Arial" panose="020B0604020202020204" pitchFamily="34" charset="0"/>
                            </a:rPr>
                            <a:t>.</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457200" algn="ctr" rtl="0">
                            <a:lnSpc>
                              <a:spcPct val="107000"/>
                            </a:lnSpc>
                            <a:spcAft>
                              <a:spcPts val="0"/>
                            </a:spcAft>
                          </a:pPr>
                          <a:r>
                            <a:rPr lang="en-US" sz="1600">
                              <a:effectLst/>
                              <a:latin typeface="Times New Roman" panose="02020603050405020304" pitchFamily="18" charset="0"/>
                              <a:ea typeface="Times New Roman" panose="02020603050405020304" pitchFamily="18" charset="0"/>
                              <a:cs typeface="Arial" panose="020B0604020202020204" pitchFamily="34" charset="0"/>
                            </a:rPr>
                            <a:t>.</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457200" algn="ctr" rtl="0">
                            <a:lnSpc>
                              <a:spcPct val="107000"/>
                            </a:lnSpc>
                            <a:spcAft>
                              <a:spcPts val="0"/>
                            </a:spcAft>
                          </a:pPr>
                          <a:r>
                            <a:rPr lang="en-US" sz="1600" dirty="0">
                              <a:effectLst/>
                              <a:latin typeface="Times New Roman" panose="02020603050405020304" pitchFamily="18" charset="0"/>
                              <a:ea typeface="Times New Roman" panose="02020603050405020304" pitchFamily="18"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2655439507"/>
                      </a:ext>
                    </a:extLst>
                  </a:tr>
                  <a:tr h="712280">
                    <a:tc>
                      <a:txBody>
                        <a:bodyPr/>
                        <a:lstStyle/>
                        <a:p>
                          <a:pPr marL="457200" algn="ctr" rtl="0">
                            <a:lnSpc>
                              <a:spcPct val="107000"/>
                            </a:lnSpc>
                            <a:spcAft>
                              <a:spcPts val="0"/>
                            </a:spcAft>
                          </a:pPr>
                          <a:r>
                            <a:rPr lang="en-US" sz="1600">
                              <a:effectLst/>
                              <a:latin typeface="Times New Roman" panose="02020603050405020304" pitchFamily="18" charset="0"/>
                              <a:ea typeface="Times New Roman" panose="02020603050405020304" pitchFamily="18" charset="0"/>
                              <a:cs typeface="Arial" panose="020B0604020202020204" pitchFamily="34" charset="0"/>
                            </a:rPr>
                            <a:t>2008</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endParaRPr lang="ar-IQ"/>
                        </a:p>
                      </a:txBody>
                      <a:tcPr marL="68580" marR="68580" marT="0" marB="0" anchor="ctr">
                        <a:blipFill>
                          <a:blip r:embed="rId2"/>
                          <a:stretch>
                            <a:fillRect l="-59016" t="-440171" r="-254098" b="-1709"/>
                          </a:stretch>
                        </a:blipFill>
                      </a:tcPr>
                    </a:tc>
                    <a:tc>
                      <a:txBody>
                        <a:bodyPr/>
                        <a:lstStyle/>
                        <a:p>
                          <a:endParaRPr lang="ar-IQ"/>
                        </a:p>
                      </a:txBody>
                      <a:tcPr marL="68580" marR="68580" marT="0" marB="0" anchor="ctr">
                        <a:blipFill>
                          <a:blip r:embed="rId2"/>
                          <a:stretch>
                            <a:fillRect l="-144345" t="-440171" r="-130655" b="-1709"/>
                          </a:stretch>
                        </a:blipFill>
                      </a:tcPr>
                    </a:tc>
                    <a:tc>
                      <a:txBody>
                        <a:bodyPr/>
                        <a:lstStyle/>
                        <a:p>
                          <a:endParaRPr lang="ar-IQ"/>
                        </a:p>
                      </a:txBody>
                      <a:tcPr marL="68580" marR="68580" marT="0" marB="0" anchor="ctr">
                        <a:blipFill>
                          <a:blip r:embed="rId2"/>
                          <a:stretch>
                            <a:fillRect l="-188736" t="-440171" r="-920" b="-1709"/>
                          </a:stretch>
                        </a:blipFill>
                      </a:tcPr>
                    </a:tc>
                    <a:extLst>
                      <a:ext uri="{0D108BD9-81ED-4DB2-BD59-A6C34878D82A}">
                        <a16:rowId xmlns:a16="http://schemas.microsoft.com/office/drawing/2014/main" val="1692246534"/>
                      </a:ext>
                    </a:extLst>
                  </a:tr>
                </a:tbl>
              </a:graphicData>
            </a:graphic>
          </p:graphicFrame>
        </mc:Fallback>
      </mc:AlternateContent>
    </p:spTree>
    <p:extLst>
      <p:ext uri="{BB962C8B-B14F-4D97-AF65-F5344CB8AC3E}">
        <p14:creationId xmlns:p14="http://schemas.microsoft.com/office/powerpoint/2010/main" val="255098514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type="lt">
                                    <p:tmPct val="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9F7A8D-FCBF-4696-B6D6-53D1463987BD}"/>
              </a:ext>
            </a:extLst>
          </p:cNvPr>
          <p:cNvSpPr>
            <a:spLocks noGrp="1"/>
          </p:cNvSpPr>
          <p:nvPr>
            <p:ph type="title"/>
          </p:nvPr>
        </p:nvSpPr>
        <p:spPr/>
        <p:txBody>
          <a:bodyPr/>
          <a:lstStyle/>
          <a:p>
            <a:r>
              <a:rPr lang="en-US" dirty="0"/>
              <a:t>Double-mass analysis</a:t>
            </a:r>
            <a:endParaRPr lang="ar-IQ" dirty="0"/>
          </a:p>
        </p:txBody>
      </p:sp>
      <p:grpSp>
        <p:nvGrpSpPr>
          <p:cNvPr id="5" name="Group 4">
            <a:extLst>
              <a:ext uri="{FF2B5EF4-FFF2-40B4-BE49-F238E27FC236}">
                <a16:creationId xmlns:a16="http://schemas.microsoft.com/office/drawing/2014/main" id="{1E58ED99-F6AC-4306-B7E8-EA41A4040027}"/>
              </a:ext>
            </a:extLst>
          </p:cNvPr>
          <p:cNvGrpSpPr/>
          <p:nvPr/>
        </p:nvGrpSpPr>
        <p:grpSpPr>
          <a:xfrm>
            <a:off x="1041009" y="1519311"/>
            <a:ext cx="8232993" cy="4867421"/>
            <a:chOff x="0" y="0"/>
            <a:chExt cx="4025845" cy="2768600"/>
          </a:xfrm>
        </p:grpSpPr>
        <p:grpSp>
          <p:nvGrpSpPr>
            <p:cNvPr id="6" name="Group 5">
              <a:extLst>
                <a:ext uri="{FF2B5EF4-FFF2-40B4-BE49-F238E27FC236}">
                  <a16:creationId xmlns:a16="http://schemas.microsoft.com/office/drawing/2014/main" id="{54C1CAAE-E320-4780-ABD0-D417E78BA047}"/>
                </a:ext>
              </a:extLst>
            </p:cNvPr>
            <p:cNvGrpSpPr/>
            <p:nvPr/>
          </p:nvGrpSpPr>
          <p:grpSpPr>
            <a:xfrm>
              <a:off x="0" y="0"/>
              <a:ext cx="4025845" cy="2768600"/>
              <a:chOff x="0" y="0"/>
              <a:chExt cx="4025845" cy="2768600"/>
            </a:xfrm>
          </p:grpSpPr>
          <p:grpSp>
            <p:nvGrpSpPr>
              <p:cNvPr id="8" name="Group 7">
                <a:extLst>
                  <a:ext uri="{FF2B5EF4-FFF2-40B4-BE49-F238E27FC236}">
                    <a16:creationId xmlns:a16="http://schemas.microsoft.com/office/drawing/2014/main" id="{915F0A73-F04A-466A-AA38-BF8EC8ECAA78}"/>
                  </a:ext>
                </a:extLst>
              </p:cNvPr>
              <p:cNvGrpSpPr/>
              <p:nvPr/>
            </p:nvGrpSpPr>
            <p:grpSpPr>
              <a:xfrm>
                <a:off x="0" y="0"/>
                <a:ext cx="4025845" cy="2768600"/>
                <a:chOff x="0" y="0"/>
                <a:chExt cx="4025845" cy="2768600"/>
              </a:xfrm>
            </p:grpSpPr>
            <p:grpSp>
              <p:nvGrpSpPr>
                <p:cNvPr id="12" name="Group 11">
                  <a:extLst>
                    <a:ext uri="{FF2B5EF4-FFF2-40B4-BE49-F238E27FC236}">
                      <a16:creationId xmlns:a16="http://schemas.microsoft.com/office/drawing/2014/main" id="{C122817C-488C-49A0-A9ED-C1E7BD7881F7}"/>
                    </a:ext>
                  </a:extLst>
                </p:cNvPr>
                <p:cNvGrpSpPr/>
                <p:nvPr/>
              </p:nvGrpSpPr>
              <p:grpSpPr>
                <a:xfrm>
                  <a:off x="0" y="0"/>
                  <a:ext cx="4025845" cy="2768600"/>
                  <a:chOff x="0" y="0"/>
                  <a:chExt cx="4025845" cy="2768600"/>
                </a:xfrm>
              </p:grpSpPr>
              <p:grpSp>
                <p:nvGrpSpPr>
                  <p:cNvPr id="14" name="Group 13">
                    <a:extLst>
                      <a:ext uri="{FF2B5EF4-FFF2-40B4-BE49-F238E27FC236}">
                        <a16:creationId xmlns:a16="http://schemas.microsoft.com/office/drawing/2014/main" id="{1D5EBF87-9774-4D12-A256-682D02EF847F}"/>
                      </a:ext>
                    </a:extLst>
                  </p:cNvPr>
                  <p:cNvGrpSpPr/>
                  <p:nvPr/>
                </p:nvGrpSpPr>
                <p:grpSpPr>
                  <a:xfrm>
                    <a:off x="0" y="0"/>
                    <a:ext cx="4025845" cy="2768600"/>
                    <a:chOff x="0" y="0"/>
                    <a:chExt cx="4025845" cy="2768600"/>
                  </a:xfrm>
                </p:grpSpPr>
                <p:grpSp>
                  <p:nvGrpSpPr>
                    <p:cNvPr id="17" name="Group 16">
                      <a:extLst>
                        <a:ext uri="{FF2B5EF4-FFF2-40B4-BE49-F238E27FC236}">
                          <a16:creationId xmlns:a16="http://schemas.microsoft.com/office/drawing/2014/main" id="{79908854-9B9B-48AC-8A4A-EC28C810FDCF}"/>
                        </a:ext>
                      </a:extLst>
                    </p:cNvPr>
                    <p:cNvGrpSpPr/>
                    <p:nvPr/>
                  </p:nvGrpSpPr>
                  <p:grpSpPr>
                    <a:xfrm>
                      <a:off x="0" y="0"/>
                      <a:ext cx="4025845" cy="2488758"/>
                      <a:chOff x="0" y="0"/>
                      <a:chExt cx="4025845" cy="2488758"/>
                    </a:xfrm>
                  </p:grpSpPr>
                  <p:grpSp>
                    <p:nvGrpSpPr>
                      <p:cNvPr id="19" name="Group 18">
                        <a:extLst>
                          <a:ext uri="{FF2B5EF4-FFF2-40B4-BE49-F238E27FC236}">
                            <a16:creationId xmlns:a16="http://schemas.microsoft.com/office/drawing/2014/main" id="{7147AFF0-5EA3-4704-81CB-E0E18A4212F8}"/>
                          </a:ext>
                        </a:extLst>
                      </p:cNvPr>
                      <p:cNvGrpSpPr/>
                      <p:nvPr/>
                    </p:nvGrpSpPr>
                    <p:grpSpPr>
                      <a:xfrm>
                        <a:off x="400050" y="0"/>
                        <a:ext cx="3625795" cy="2488758"/>
                        <a:chOff x="0" y="0"/>
                        <a:chExt cx="3625795" cy="2488758"/>
                      </a:xfrm>
                    </p:grpSpPr>
                    <p:cxnSp>
                      <p:nvCxnSpPr>
                        <p:cNvPr id="21" name="Straight Arrow Connector 20">
                          <a:extLst>
                            <a:ext uri="{FF2B5EF4-FFF2-40B4-BE49-F238E27FC236}">
                              <a16:creationId xmlns:a16="http://schemas.microsoft.com/office/drawing/2014/main" id="{27DE793C-009A-4BDC-89E6-B5663B036F73}"/>
                            </a:ext>
                          </a:extLst>
                        </p:cNvPr>
                        <p:cNvCxnSpPr/>
                        <p:nvPr/>
                      </p:nvCxnSpPr>
                      <p:spPr>
                        <a:xfrm flipV="1">
                          <a:off x="0" y="0"/>
                          <a:ext cx="0" cy="2480807"/>
                        </a:xfrm>
                        <a:prstGeom prst="straightConnector1">
                          <a:avLst/>
                        </a:prstGeom>
                        <a:ln>
                          <a:solidFill>
                            <a:schemeClr val="tx1"/>
                          </a:solidFill>
                          <a:tailEnd type="stealth"/>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93A962AD-D1AA-441E-B49C-FE53B282F119}"/>
                            </a:ext>
                          </a:extLst>
                        </p:cNvPr>
                        <p:cNvCxnSpPr/>
                        <p:nvPr/>
                      </p:nvCxnSpPr>
                      <p:spPr>
                        <a:xfrm>
                          <a:off x="0" y="2488758"/>
                          <a:ext cx="3625795" cy="0"/>
                        </a:xfrm>
                        <a:prstGeom prst="straightConnector1">
                          <a:avLst/>
                        </a:prstGeom>
                        <a:ln>
                          <a:solidFill>
                            <a:schemeClr val="tx1"/>
                          </a:solidFill>
                          <a:tailEnd type="stealth"/>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82ED473C-28F2-4EB2-A9F9-B15FE6B80FDB}"/>
                            </a:ext>
                          </a:extLst>
                        </p:cNvPr>
                        <p:cNvGrpSpPr/>
                        <p:nvPr/>
                      </p:nvGrpSpPr>
                      <p:grpSpPr>
                        <a:xfrm>
                          <a:off x="7952" y="508884"/>
                          <a:ext cx="3172128" cy="1978935"/>
                          <a:chOff x="0" y="1"/>
                          <a:chExt cx="3172128" cy="1978935"/>
                        </a:xfrm>
                      </p:grpSpPr>
                      <p:cxnSp>
                        <p:nvCxnSpPr>
                          <p:cNvPr id="24" name="Straight Connector 23">
                            <a:extLst>
                              <a:ext uri="{FF2B5EF4-FFF2-40B4-BE49-F238E27FC236}">
                                <a16:creationId xmlns:a16="http://schemas.microsoft.com/office/drawing/2014/main" id="{50CB98FE-AA01-494C-9A99-7558127979AF}"/>
                              </a:ext>
                            </a:extLst>
                          </p:cNvPr>
                          <p:cNvCxnSpPr>
                            <a:cxnSpLocks/>
                          </p:cNvCxnSpPr>
                          <p:nvPr/>
                        </p:nvCxnSpPr>
                        <p:spPr>
                          <a:xfrm flipV="1">
                            <a:off x="0" y="786516"/>
                            <a:ext cx="1033448" cy="11924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B86473F6-A723-40D7-9C84-498F66216BA9}"/>
                              </a:ext>
                            </a:extLst>
                          </p:cNvPr>
                          <p:cNvCxnSpPr>
                            <a:cxnSpLocks/>
                          </p:cNvCxnSpPr>
                          <p:nvPr/>
                        </p:nvCxnSpPr>
                        <p:spPr>
                          <a:xfrm flipV="1">
                            <a:off x="604299" y="1"/>
                            <a:ext cx="2567829" cy="10833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Right Triangle 25">
                            <a:extLst>
                              <a:ext uri="{FF2B5EF4-FFF2-40B4-BE49-F238E27FC236}">
                                <a16:creationId xmlns:a16="http://schemas.microsoft.com/office/drawing/2014/main" id="{C0807485-39BD-4C21-8697-24C3881E0FEE}"/>
                              </a:ext>
                            </a:extLst>
                          </p:cNvPr>
                          <p:cNvSpPr/>
                          <p:nvPr/>
                        </p:nvSpPr>
                        <p:spPr>
                          <a:xfrm rot="16200000">
                            <a:off x="2599160" y="13462"/>
                            <a:ext cx="164877" cy="392369"/>
                          </a:xfrm>
                          <a:prstGeom prst="rtTriangle">
                            <a:avLst/>
                          </a:prstGeom>
                          <a:ln w="6350">
                            <a:solidFill>
                              <a:schemeClr val="tx1"/>
                            </a:solidFill>
                          </a:ln>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1" fromWordArt="0" anchor="ctr" anchorCtr="0" forceAA="0" compatLnSpc="1">
                            <a:prstTxWarp prst="textNoShape">
                              <a:avLst/>
                            </a:prstTxWarp>
                            <a:noAutofit/>
                          </a:bodyPr>
                          <a:lstStyle/>
                          <a:p>
                            <a:endParaRPr lang="ar-SA"/>
                          </a:p>
                        </p:txBody>
                      </p:sp>
                      <p:sp>
                        <p:nvSpPr>
                          <p:cNvPr id="27" name="Right Triangle 26">
                            <a:extLst>
                              <a:ext uri="{FF2B5EF4-FFF2-40B4-BE49-F238E27FC236}">
                                <a16:creationId xmlns:a16="http://schemas.microsoft.com/office/drawing/2014/main" id="{1C61E69B-4CD9-4407-B1F0-48A617776D3A}"/>
                              </a:ext>
                            </a:extLst>
                          </p:cNvPr>
                          <p:cNvSpPr/>
                          <p:nvPr/>
                        </p:nvSpPr>
                        <p:spPr>
                          <a:xfrm rot="16200000">
                            <a:off x="424806" y="1222312"/>
                            <a:ext cx="261813" cy="227126"/>
                          </a:xfrm>
                          <a:prstGeom prst="rtTriangle">
                            <a:avLst/>
                          </a:prstGeom>
                          <a:ln w="6350">
                            <a:solidFill>
                              <a:schemeClr val="tx1"/>
                            </a:solidFill>
                          </a:ln>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1" fromWordArt="0" anchor="ctr" anchorCtr="0" forceAA="0" compatLnSpc="1">
                            <a:prstTxWarp prst="textNoShape">
                              <a:avLst/>
                            </a:prstTxWarp>
                            <a:noAutofit/>
                          </a:bodyPr>
                          <a:lstStyle/>
                          <a:p>
                            <a:endParaRPr lang="ar-SA"/>
                          </a:p>
                        </p:txBody>
                      </p:sp>
                      <p:grpSp>
                        <p:nvGrpSpPr>
                          <p:cNvPr id="28" name="Group 27">
                            <a:extLst>
                              <a:ext uri="{FF2B5EF4-FFF2-40B4-BE49-F238E27FC236}">
                                <a16:creationId xmlns:a16="http://schemas.microsoft.com/office/drawing/2014/main" id="{009F74C5-6CF6-4009-89AA-9C98D5F6DAB2}"/>
                              </a:ext>
                            </a:extLst>
                          </p:cNvPr>
                          <p:cNvGrpSpPr/>
                          <p:nvPr/>
                        </p:nvGrpSpPr>
                        <p:grpSpPr>
                          <a:xfrm>
                            <a:off x="341026" y="307037"/>
                            <a:ext cx="2597421" cy="1401997"/>
                            <a:chOff x="-880" y="72473"/>
                            <a:chExt cx="2597421" cy="1401997"/>
                          </a:xfrm>
                          <a:noFill/>
                        </p:grpSpPr>
                        <mc:AlternateContent xmlns:mc="http://schemas.openxmlformats.org/markup-compatibility/2006" xmlns:a14="http://schemas.microsoft.com/office/drawing/2010/main">
                          <mc:Choice Requires="a14">
                            <p:sp>
                              <p:nvSpPr>
                                <p:cNvPr id="29" name="Text Box 77">
                                  <a:extLst>
                                    <a:ext uri="{FF2B5EF4-FFF2-40B4-BE49-F238E27FC236}">
                                      <a16:creationId xmlns:a16="http://schemas.microsoft.com/office/drawing/2014/main" id="{FD8AE274-F04B-4D89-A8E8-AB5243802E03}"/>
                                    </a:ext>
                                  </a:extLst>
                                </p:cNvPr>
                                <p:cNvSpPr txBox="1"/>
                                <p:nvPr/>
                              </p:nvSpPr>
                              <p:spPr>
                                <a:xfrm>
                                  <a:off x="2167170" y="72473"/>
                                  <a:ext cx="429371" cy="278296"/>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1" fromWordArt="0" anchor="t" anchorCtr="0" forceAA="0" compatLnSpc="1">
                                  <a:prstTxWarp prst="textNoShape">
                                    <a:avLst/>
                                  </a:prstTxWarp>
                                  <a:noAutofit/>
                                </a:bodyPr>
                                <a:lstStyle/>
                                <a:p>
                                  <a:pPr marL="0" marR="0" algn="l" rtl="0">
                                    <a:lnSpc>
                                      <a:spcPct val="107000"/>
                                    </a:lnSpc>
                                    <a:spcBef>
                                      <a:spcPts val="0"/>
                                    </a:spcBef>
                                    <a:spcAft>
                                      <a:spcPts val="800"/>
                                    </a:spcAft>
                                  </a:pPr>
                                  <a14:m>
                                    <m:oMathPara xmlns:m="http://schemas.openxmlformats.org/officeDocument/2006/math">
                                      <m:oMathParaPr>
                                        <m:jc m:val="centerGroup"/>
                                      </m:oMathParaPr>
                                      <m:oMath xmlns:m="http://schemas.openxmlformats.org/officeDocument/2006/math">
                                        <m:sSub>
                                          <m:sSubPr>
                                            <m:ctrlPr>
                                              <a:rPr lang="en-US" i="1">
                                                <a:effectLst/>
                                                <a:latin typeface="Cambria Math" panose="02040503050406030204" pitchFamily="18" charset="0"/>
                                                <a:ea typeface="Calibri" panose="020F0502020204030204" pitchFamily="34" charset="0"/>
                                                <a:cs typeface="Arial" panose="020B0604020202020204" pitchFamily="34" charset="0"/>
                                              </a:rPr>
                                            </m:ctrlPr>
                                          </m:sSubPr>
                                          <m:e>
                                            <m:r>
                                              <a:rPr lang="en-US" i="1">
                                                <a:effectLst/>
                                                <a:latin typeface="Cambria Math" panose="02040503050406030204" pitchFamily="18" charset="0"/>
                                                <a:ea typeface="Calibri" panose="020F0502020204030204" pitchFamily="34" charset="0"/>
                                                <a:cs typeface="Arial" panose="020B0604020202020204" pitchFamily="34" charset="0"/>
                                              </a:rPr>
                                              <m:t>𝑆</m:t>
                                            </m:r>
                                          </m:e>
                                          <m:sub>
                                            <m:r>
                                              <a:rPr lang="en-US" i="1">
                                                <a:effectLst/>
                                                <a:latin typeface="Cambria Math" panose="02040503050406030204" pitchFamily="18" charset="0"/>
                                                <a:ea typeface="Calibri" panose="020F0502020204030204" pitchFamily="34" charset="0"/>
                                                <a:cs typeface="Arial" panose="020B0604020202020204" pitchFamily="34" charset="0"/>
                                              </a:rPr>
                                              <m:t>2</m:t>
                                            </m:r>
                                          </m:sub>
                                        </m:sSub>
                                      </m:oMath>
                                    </m:oMathPara>
                                  </a14:m>
                                  <a:endParaRPr lang="en-US" dirty="0">
                                    <a:effectLst/>
                                    <a:ea typeface="Calibri" panose="020F0502020204030204" pitchFamily="34" charset="0"/>
                                    <a:cs typeface="Arial" panose="020B0604020202020204" pitchFamily="34" charset="0"/>
                                  </a:endParaRPr>
                                </a:p>
                              </p:txBody>
                            </p:sp>
                          </mc:Choice>
                          <mc:Fallback xmlns="">
                            <p:sp>
                              <p:nvSpPr>
                                <p:cNvPr id="29" name="Text Box 77">
                                  <a:extLst>
                                    <a:ext uri="{FF2B5EF4-FFF2-40B4-BE49-F238E27FC236}">
                                      <a16:creationId xmlns:a16="http://schemas.microsoft.com/office/drawing/2014/main" id="{FD8AE274-F04B-4D89-A8E8-AB5243802E03}"/>
                                    </a:ext>
                                  </a:extLst>
                                </p:cNvPr>
                                <p:cNvSpPr txBox="1">
                                  <a:spLocks noRot="1" noChangeAspect="1" noMove="1" noResize="1" noEditPoints="1" noAdjustHandles="1" noChangeArrowheads="1" noChangeShapeType="1" noTextEdit="1"/>
                                </p:cNvSpPr>
                                <p:nvPr/>
                              </p:nvSpPr>
                              <p:spPr>
                                <a:xfrm>
                                  <a:off x="2167170" y="72473"/>
                                  <a:ext cx="429371" cy="278296"/>
                                </a:xfrm>
                                <a:prstGeom prst="rect">
                                  <a:avLst/>
                                </a:prstGeom>
                                <a:blipFill>
                                  <a:blip r:embed="rId2"/>
                                  <a:stretch>
                                    <a:fillRect/>
                                  </a:stretch>
                                </a:blipFill>
                                <a:ln w="6350">
                                  <a:noFill/>
                                </a:ln>
                                <a:effectLst/>
                              </p:spPr>
                              <p:txBody>
                                <a:bodyPr/>
                                <a:lstStyle/>
                                <a:p>
                                  <a:r>
                                    <a:rPr lang="ar-IQ">
                                      <a:noFill/>
                                    </a:rPr>
                                    <a:t> </a:t>
                                  </a:r>
                                </a:p>
                              </p:txBody>
                            </p:sp>
                          </mc:Fallback>
                        </mc:AlternateContent>
                        <mc:AlternateContent xmlns:mc="http://schemas.openxmlformats.org/markup-compatibility/2006" xmlns:a14="http://schemas.microsoft.com/office/drawing/2010/main">
                          <mc:Choice Requires="a14">
                            <p:sp>
                              <p:nvSpPr>
                                <p:cNvPr id="30" name="Text Box 78">
                                  <a:extLst>
                                    <a:ext uri="{FF2B5EF4-FFF2-40B4-BE49-F238E27FC236}">
                                      <a16:creationId xmlns:a16="http://schemas.microsoft.com/office/drawing/2014/main" id="{4A67602E-B50D-4EC3-8B0A-E92F0FCA9641}"/>
                                    </a:ext>
                                  </a:extLst>
                                </p:cNvPr>
                                <p:cNvSpPr txBox="1"/>
                                <p:nvPr/>
                              </p:nvSpPr>
                              <p:spPr>
                                <a:xfrm>
                                  <a:off x="-880" y="1196174"/>
                                  <a:ext cx="429371" cy="278296"/>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1" fromWordArt="0" anchor="t" anchorCtr="0" forceAA="0" compatLnSpc="1">
                                  <a:prstTxWarp prst="textNoShape">
                                    <a:avLst/>
                                  </a:prstTxWarp>
                                  <a:noAutofit/>
                                </a:bodyPr>
                                <a:lstStyle/>
                                <a:p>
                                  <a:pPr marL="0" marR="0" algn="l" rtl="0">
                                    <a:lnSpc>
                                      <a:spcPct val="107000"/>
                                    </a:lnSpc>
                                    <a:spcBef>
                                      <a:spcPts val="0"/>
                                    </a:spcBef>
                                    <a:spcAft>
                                      <a:spcPts val="800"/>
                                    </a:spcAft>
                                  </a:pPr>
                                  <a14:m>
                                    <m:oMathPara xmlns:m="http://schemas.openxmlformats.org/officeDocument/2006/math">
                                      <m:oMathParaPr>
                                        <m:jc m:val="centerGroup"/>
                                      </m:oMathParaPr>
                                      <m:oMath xmlns:m="http://schemas.openxmlformats.org/officeDocument/2006/math">
                                        <m:sSub>
                                          <m:sSubPr>
                                            <m:ctrlPr>
                                              <a:rPr lang="en-US" i="1">
                                                <a:effectLst/>
                                                <a:latin typeface="Cambria Math" panose="02040503050406030204" pitchFamily="18" charset="0"/>
                                                <a:ea typeface="Calibri" panose="020F0502020204030204" pitchFamily="34" charset="0"/>
                                                <a:cs typeface="Arial" panose="020B0604020202020204" pitchFamily="34" charset="0"/>
                                              </a:rPr>
                                            </m:ctrlPr>
                                          </m:sSubPr>
                                          <m:e>
                                            <m:r>
                                              <a:rPr lang="en-US" i="1">
                                                <a:effectLst/>
                                                <a:latin typeface="Cambria Math" panose="02040503050406030204" pitchFamily="18" charset="0"/>
                                                <a:ea typeface="Calibri" panose="020F0502020204030204" pitchFamily="34" charset="0"/>
                                                <a:cs typeface="Arial" panose="020B0604020202020204" pitchFamily="34" charset="0"/>
                                              </a:rPr>
                                              <m:t>𝑆</m:t>
                                            </m:r>
                                          </m:e>
                                          <m:sub>
                                            <m:r>
                                              <a:rPr lang="en-US" i="1">
                                                <a:effectLst/>
                                                <a:latin typeface="Cambria Math" panose="02040503050406030204" pitchFamily="18" charset="0"/>
                                                <a:ea typeface="Calibri" panose="020F0502020204030204" pitchFamily="34" charset="0"/>
                                                <a:cs typeface="Arial" panose="020B0604020202020204" pitchFamily="34" charset="0"/>
                                              </a:rPr>
                                              <m:t>1</m:t>
                                            </m:r>
                                          </m:sub>
                                        </m:sSub>
                                      </m:oMath>
                                    </m:oMathPara>
                                  </a14:m>
                                  <a:endParaRPr lang="en-US" dirty="0">
                                    <a:effectLst/>
                                    <a:ea typeface="Calibri" panose="020F0502020204030204" pitchFamily="34" charset="0"/>
                                    <a:cs typeface="Arial" panose="020B0604020202020204" pitchFamily="34" charset="0"/>
                                  </a:endParaRPr>
                                </a:p>
                              </p:txBody>
                            </p:sp>
                          </mc:Choice>
                          <mc:Fallback xmlns="">
                            <p:sp>
                              <p:nvSpPr>
                                <p:cNvPr id="30" name="Text Box 78">
                                  <a:extLst>
                                    <a:ext uri="{FF2B5EF4-FFF2-40B4-BE49-F238E27FC236}">
                                      <a16:creationId xmlns:a16="http://schemas.microsoft.com/office/drawing/2014/main" id="{4A67602E-B50D-4EC3-8B0A-E92F0FCA9641}"/>
                                    </a:ext>
                                  </a:extLst>
                                </p:cNvPr>
                                <p:cNvSpPr txBox="1">
                                  <a:spLocks noRot="1" noChangeAspect="1" noMove="1" noResize="1" noEditPoints="1" noAdjustHandles="1" noChangeArrowheads="1" noChangeShapeType="1" noTextEdit="1"/>
                                </p:cNvSpPr>
                                <p:nvPr/>
                              </p:nvSpPr>
                              <p:spPr>
                                <a:xfrm>
                                  <a:off x="-880" y="1196174"/>
                                  <a:ext cx="429371" cy="278296"/>
                                </a:xfrm>
                                <a:prstGeom prst="rect">
                                  <a:avLst/>
                                </a:prstGeom>
                                <a:blipFill>
                                  <a:blip r:embed="rId3"/>
                                  <a:stretch>
                                    <a:fillRect/>
                                  </a:stretch>
                                </a:blipFill>
                                <a:ln w="6350">
                                  <a:noFill/>
                                </a:ln>
                                <a:effectLst/>
                              </p:spPr>
                              <p:txBody>
                                <a:bodyPr/>
                                <a:lstStyle/>
                                <a:p>
                                  <a:r>
                                    <a:rPr lang="ar-IQ">
                                      <a:noFill/>
                                    </a:rPr>
                                    <a:t> </a:t>
                                  </a:r>
                                </a:p>
                              </p:txBody>
                            </p:sp>
                          </mc:Fallback>
                        </mc:AlternateContent>
                      </p:grpSp>
                    </p:grpSp>
                  </p:grpSp>
                  <p:sp>
                    <p:nvSpPr>
                      <p:cNvPr id="20" name="Text Box 82">
                        <a:extLst>
                          <a:ext uri="{FF2B5EF4-FFF2-40B4-BE49-F238E27FC236}">
                            <a16:creationId xmlns:a16="http://schemas.microsoft.com/office/drawing/2014/main" id="{DF7874EE-F4D9-42B6-94D9-C1970FE7A1EB}"/>
                          </a:ext>
                        </a:extLst>
                      </p:cNvPr>
                      <p:cNvSpPr txBox="1"/>
                      <p:nvPr/>
                    </p:nvSpPr>
                    <p:spPr>
                      <a:xfrm>
                        <a:off x="0" y="152400"/>
                        <a:ext cx="355600" cy="228600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vert270" wrap="square" lIns="91440" tIns="45720" rIns="91440" bIns="45720" numCol="1" spcCol="0" rtlCol="1" fromWordArt="0" anchor="t" anchorCtr="0" forceAA="0" compatLnSpc="1">
                        <a:prstTxWarp prst="textNoShape">
                          <a:avLst/>
                        </a:prstTxWarp>
                        <a:noAutofit/>
                      </a:bodyPr>
                      <a:lstStyle/>
                      <a:p>
                        <a:pPr marL="0" marR="0" algn="ctr" rtl="0">
                          <a:lnSpc>
                            <a:spcPct val="107000"/>
                          </a:lnSpc>
                          <a:spcBef>
                            <a:spcPts val="0"/>
                          </a:spcBef>
                          <a:spcAft>
                            <a:spcPts val="800"/>
                          </a:spcAft>
                        </a:pPr>
                        <a:r>
                          <a:rPr lang="en-US" dirty="0">
                            <a:effectLst/>
                            <a:latin typeface="Times New Roman" panose="02020603050405020304" pitchFamily="18" charset="0"/>
                            <a:ea typeface="Calibri" panose="020F0502020204030204" pitchFamily="34" charset="0"/>
                            <a:cs typeface="Arial" panose="020B0604020202020204" pitchFamily="34" charset="0"/>
                          </a:rPr>
                          <a:t>Accumulated precipitation of station A</a:t>
                        </a:r>
                        <a:endParaRPr lang="en-US" dirty="0">
                          <a:effectLst/>
                          <a:ea typeface="Calibri" panose="020F0502020204030204" pitchFamily="34" charset="0"/>
                          <a:cs typeface="Arial" panose="020B0604020202020204" pitchFamily="34" charset="0"/>
                        </a:endParaRPr>
                      </a:p>
                    </p:txBody>
                  </p:sp>
                </p:grpSp>
                <p:sp>
                  <p:nvSpPr>
                    <p:cNvPr id="18" name="Text Box 83">
                      <a:extLst>
                        <a:ext uri="{FF2B5EF4-FFF2-40B4-BE49-F238E27FC236}">
                          <a16:creationId xmlns:a16="http://schemas.microsoft.com/office/drawing/2014/main" id="{4451CEB0-A4FA-459B-931D-CB5AE66EE1BE}"/>
                        </a:ext>
                      </a:extLst>
                    </p:cNvPr>
                    <p:cNvSpPr txBox="1"/>
                    <p:nvPr/>
                  </p:nvSpPr>
                  <p:spPr>
                    <a:xfrm>
                      <a:off x="838200" y="2527300"/>
                      <a:ext cx="2508250" cy="24130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1" fromWordArt="0" anchor="t" anchorCtr="0" forceAA="0" compatLnSpc="1">
                      <a:prstTxWarp prst="textNoShape">
                        <a:avLst/>
                      </a:prstTxWarp>
                      <a:noAutofit/>
                    </a:bodyPr>
                    <a:lstStyle/>
                    <a:p>
                      <a:pPr marL="0" marR="0" algn="ctr" rtl="0">
                        <a:lnSpc>
                          <a:spcPct val="107000"/>
                        </a:lnSpc>
                        <a:spcBef>
                          <a:spcPts val="0"/>
                        </a:spcBef>
                        <a:spcAft>
                          <a:spcPts val="800"/>
                        </a:spcAft>
                      </a:pPr>
                      <a:r>
                        <a:rPr lang="en-US">
                          <a:effectLst/>
                          <a:latin typeface="Times New Roman" panose="02020603050405020304" pitchFamily="18" charset="0"/>
                          <a:ea typeface="Calibri" panose="020F0502020204030204" pitchFamily="34" charset="0"/>
                          <a:cs typeface="Arial" panose="020B0604020202020204" pitchFamily="34" charset="0"/>
                        </a:rPr>
                        <a:t>Accumulated precipitation of 20 stations</a:t>
                      </a:r>
                      <a:endParaRPr lang="en-US">
                        <a:effectLst/>
                        <a:ea typeface="Calibri" panose="020F0502020204030204" pitchFamily="34" charset="0"/>
                        <a:cs typeface="Arial" panose="020B0604020202020204" pitchFamily="34" charset="0"/>
                      </a:endParaRPr>
                    </a:p>
                  </p:txBody>
                </p:sp>
              </p:grpSp>
              <p:cxnSp>
                <p:nvCxnSpPr>
                  <p:cNvPr id="15" name="Curved Connector 86">
                    <a:extLst>
                      <a:ext uri="{FF2B5EF4-FFF2-40B4-BE49-F238E27FC236}">
                        <a16:creationId xmlns:a16="http://schemas.microsoft.com/office/drawing/2014/main" id="{F6D22580-DC61-465A-B300-A6D161098994}"/>
                      </a:ext>
                    </a:extLst>
                  </p:cNvPr>
                  <p:cNvCxnSpPr/>
                  <p:nvPr/>
                </p:nvCxnSpPr>
                <p:spPr>
                  <a:xfrm>
                    <a:off x="1276350" y="1473200"/>
                    <a:ext cx="330200" cy="355600"/>
                  </a:xfrm>
                  <a:prstGeom prst="curvedConnector3">
                    <a:avLst>
                      <a:gd name="adj1" fmla="val 76923"/>
                    </a:avLst>
                  </a:prstGeom>
                  <a:ln>
                    <a:tailEnd type="stealt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6" name="Text Box 87">
                        <a:extLst>
                          <a:ext uri="{FF2B5EF4-FFF2-40B4-BE49-F238E27FC236}">
                            <a16:creationId xmlns:a16="http://schemas.microsoft.com/office/drawing/2014/main" id="{9A3A24DB-73F8-4BB8-A4C5-C0234B3B8BC3}"/>
                          </a:ext>
                        </a:extLst>
                      </p:cNvPr>
                      <p:cNvSpPr txBox="1"/>
                      <p:nvPr/>
                    </p:nvSpPr>
                    <p:spPr>
                      <a:xfrm>
                        <a:off x="1485900" y="1733550"/>
                        <a:ext cx="781050" cy="2730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1" fromWordArt="0" anchor="t" anchorCtr="0" forceAA="0" compatLnSpc="1">
                        <a:prstTxWarp prst="textNoShape">
                          <a:avLst/>
                        </a:prstTxWarp>
                        <a:noAutofit/>
                      </a:bodyPr>
                      <a:lstStyle/>
                      <a:p>
                        <a:pPr marL="0" marR="0" algn="l" rtl="0">
                          <a:lnSpc>
                            <a:spcPct val="107000"/>
                          </a:lnSpc>
                          <a:spcBef>
                            <a:spcPts val="0"/>
                          </a:spcBef>
                          <a:spcAft>
                            <a:spcPts val="800"/>
                          </a:spcAft>
                        </a:pPr>
                        <a14:m>
                          <m:oMathPara xmlns:m="http://schemas.openxmlformats.org/officeDocument/2006/math">
                            <m:oMathParaPr>
                              <m:jc m:val="centerGroup"/>
                            </m:oMathParaPr>
                            <m:oMath xmlns:m="http://schemas.openxmlformats.org/officeDocument/2006/math">
                              <m:d>
                                <m:dPr>
                                  <m:ctrlPr>
                                    <a:rPr lang="en-US" sz="2000" i="1" smtClean="0">
                                      <a:solidFill>
                                        <a:srgbClr val="FF0000"/>
                                      </a:solidFill>
                                      <a:effectLst/>
                                      <a:latin typeface="Cambria Math" panose="02040503050406030204" pitchFamily="18" charset="0"/>
                                      <a:ea typeface="Calibri" panose="020F0502020204030204" pitchFamily="34" charset="0"/>
                                      <a:cs typeface="Arial" panose="020B0604020202020204" pitchFamily="34" charset="0"/>
                                    </a:rPr>
                                  </m:ctrlPr>
                                </m:dPr>
                                <m:e>
                                  <m:sSub>
                                    <m:sSubPr>
                                      <m:ctrlPr>
                                        <a:rPr lang="en-US" sz="2000" i="1">
                                          <a:solidFill>
                                            <a:srgbClr val="FF0000"/>
                                          </a:solidFill>
                                          <a:effectLst/>
                                          <a:latin typeface="Cambria Math" panose="02040503050406030204" pitchFamily="18" charset="0"/>
                                          <a:ea typeface="Calibri" panose="020F0502020204030204" pitchFamily="34" charset="0"/>
                                          <a:cs typeface="Arial" panose="020B0604020202020204" pitchFamily="34" charset="0"/>
                                        </a:rPr>
                                      </m:ctrlPr>
                                    </m:sSubPr>
                                    <m:e>
                                      <m:r>
                                        <a:rPr lang="en-US" sz="2000" i="1">
                                          <a:solidFill>
                                            <a:srgbClr val="FF0000"/>
                                          </a:solidFill>
                                          <a:effectLst/>
                                          <a:latin typeface="Cambria Math" panose="02040503050406030204" pitchFamily="18" charset="0"/>
                                          <a:ea typeface="Calibri" panose="020F0502020204030204" pitchFamily="34" charset="0"/>
                                          <a:cs typeface="Arial" panose="020B0604020202020204" pitchFamily="34" charset="0"/>
                                        </a:rPr>
                                        <m:t>𝑋</m:t>
                                      </m:r>
                                    </m:e>
                                    <m:sub>
                                      <m:r>
                                        <a:rPr lang="en-US" sz="2000" i="1">
                                          <a:solidFill>
                                            <a:srgbClr val="FF0000"/>
                                          </a:solidFill>
                                          <a:effectLst/>
                                          <a:latin typeface="Cambria Math" panose="02040503050406030204" pitchFamily="18" charset="0"/>
                                          <a:ea typeface="Calibri" panose="020F0502020204030204" pitchFamily="34" charset="0"/>
                                          <a:cs typeface="Arial" panose="020B0604020202020204" pitchFamily="34" charset="0"/>
                                        </a:rPr>
                                        <m:t>𝑜</m:t>
                                      </m:r>
                                    </m:sub>
                                  </m:sSub>
                                  <m:r>
                                    <a:rPr lang="en-US" sz="2000" i="1">
                                      <a:solidFill>
                                        <a:srgbClr val="FF0000"/>
                                      </a:solidFill>
                                      <a:effectLst/>
                                      <a:latin typeface="Cambria Math" panose="02040503050406030204" pitchFamily="18" charset="0"/>
                                      <a:ea typeface="Calibri" panose="020F0502020204030204" pitchFamily="34" charset="0"/>
                                      <a:cs typeface="Arial" panose="020B0604020202020204" pitchFamily="34" charset="0"/>
                                    </a:rPr>
                                    <m:t>,</m:t>
                                  </m:r>
                                  <m:sSub>
                                    <m:sSubPr>
                                      <m:ctrlPr>
                                        <a:rPr lang="en-US" sz="2000" i="1">
                                          <a:solidFill>
                                            <a:srgbClr val="FF0000"/>
                                          </a:solidFill>
                                          <a:effectLst/>
                                          <a:latin typeface="Cambria Math" panose="02040503050406030204" pitchFamily="18" charset="0"/>
                                          <a:ea typeface="Calibri" panose="020F0502020204030204" pitchFamily="34" charset="0"/>
                                          <a:cs typeface="Arial" panose="020B0604020202020204" pitchFamily="34" charset="0"/>
                                        </a:rPr>
                                      </m:ctrlPr>
                                    </m:sSubPr>
                                    <m:e>
                                      <m:r>
                                        <a:rPr lang="en-US" sz="2000" i="1">
                                          <a:solidFill>
                                            <a:srgbClr val="FF0000"/>
                                          </a:solidFill>
                                          <a:effectLst/>
                                          <a:latin typeface="Cambria Math" panose="02040503050406030204" pitchFamily="18" charset="0"/>
                                          <a:ea typeface="Calibri" panose="020F0502020204030204" pitchFamily="34" charset="0"/>
                                          <a:cs typeface="Arial" panose="020B0604020202020204" pitchFamily="34" charset="0"/>
                                        </a:rPr>
                                        <m:t>𝐻</m:t>
                                      </m:r>
                                    </m:e>
                                    <m:sub>
                                      <m:r>
                                        <a:rPr lang="en-US" sz="2000" i="1">
                                          <a:solidFill>
                                            <a:srgbClr val="FF0000"/>
                                          </a:solidFill>
                                          <a:effectLst/>
                                          <a:latin typeface="Cambria Math" panose="02040503050406030204" pitchFamily="18" charset="0"/>
                                          <a:ea typeface="Calibri" panose="020F0502020204030204" pitchFamily="34" charset="0"/>
                                          <a:cs typeface="Arial" panose="020B0604020202020204" pitchFamily="34" charset="0"/>
                                        </a:rPr>
                                        <m:t>𝑜</m:t>
                                      </m:r>
                                    </m:sub>
                                  </m:sSub>
                                </m:e>
                              </m:d>
                            </m:oMath>
                          </m:oMathPara>
                        </a14:m>
                        <a:endParaRPr lang="en-US" sz="2000" dirty="0">
                          <a:solidFill>
                            <a:srgbClr val="FF0000"/>
                          </a:solidFill>
                          <a:effectLst/>
                          <a:ea typeface="Calibri" panose="020F0502020204030204" pitchFamily="34" charset="0"/>
                          <a:cs typeface="Arial" panose="020B0604020202020204" pitchFamily="34" charset="0"/>
                        </a:endParaRPr>
                      </a:p>
                    </p:txBody>
                  </p:sp>
                </mc:Choice>
                <mc:Fallback xmlns="">
                  <p:sp>
                    <p:nvSpPr>
                      <p:cNvPr id="16" name="Text Box 87">
                        <a:extLst>
                          <a:ext uri="{FF2B5EF4-FFF2-40B4-BE49-F238E27FC236}">
                            <a16:creationId xmlns:a16="http://schemas.microsoft.com/office/drawing/2014/main" id="{9A3A24DB-73F8-4BB8-A4C5-C0234B3B8BC3}"/>
                          </a:ext>
                        </a:extLst>
                      </p:cNvPr>
                      <p:cNvSpPr txBox="1">
                        <a:spLocks noRot="1" noChangeAspect="1" noMove="1" noResize="1" noEditPoints="1" noAdjustHandles="1" noChangeArrowheads="1" noChangeShapeType="1" noTextEdit="1"/>
                      </p:cNvSpPr>
                      <p:nvPr/>
                    </p:nvSpPr>
                    <p:spPr>
                      <a:xfrm>
                        <a:off x="1485900" y="1733550"/>
                        <a:ext cx="781050" cy="273050"/>
                      </a:xfrm>
                      <a:prstGeom prst="rect">
                        <a:avLst/>
                      </a:prstGeom>
                      <a:blipFill>
                        <a:blip r:embed="rId4"/>
                        <a:stretch>
                          <a:fillRect/>
                        </a:stretch>
                      </a:blipFill>
                      <a:ln w="6350">
                        <a:noFill/>
                      </a:ln>
                      <a:effectLst/>
                    </p:spPr>
                    <p:txBody>
                      <a:bodyPr/>
                      <a:lstStyle/>
                      <a:p>
                        <a:r>
                          <a:rPr lang="ar-IQ">
                            <a:noFill/>
                          </a:rPr>
                          <a:t> </a:t>
                        </a:r>
                      </a:p>
                    </p:txBody>
                  </p:sp>
                </mc:Fallback>
              </mc:AlternateContent>
            </p:grpSp>
            <p:cxnSp>
              <p:nvCxnSpPr>
                <p:cNvPr id="13" name="Straight Connector 12">
                  <a:extLst>
                    <a:ext uri="{FF2B5EF4-FFF2-40B4-BE49-F238E27FC236}">
                      <a16:creationId xmlns:a16="http://schemas.microsoft.com/office/drawing/2014/main" id="{F86C8F2F-C9D2-49CE-AC3E-7B3E1B372E51}"/>
                    </a:ext>
                  </a:extLst>
                </p:cNvPr>
                <p:cNvCxnSpPr/>
                <p:nvPr/>
              </p:nvCxnSpPr>
              <p:spPr>
                <a:xfrm>
                  <a:off x="793750" y="1689100"/>
                  <a:ext cx="0" cy="799658"/>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grpSp>
            <p:nvGrpSpPr>
              <p:cNvPr id="9" name="Group 8">
                <a:extLst>
                  <a:ext uri="{FF2B5EF4-FFF2-40B4-BE49-F238E27FC236}">
                    <a16:creationId xmlns:a16="http://schemas.microsoft.com/office/drawing/2014/main" id="{E60B6535-A0E5-475B-8775-83D3937A4CF0}"/>
                  </a:ext>
                </a:extLst>
              </p:cNvPr>
              <p:cNvGrpSpPr/>
              <p:nvPr/>
            </p:nvGrpSpPr>
            <p:grpSpPr>
              <a:xfrm>
                <a:off x="355600" y="1377950"/>
                <a:ext cx="1248192" cy="1104900"/>
                <a:chOff x="0" y="0"/>
                <a:chExt cx="1248192" cy="1104900"/>
              </a:xfrm>
            </p:grpSpPr>
            <mc:AlternateContent xmlns:mc="http://schemas.openxmlformats.org/markup-compatibility/2006" xmlns:a14="http://schemas.microsoft.com/office/drawing/2010/main">
              <mc:Choice Requires="a14">
                <p:sp>
                  <p:nvSpPr>
                    <p:cNvPr id="10" name="Text Box 91">
                      <a:extLst>
                        <a:ext uri="{FF2B5EF4-FFF2-40B4-BE49-F238E27FC236}">
                          <a16:creationId xmlns:a16="http://schemas.microsoft.com/office/drawing/2014/main" id="{804A4C93-CF30-498F-B11F-808D716A3034}"/>
                        </a:ext>
                      </a:extLst>
                    </p:cNvPr>
                    <p:cNvSpPr txBox="1"/>
                    <p:nvPr/>
                  </p:nvSpPr>
                  <p:spPr>
                    <a:xfrm>
                      <a:off x="0" y="0"/>
                      <a:ext cx="780937" cy="2730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1" fromWordArt="0" anchor="t" anchorCtr="0" forceAA="0" compatLnSpc="1">
                      <a:prstTxWarp prst="textNoShape">
                        <a:avLst/>
                      </a:prstTxWarp>
                      <a:noAutofit/>
                    </a:bodyPr>
                    <a:lstStyle/>
                    <a:p>
                      <a:pPr marL="0" marR="0" algn="l" rtl="0">
                        <a:lnSpc>
                          <a:spcPct val="107000"/>
                        </a:lnSpc>
                        <a:spcBef>
                          <a:spcPts val="0"/>
                        </a:spcBef>
                        <a:spcAft>
                          <a:spcPts val="800"/>
                        </a:spcAft>
                      </a:pPr>
                      <a14:m>
                        <m:oMathPara xmlns:m="http://schemas.openxmlformats.org/officeDocument/2006/math">
                          <m:oMathParaPr>
                            <m:jc m:val="centerGroup"/>
                          </m:oMathParaPr>
                          <m:oMath xmlns:m="http://schemas.openxmlformats.org/officeDocument/2006/math">
                            <m:d>
                              <m:dPr>
                                <m:ctrlPr>
                                  <a:rPr lang="en-US" i="1">
                                    <a:effectLst/>
                                    <a:latin typeface="Cambria Math" panose="02040503050406030204" pitchFamily="18" charset="0"/>
                                    <a:ea typeface="Calibri" panose="020F0502020204030204" pitchFamily="34" charset="0"/>
                                    <a:cs typeface="Arial" panose="020B0604020202020204" pitchFamily="34" charset="0"/>
                                  </a:rPr>
                                </m:ctrlPr>
                              </m:dPr>
                              <m:e>
                                <m:sSub>
                                  <m:sSubPr>
                                    <m:ctrlPr>
                                      <a:rPr lang="en-US" i="1">
                                        <a:effectLst/>
                                        <a:latin typeface="Cambria Math" panose="02040503050406030204" pitchFamily="18" charset="0"/>
                                        <a:ea typeface="Calibri" panose="020F0502020204030204" pitchFamily="34" charset="0"/>
                                        <a:cs typeface="Arial" panose="020B0604020202020204" pitchFamily="34" charset="0"/>
                                      </a:rPr>
                                    </m:ctrlPr>
                                  </m:sSubPr>
                                  <m:e>
                                    <m:r>
                                      <a:rPr lang="en-US" i="1">
                                        <a:effectLst/>
                                        <a:latin typeface="Cambria Math" panose="02040503050406030204" pitchFamily="18" charset="0"/>
                                        <a:ea typeface="Calibri" panose="020F0502020204030204" pitchFamily="34" charset="0"/>
                                        <a:cs typeface="Arial" panose="020B0604020202020204" pitchFamily="34" charset="0"/>
                                      </a:rPr>
                                      <m:t>𝑋</m:t>
                                    </m:r>
                                  </m:e>
                                  <m:sub>
                                    <m:r>
                                      <a:rPr lang="en-US" i="1">
                                        <a:effectLst/>
                                        <a:latin typeface="Cambria Math" panose="02040503050406030204" pitchFamily="18" charset="0"/>
                                        <a:ea typeface="Calibri" panose="020F0502020204030204" pitchFamily="34" charset="0"/>
                                        <a:cs typeface="Arial" panose="020B0604020202020204" pitchFamily="34" charset="0"/>
                                      </a:rPr>
                                      <m:t>1</m:t>
                                    </m:r>
                                  </m:sub>
                                </m:sSub>
                                <m:r>
                                  <a:rPr lang="en-US" i="1">
                                    <a:effectLst/>
                                    <a:latin typeface="Cambria Math" panose="02040503050406030204" pitchFamily="18" charset="0"/>
                                    <a:ea typeface="Calibri" panose="020F0502020204030204" pitchFamily="34" charset="0"/>
                                    <a:cs typeface="Arial" panose="020B0604020202020204" pitchFamily="34" charset="0"/>
                                  </a:rPr>
                                  <m:t>,</m:t>
                                </m:r>
                                <m:sSub>
                                  <m:sSubPr>
                                    <m:ctrlPr>
                                      <a:rPr lang="en-US" i="1">
                                        <a:effectLst/>
                                        <a:latin typeface="Cambria Math" panose="02040503050406030204" pitchFamily="18" charset="0"/>
                                        <a:ea typeface="Calibri" panose="020F0502020204030204" pitchFamily="34" charset="0"/>
                                        <a:cs typeface="Arial" panose="020B0604020202020204" pitchFamily="34" charset="0"/>
                                      </a:rPr>
                                    </m:ctrlPr>
                                  </m:sSubPr>
                                  <m:e>
                                    <m:r>
                                      <a:rPr lang="en-US" i="1">
                                        <a:effectLst/>
                                        <a:latin typeface="Cambria Math" panose="02040503050406030204" pitchFamily="18" charset="0"/>
                                        <a:ea typeface="Calibri" panose="020F0502020204030204" pitchFamily="34" charset="0"/>
                                        <a:cs typeface="Arial" panose="020B0604020202020204" pitchFamily="34" charset="0"/>
                                      </a:rPr>
                                      <m:t>𝑌</m:t>
                                    </m:r>
                                  </m:e>
                                  <m:sub>
                                    <m:r>
                                      <a:rPr lang="en-US" i="1">
                                        <a:effectLst/>
                                        <a:latin typeface="Cambria Math" panose="02040503050406030204" pitchFamily="18" charset="0"/>
                                        <a:ea typeface="Calibri" panose="020F0502020204030204" pitchFamily="34" charset="0"/>
                                        <a:cs typeface="Arial" panose="020B0604020202020204" pitchFamily="34" charset="0"/>
                                      </a:rPr>
                                      <m:t>1</m:t>
                                    </m:r>
                                  </m:sub>
                                </m:sSub>
                              </m:e>
                            </m:d>
                          </m:oMath>
                        </m:oMathPara>
                      </a14:m>
                      <a:endParaRPr lang="en-US" dirty="0">
                        <a:effectLst/>
                        <a:ea typeface="Calibri" panose="020F0502020204030204" pitchFamily="34" charset="0"/>
                        <a:cs typeface="Arial" panose="020B0604020202020204" pitchFamily="34" charset="0"/>
                      </a:endParaRPr>
                    </a:p>
                  </p:txBody>
                </p:sp>
              </mc:Choice>
              <mc:Fallback xmlns="">
                <p:sp>
                  <p:nvSpPr>
                    <p:cNvPr id="10" name="Text Box 91">
                      <a:extLst>
                        <a:ext uri="{FF2B5EF4-FFF2-40B4-BE49-F238E27FC236}">
                          <a16:creationId xmlns:a16="http://schemas.microsoft.com/office/drawing/2014/main" id="{804A4C93-CF30-498F-B11F-808D716A3034}"/>
                        </a:ext>
                      </a:extLst>
                    </p:cNvPr>
                    <p:cNvSpPr txBox="1">
                      <a:spLocks noRot="1" noChangeAspect="1" noMove="1" noResize="1" noEditPoints="1" noAdjustHandles="1" noChangeArrowheads="1" noChangeShapeType="1" noTextEdit="1"/>
                    </p:cNvSpPr>
                    <p:nvPr/>
                  </p:nvSpPr>
                  <p:spPr>
                    <a:xfrm>
                      <a:off x="0" y="0"/>
                      <a:ext cx="780937" cy="273050"/>
                    </a:xfrm>
                    <a:prstGeom prst="rect">
                      <a:avLst/>
                    </a:prstGeom>
                    <a:blipFill>
                      <a:blip r:embed="rId5"/>
                      <a:stretch>
                        <a:fillRect/>
                      </a:stretch>
                    </a:blipFill>
                    <a:ln w="6350">
                      <a:noFill/>
                    </a:ln>
                    <a:effectLst/>
                  </p:spPr>
                  <p:txBody>
                    <a:bodyPr/>
                    <a:lstStyle/>
                    <a:p>
                      <a:r>
                        <a:rPr lang="ar-IQ">
                          <a:noFill/>
                        </a:rPr>
                        <a:t> </a:t>
                      </a:r>
                    </a:p>
                  </p:txBody>
                </p:sp>
              </mc:Fallback>
            </mc:AlternateContent>
            <mc:AlternateContent xmlns:mc="http://schemas.openxmlformats.org/markup-compatibility/2006" xmlns:a14="http://schemas.microsoft.com/office/drawing/2010/main">
              <mc:Choice Requires="a14">
                <p:sp>
                  <p:nvSpPr>
                    <p:cNvPr id="11" name="Text Box 92">
                      <a:extLst>
                        <a:ext uri="{FF2B5EF4-FFF2-40B4-BE49-F238E27FC236}">
                          <a16:creationId xmlns:a16="http://schemas.microsoft.com/office/drawing/2014/main" id="{DE33B1FA-C3F2-4A76-9CDE-53B461AA94FF}"/>
                        </a:ext>
                      </a:extLst>
                    </p:cNvPr>
                    <p:cNvSpPr txBox="1"/>
                    <p:nvPr/>
                  </p:nvSpPr>
                  <p:spPr>
                    <a:xfrm>
                      <a:off x="467255" y="831850"/>
                      <a:ext cx="780937" cy="2730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1" fromWordArt="0" anchor="t" anchorCtr="0" forceAA="0" compatLnSpc="1">
                      <a:prstTxWarp prst="textNoShape">
                        <a:avLst/>
                      </a:prstTxWarp>
                      <a:noAutofit/>
                    </a:bodyPr>
                    <a:lstStyle/>
                    <a:p>
                      <a:pPr marL="0" marR="0" algn="l" rtl="0">
                        <a:lnSpc>
                          <a:spcPct val="107000"/>
                        </a:lnSpc>
                        <a:spcBef>
                          <a:spcPts val="0"/>
                        </a:spcBef>
                        <a:spcAft>
                          <a:spcPts val="800"/>
                        </a:spcAft>
                      </a:pPr>
                      <a14:m>
                        <m:oMathPara xmlns:m="http://schemas.openxmlformats.org/officeDocument/2006/math">
                          <m:oMathParaPr>
                            <m:jc m:val="centerGroup"/>
                          </m:oMathParaPr>
                          <m:oMath xmlns:m="http://schemas.openxmlformats.org/officeDocument/2006/math">
                            <m:d>
                              <m:dPr>
                                <m:ctrlPr>
                                  <a:rPr lang="en-US" i="1">
                                    <a:effectLst/>
                                    <a:latin typeface="Cambria Math" panose="02040503050406030204" pitchFamily="18" charset="0"/>
                                    <a:ea typeface="Calibri" panose="020F0502020204030204" pitchFamily="34" charset="0"/>
                                    <a:cs typeface="Arial" panose="020B0604020202020204" pitchFamily="34" charset="0"/>
                                  </a:rPr>
                                </m:ctrlPr>
                              </m:dPr>
                              <m:e>
                                <m:sSub>
                                  <m:sSubPr>
                                    <m:ctrlPr>
                                      <a:rPr lang="en-US" i="1">
                                        <a:effectLst/>
                                        <a:latin typeface="Cambria Math" panose="02040503050406030204" pitchFamily="18" charset="0"/>
                                        <a:ea typeface="Calibri" panose="020F0502020204030204" pitchFamily="34" charset="0"/>
                                        <a:cs typeface="Arial" panose="020B0604020202020204" pitchFamily="34" charset="0"/>
                                      </a:rPr>
                                    </m:ctrlPr>
                                  </m:sSubPr>
                                  <m:e>
                                    <m:r>
                                      <a:rPr lang="en-US" i="1">
                                        <a:effectLst/>
                                        <a:latin typeface="Cambria Math" panose="02040503050406030204" pitchFamily="18" charset="0"/>
                                        <a:ea typeface="Calibri" panose="020F0502020204030204" pitchFamily="34" charset="0"/>
                                        <a:cs typeface="Arial" panose="020B0604020202020204" pitchFamily="34" charset="0"/>
                                      </a:rPr>
                                      <m:t>𝑋</m:t>
                                    </m:r>
                                  </m:e>
                                  <m:sub>
                                    <m:r>
                                      <a:rPr lang="en-US" i="1">
                                        <a:effectLst/>
                                        <a:latin typeface="Cambria Math" panose="02040503050406030204" pitchFamily="18" charset="0"/>
                                        <a:ea typeface="Calibri" panose="020F0502020204030204" pitchFamily="34" charset="0"/>
                                        <a:cs typeface="Arial" panose="020B0604020202020204" pitchFamily="34" charset="0"/>
                                      </a:rPr>
                                      <m:t>1</m:t>
                                    </m:r>
                                  </m:sub>
                                </m:sSub>
                                <m:r>
                                  <a:rPr lang="en-US" i="1">
                                    <a:effectLst/>
                                    <a:latin typeface="Cambria Math" panose="02040503050406030204" pitchFamily="18" charset="0"/>
                                    <a:ea typeface="Calibri" panose="020F0502020204030204" pitchFamily="34" charset="0"/>
                                    <a:cs typeface="Arial" panose="020B0604020202020204" pitchFamily="34" charset="0"/>
                                  </a:rPr>
                                  <m:t>,</m:t>
                                </m:r>
                                <m:sSub>
                                  <m:sSubPr>
                                    <m:ctrlPr>
                                      <a:rPr lang="en-US" i="1">
                                        <a:effectLst/>
                                        <a:latin typeface="Cambria Math" panose="02040503050406030204" pitchFamily="18" charset="0"/>
                                        <a:ea typeface="Calibri" panose="020F0502020204030204" pitchFamily="34" charset="0"/>
                                        <a:cs typeface="Arial" panose="020B0604020202020204" pitchFamily="34" charset="0"/>
                                      </a:rPr>
                                    </m:ctrlPr>
                                  </m:sSubPr>
                                  <m:e>
                                    <m:r>
                                      <a:rPr lang="en-US" i="1">
                                        <a:effectLst/>
                                        <a:latin typeface="Cambria Math" panose="02040503050406030204" pitchFamily="18" charset="0"/>
                                        <a:ea typeface="Calibri" panose="020F0502020204030204" pitchFamily="34" charset="0"/>
                                        <a:cs typeface="Arial" panose="020B0604020202020204" pitchFamily="34" charset="0"/>
                                      </a:rPr>
                                      <m:t>𝐻</m:t>
                                    </m:r>
                                  </m:e>
                                  <m:sub>
                                    <m:r>
                                      <a:rPr lang="en-US" i="1">
                                        <a:effectLst/>
                                        <a:latin typeface="Cambria Math" panose="02040503050406030204" pitchFamily="18" charset="0"/>
                                        <a:ea typeface="Calibri" panose="020F0502020204030204" pitchFamily="34" charset="0"/>
                                        <a:cs typeface="Arial" panose="020B0604020202020204" pitchFamily="34" charset="0"/>
                                      </a:rPr>
                                      <m:t>1</m:t>
                                    </m:r>
                                  </m:sub>
                                </m:sSub>
                              </m:e>
                            </m:d>
                          </m:oMath>
                        </m:oMathPara>
                      </a14:m>
                      <a:endParaRPr lang="en-US" dirty="0">
                        <a:effectLst/>
                        <a:ea typeface="Calibri" panose="020F0502020204030204" pitchFamily="34" charset="0"/>
                        <a:cs typeface="Arial" panose="020B0604020202020204" pitchFamily="34" charset="0"/>
                      </a:endParaRPr>
                    </a:p>
                  </p:txBody>
                </p:sp>
              </mc:Choice>
              <mc:Fallback xmlns="">
                <p:sp>
                  <p:nvSpPr>
                    <p:cNvPr id="11" name="Text Box 92">
                      <a:extLst>
                        <a:ext uri="{FF2B5EF4-FFF2-40B4-BE49-F238E27FC236}">
                          <a16:creationId xmlns:a16="http://schemas.microsoft.com/office/drawing/2014/main" id="{DE33B1FA-C3F2-4A76-9CDE-53B461AA94FF}"/>
                        </a:ext>
                      </a:extLst>
                    </p:cNvPr>
                    <p:cNvSpPr txBox="1">
                      <a:spLocks noRot="1" noChangeAspect="1" noMove="1" noResize="1" noEditPoints="1" noAdjustHandles="1" noChangeArrowheads="1" noChangeShapeType="1" noTextEdit="1"/>
                    </p:cNvSpPr>
                    <p:nvPr/>
                  </p:nvSpPr>
                  <p:spPr>
                    <a:xfrm>
                      <a:off x="467255" y="831850"/>
                      <a:ext cx="780937" cy="273050"/>
                    </a:xfrm>
                    <a:prstGeom prst="rect">
                      <a:avLst/>
                    </a:prstGeom>
                    <a:blipFill>
                      <a:blip r:embed="rId6"/>
                      <a:stretch>
                        <a:fillRect/>
                      </a:stretch>
                    </a:blipFill>
                    <a:ln w="6350">
                      <a:noFill/>
                    </a:ln>
                    <a:effectLst/>
                  </p:spPr>
                  <p:txBody>
                    <a:bodyPr/>
                    <a:lstStyle/>
                    <a:p>
                      <a:r>
                        <a:rPr lang="ar-IQ">
                          <a:noFill/>
                        </a:rPr>
                        <a:t> </a:t>
                      </a:r>
                    </a:p>
                  </p:txBody>
                </p:sp>
              </mc:Fallback>
            </mc:AlternateContent>
          </p:grpSp>
        </p:grpSp>
        <p:cxnSp>
          <p:nvCxnSpPr>
            <p:cNvPr id="7" name="Curved Connector 95">
              <a:extLst>
                <a:ext uri="{FF2B5EF4-FFF2-40B4-BE49-F238E27FC236}">
                  <a16:creationId xmlns:a16="http://schemas.microsoft.com/office/drawing/2014/main" id="{0F5C5217-C305-48A4-B38E-40E385478AFD}"/>
                </a:ext>
              </a:extLst>
            </p:cNvPr>
            <p:cNvCxnSpPr/>
            <p:nvPr/>
          </p:nvCxnSpPr>
          <p:spPr>
            <a:xfrm>
              <a:off x="793750" y="2057400"/>
              <a:ext cx="190614" cy="285750"/>
            </a:xfrm>
            <a:prstGeom prst="curvedConnector3">
              <a:avLst>
                <a:gd name="adj1" fmla="val -32601"/>
              </a:avLst>
            </a:prstGeom>
            <a:ln>
              <a:tailEnd type="stealt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584919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187569"/>
            <a:ext cx="8596668" cy="1320800"/>
          </a:xfrm>
        </p:spPr>
        <p:txBody>
          <a:bodyPr>
            <a:normAutofit fontScale="90000"/>
          </a:bodyPr>
          <a:lstStyle/>
          <a:p>
            <a:pPr rtl="0"/>
            <a:r>
              <a:rPr lang="en-US" dirty="0"/>
              <a:t>Example: the annual precipitation at station X and the average annual precipitation at 15 surrounding stations are as shown in the flowing table</a:t>
            </a:r>
            <a:br>
              <a:rPr lang="en-US" dirty="0"/>
            </a:br>
            <a:endParaRPr lang="ar-IQ" dirty="0"/>
          </a:p>
        </p:txBody>
      </p:sp>
      <p:sp>
        <p:nvSpPr>
          <p:cNvPr id="3" name="Content Placeholder 2"/>
          <p:cNvSpPr>
            <a:spLocks noGrp="1"/>
          </p:cNvSpPr>
          <p:nvPr>
            <p:ph sz="half" idx="1"/>
          </p:nvPr>
        </p:nvSpPr>
        <p:spPr>
          <a:xfrm>
            <a:off x="677334" y="2427875"/>
            <a:ext cx="8596668" cy="3880772"/>
          </a:xfrm>
        </p:spPr>
        <p:txBody>
          <a:bodyPr>
            <a:normAutofit lnSpcReduction="10000"/>
          </a:bodyPr>
          <a:lstStyle/>
          <a:p>
            <a:pPr lvl="0" algn="just" rtl="0"/>
            <a:r>
              <a:rPr lang="en-US" sz="2800" dirty="0"/>
              <a:t>Determine the uniformity of the record at the station X</a:t>
            </a:r>
          </a:p>
          <a:p>
            <a:pPr lvl="0" algn="just" rtl="0"/>
            <a:r>
              <a:rPr lang="en-US" sz="2800" dirty="0"/>
              <a:t> In what year is a change in regime indicated?</a:t>
            </a:r>
          </a:p>
          <a:p>
            <a:pPr lvl="0" algn="just" rtl="0"/>
            <a:r>
              <a:rPr lang="en-US" sz="2800" dirty="0"/>
              <a:t>Compute the mean annual precipitation for station X for the entire 30 years period without adjustment.</a:t>
            </a:r>
          </a:p>
          <a:p>
            <a:pPr lvl="0" algn="just" rtl="0"/>
            <a:r>
              <a:rPr lang="en-US" sz="2800" dirty="0"/>
              <a:t>Repeat part c for station X at its 1979 site with the data adjusted for the change in regime.</a:t>
            </a:r>
          </a:p>
          <a:p>
            <a:pPr algn="l"/>
            <a:endParaRPr lang="ar-IQ" dirty="0"/>
          </a:p>
        </p:txBody>
      </p:sp>
    </p:spTree>
    <p:extLst>
      <p:ext uri="{BB962C8B-B14F-4D97-AF65-F5344CB8AC3E}">
        <p14:creationId xmlns:p14="http://schemas.microsoft.com/office/powerpoint/2010/main" val="69817275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down)">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ipe(down)">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US" dirty="0"/>
              <a:t>Average precipitation over area</a:t>
            </a:r>
            <a:endParaRPr lang="ar-IQ" dirty="0"/>
          </a:p>
        </p:txBody>
      </p:sp>
      <p:pic>
        <p:nvPicPr>
          <p:cNvPr id="5" name="Picture 4"/>
          <p:cNvPicPr/>
          <p:nvPr/>
        </p:nvPicPr>
        <p:blipFill rotWithShape="1">
          <a:blip r:embed="rId2">
            <a:extLst>
              <a:ext uri="{28A0092B-C50C-407E-A947-70E740481C1C}">
                <a14:useLocalDpi xmlns:a14="http://schemas.microsoft.com/office/drawing/2010/main" val="0"/>
              </a:ext>
            </a:extLst>
          </a:blip>
          <a:srcRect b="14651"/>
          <a:stretch/>
        </p:blipFill>
        <p:spPr bwMode="auto">
          <a:xfrm>
            <a:off x="1083542" y="1930400"/>
            <a:ext cx="7784252" cy="453038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933672582"/>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fltVal val="0"/>
                                          </p:val>
                                        </p:tav>
                                        <p:tav tm="100000">
                                          <p:val>
                                            <p:strVal val="#ppt_w"/>
                                          </p:val>
                                        </p:tav>
                                      </p:tavLst>
                                    </p:anim>
                                    <p:anim calcmode="lin" valueType="num">
                                      <p:cBhvr>
                                        <p:cTn id="13" dur="1000" fill="hold"/>
                                        <p:tgtEl>
                                          <p:spTgt spid="5"/>
                                        </p:tgtEl>
                                        <p:attrNameLst>
                                          <p:attrName>ppt_h</p:attrName>
                                        </p:attrNameLst>
                                      </p:cBhvr>
                                      <p:tavLst>
                                        <p:tav tm="0">
                                          <p:val>
                                            <p:fltVal val="0"/>
                                          </p:val>
                                        </p:tav>
                                        <p:tav tm="100000">
                                          <p:val>
                                            <p:strVal val="#ppt_h"/>
                                          </p:val>
                                        </p:tav>
                                      </p:tavLst>
                                    </p:anim>
                                    <p:anim calcmode="lin" valueType="num">
                                      <p:cBhvr>
                                        <p:cTn id="14" dur="1000" fill="hold"/>
                                        <p:tgtEl>
                                          <p:spTgt spid="5"/>
                                        </p:tgtEl>
                                        <p:attrNameLst>
                                          <p:attrName>style.rotation</p:attrName>
                                        </p:attrNameLst>
                                      </p:cBhvr>
                                      <p:tavLst>
                                        <p:tav tm="0">
                                          <p:val>
                                            <p:fltVal val="90"/>
                                          </p:val>
                                        </p:tav>
                                        <p:tav tm="100000">
                                          <p:val>
                                            <p:fltVal val="0"/>
                                          </p:val>
                                        </p:tav>
                                      </p:tavLst>
                                    </p:anim>
                                    <p:animEffect transition="in" filter="fade">
                                      <p:cBhvr>
                                        <p:cTn id="1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Arithmetic mean</a:t>
            </a:r>
            <a:endParaRPr lang="ar-IQ" dirty="0"/>
          </a:p>
        </p:txBody>
      </p:sp>
      <mc:AlternateContent xmlns:mc="http://schemas.openxmlformats.org/markup-compatibility/2006" xmlns:a14="http://schemas.microsoft.com/office/drawing/2010/main">
        <mc:Choice Requires="a14">
          <p:sp>
            <p:nvSpPr>
              <p:cNvPr id="4" name="Content Placeholder 3"/>
              <p:cNvSpPr>
                <a:spLocks noGrp="1"/>
              </p:cNvSpPr>
              <p:nvPr>
                <p:ph sz="half" idx="2"/>
              </p:nvPr>
            </p:nvSpPr>
            <p:spPr>
              <a:xfrm>
                <a:off x="1280160" y="1491175"/>
                <a:ext cx="7993844" cy="4550187"/>
              </a:xfrm>
            </p:spPr>
            <p:txBody>
              <a:bodyPr>
                <a:normAutofit/>
              </a:bodyPr>
              <a:lstStyle/>
              <a:p>
                <a:pPr algn="l" rtl="0"/>
                <a:r>
                  <a:rPr lang="en-US" sz="3600" dirty="0"/>
                  <a:t>This method yields good estimates in flat country if the gage are uniformly distributed and the individual gage catches do not vary widely from the mean.  </a:t>
                </a:r>
              </a:p>
              <a:p>
                <a:pPr marL="0" indent="0" algn="ctr" rtl="0">
                  <a:buNone/>
                </a:pPr>
                <a14:m>
                  <m:oMathPara xmlns:m="http://schemas.openxmlformats.org/officeDocument/2006/math">
                    <m:oMathParaPr>
                      <m:jc m:val="centerGroup"/>
                    </m:oMathParaPr>
                    <m:oMath xmlns:m="http://schemas.openxmlformats.org/officeDocument/2006/math">
                      <m:sSub>
                        <m:sSubPr>
                          <m:ctrlPr>
                            <a:rPr lang="en-US" sz="3600" i="1">
                              <a:latin typeface="Cambria Math" panose="02040503050406030204" pitchFamily="18" charset="0"/>
                            </a:rPr>
                          </m:ctrlPr>
                        </m:sSubPr>
                        <m:e>
                          <m:r>
                            <a:rPr lang="en-US" sz="3600" i="1">
                              <a:latin typeface="Cambria Math" panose="02040503050406030204" pitchFamily="18" charset="0"/>
                            </a:rPr>
                            <m:t>𝑃</m:t>
                          </m:r>
                        </m:e>
                        <m:sub>
                          <m:r>
                            <a:rPr lang="en-US" sz="3600" i="1">
                              <a:latin typeface="Cambria Math" panose="02040503050406030204" pitchFamily="18" charset="0"/>
                            </a:rPr>
                            <m:t>𝑎𝑣</m:t>
                          </m:r>
                        </m:sub>
                      </m:sSub>
                      <m:r>
                        <a:rPr lang="en-US" sz="3600" i="1">
                          <a:latin typeface="Cambria Math" panose="02040503050406030204" pitchFamily="18" charset="0"/>
                        </a:rPr>
                        <m:t>=</m:t>
                      </m:r>
                      <m:f>
                        <m:fPr>
                          <m:ctrlPr>
                            <a:rPr lang="en-US" sz="3600" i="1">
                              <a:latin typeface="Cambria Math" panose="02040503050406030204" pitchFamily="18" charset="0"/>
                            </a:rPr>
                          </m:ctrlPr>
                        </m:fPr>
                        <m:num>
                          <m:nary>
                            <m:naryPr>
                              <m:chr m:val="∑"/>
                              <m:limLoc m:val="undOvr"/>
                              <m:ctrlPr>
                                <a:rPr lang="en-US" sz="3600" i="1">
                                  <a:latin typeface="Cambria Math" panose="02040503050406030204" pitchFamily="18" charset="0"/>
                                </a:rPr>
                              </m:ctrlPr>
                            </m:naryPr>
                            <m:sub>
                              <m:r>
                                <a:rPr lang="en-US" sz="3600" i="1">
                                  <a:latin typeface="Cambria Math" panose="02040503050406030204" pitchFamily="18" charset="0"/>
                                </a:rPr>
                                <m:t>𝑖</m:t>
                              </m:r>
                              <m:r>
                                <a:rPr lang="en-US" sz="3600" i="1">
                                  <a:latin typeface="Cambria Math" panose="02040503050406030204" pitchFamily="18" charset="0"/>
                                </a:rPr>
                                <m:t>=</m:t>
                              </m:r>
                              <m:r>
                                <a:rPr lang="en-US" sz="3600" i="1">
                                  <a:latin typeface="Cambria Math" panose="02040503050406030204" pitchFamily="18" charset="0"/>
                                </a:rPr>
                                <m:t>1</m:t>
                              </m:r>
                            </m:sub>
                            <m:sup>
                              <m:r>
                                <a:rPr lang="en-US" sz="3600" i="1">
                                  <a:latin typeface="Cambria Math" panose="02040503050406030204" pitchFamily="18" charset="0"/>
                                </a:rPr>
                                <m:t>𝑛</m:t>
                              </m:r>
                            </m:sup>
                            <m:e>
                              <m:sSub>
                                <m:sSubPr>
                                  <m:ctrlPr>
                                    <a:rPr lang="en-US" sz="3600" i="1">
                                      <a:latin typeface="Cambria Math" panose="02040503050406030204" pitchFamily="18" charset="0"/>
                                    </a:rPr>
                                  </m:ctrlPr>
                                </m:sSubPr>
                                <m:e>
                                  <m:r>
                                    <a:rPr lang="en-US" sz="3600" i="1">
                                      <a:latin typeface="Cambria Math" panose="02040503050406030204" pitchFamily="18" charset="0"/>
                                    </a:rPr>
                                    <m:t>𝑃</m:t>
                                  </m:r>
                                </m:e>
                                <m:sub>
                                  <m:r>
                                    <a:rPr lang="en-US" sz="3600" i="1">
                                      <a:latin typeface="Cambria Math" panose="02040503050406030204" pitchFamily="18" charset="0"/>
                                    </a:rPr>
                                    <m:t>𝑖</m:t>
                                  </m:r>
                                </m:sub>
                              </m:sSub>
                            </m:e>
                          </m:nary>
                        </m:num>
                        <m:den>
                          <m:r>
                            <a:rPr lang="en-US" sz="3600" i="1">
                              <a:latin typeface="Cambria Math" panose="02040503050406030204" pitchFamily="18" charset="0"/>
                            </a:rPr>
                            <m:t>𝑁</m:t>
                          </m:r>
                        </m:den>
                      </m:f>
                    </m:oMath>
                  </m:oMathPara>
                </a14:m>
                <a:endParaRPr lang="en-US" sz="3600" dirty="0"/>
              </a:p>
              <a:p>
                <a:pPr algn="l"/>
                <a:endParaRPr lang="ar-IQ" sz="3600" dirty="0"/>
              </a:p>
            </p:txBody>
          </p:sp>
        </mc:Choice>
        <mc:Fallback xmlns="">
          <p:sp>
            <p:nvSpPr>
              <p:cNvPr id="4" name="Content Placeholder 3"/>
              <p:cNvSpPr>
                <a:spLocks noGrp="1" noRot="1" noChangeAspect="1" noMove="1" noResize="1" noEditPoints="1" noAdjustHandles="1" noChangeArrowheads="1" noChangeShapeType="1" noTextEdit="1"/>
              </p:cNvSpPr>
              <p:nvPr>
                <p:ph sz="half" idx="2"/>
              </p:nvPr>
            </p:nvSpPr>
            <p:spPr>
              <a:xfrm>
                <a:off x="1280160" y="1491175"/>
                <a:ext cx="7993844" cy="4550187"/>
              </a:xfrm>
              <a:blipFill>
                <a:blip r:embed="rId2"/>
                <a:stretch>
                  <a:fillRect l="-1526" t="-2011" r="-1144"/>
                </a:stretch>
              </a:blipFill>
            </p:spPr>
            <p:txBody>
              <a:bodyPr/>
              <a:lstStyle/>
              <a:p>
                <a:r>
                  <a:rPr lang="ar-IQ">
                    <a:noFill/>
                  </a:rPr>
                  <a:t> </a:t>
                </a:r>
              </a:p>
            </p:txBody>
          </p:sp>
        </mc:Fallback>
      </mc:AlternateContent>
    </p:spTree>
    <p:extLst>
      <p:ext uri="{BB962C8B-B14F-4D97-AF65-F5344CB8AC3E}">
        <p14:creationId xmlns:p14="http://schemas.microsoft.com/office/powerpoint/2010/main" val="315976183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 calcmode="lin" valueType="num">
                                      <p:cBhvr>
                                        <p:cTn id="15"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4">
                                            <p:txEl>
                                              <p:pRg st="1" end="1"/>
                                            </p:txEl>
                                          </p:spTgt>
                                        </p:tgtEl>
                                        <p:attrNameLst>
                                          <p:attrName>style.visibility</p:attrName>
                                        </p:attrNameLst>
                                      </p:cBhvr>
                                      <p:to>
                                        <p:strVal val="visible"/>
                                      </p:to>
                                    </p:set>
                                    <p:anim calcmode="lin" valueType="num">
                                      <p:cBhvr>
                                        <p:cTn id="23"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24"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25"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26"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Thiessen method</a:t>
            </a:r>
            <a:endParaRPr lang="ar-IQ" dirty="0"/>
          </a:p>
        </p:txBody>
      </p:sp>
      <p:sp>
        <p:nvSpPr>
          <p:cNvPr id="3" name="Content Placeholder 2"/>
          <p:cNvSpPr>
            <a:spLocks noGrp="1"/>
          </p:cNvSpPr>
          <p:nvPr>
            <p:ph sz="half" idx="1"/>
          </p:nvPr>
        </p:nvSpPr>
        <p:spPr>
          <a:xfrm>
            <a:off x="677334" y="1505242"/>
            <a:ext cx="9310728" cy="4811151"/>
          </a:xfrm>
        </p:spPr>
        <p:txBody>
          <a:bodyPr>
            <a:noAutofit/>
          </a:bodyPr>
          <a:lstStyle/>
          <a:p>
            <a:pPr marL="0" indent="0" algn="l" rtl="0">
              <a:buNone/>
            </a:pPr>
            <a:r>
              <a:rPr lang="en-US" sz="2400" dirty="0"/>
              <a:t>The method can be described as:</a:t>
            </a:r>
          </a:p>
        </p:txBody>
      </p:sp>
      <p:sp>
        <p:nvSpPr>
          <p:cNvPr id="4" name="Rectangle 3"/>
          <p:cNvSpPr/>
          <p:nvPr/>
        </p:nvSpPr>
        <p:spPr>
          <a:xfrm>
            <a:off x="2658794" y="2799471"/>
            <a:ext cx="4445391" cy="2560320"/>
          </a:xfrm>
          <a:prstGeom prst="rect">
            <a:avLst/>
          </a:prstGeom>
        </p:spPr>
        <p:style>
          <a:lnRef idx="2">
            <a:schemeClr val="dk1"/>
          </a:lnRef>
          <a:fillRef idx="1">
            <a:schemeClr val="lt1"/>
          </a:fillRef>
          <a:effectRef idx="0">
            <a:schemeClr val="dk1"/>
          </a:effectRef>
          <a:fontRef idx="minor">
            <a:schemeClr val="dk1"/>
          </a:fontRef>
        </p:style>
        <p:txBody>
          <a:bodyPr rtlCol="1" anchor="ctr"/>
          <a:lstStyle/>
          <a:p>
            <a:pPr algn="ctr"/>
            <a:endParaRPr lang="ar-IQ"/>
          </a:p>
        </p:txBody>
      </p:sp>
      <p:cxnSp>
        <p:nvCxnSpPr>
          <p:cNvPr id="9" name="Straight Connector 8"/>
          <p:cNvCxnSpPr>
            <a:stCxn id="7" idx="3"/>
            <a:endCxn id="6" idx="6"/>
          </p:cNvCxnSpPr>
          <p:nvPr/>
        </p:nvCxnSpPr>
        <p:spPr>
          <a:xfrm flipH="1">
            <a:off x="3518751" y="3634945"/>
            <a:ext cx="2736571" cy="126560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a:stCxn id="39" idx="4"/>
            <a:endCxn id="6" idx="7"/>
          </p:cNvCxnSpPr>
          <p:nvPr/>
        </p:nvCxnSpPr>
        <p:spPr>
          <a:xfrm>
            <a:off x="3228029" y="3228396"/>
            <a:ext cx="271076" cy="1627991"/>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stCxn id="39" idx="5"/>
            <a:endCxn id="7" idx="1"/>
          </p:cNvCxnSpPr>
          <p:nvPr/>
        </p:nvCxnSpPr>
        <p:spPr>
          <a:xfrm>
            <a:off x="3275459" y="3210102"/>
            <a:ext cx="2979863" cy="34840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V="1">
            <a:off x="4670474" y="2799471"/>
            <a:ext cx="154748" cy="1026941"/>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4670474" y="3826412"/>
            <a:ext cx="914396" cy="1533379"/>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p:cNvCxnSpPr>
            <a:endCxn id="4" idx="1"/>
          </p:cNvCxnSpPr>
          <p:nvPr/>
        </p:nvCxnSpPr>
        <p:spPr>
          <a:xfrm flipH="1">
            <a:off x="2658794" y="3826412"/>
            <a:ext cx="2011680" cy="253219"/>
          </a:xfrm>
          <a:prstGeom prst="line">
            <a:avLst/>
          </a:prstGeom>
        </p:spPr>
        <p:style>
          <a:lnRef idx="1">
            <a:schemeClr val="accent1"/>
          </a:lnRef>
          <a:fillRef idx="0">
            <a:schemeClr val="accent1"/>
          </a:fillRef>
          <a:effectRef idx="0">
            <a:schemeClr val="accent1"/>
          </a:effectRef>
          <a:fontRef idx="minor">
            <a:schemeClr val="tx1"/>
          </a:fontRef>
        </p:style>
      </p:cxnSp>
      <p:sp>
        <p:nvSpPr>
          <p:cNvPr id="25" name="Freeform: Shape 24"/>
          <p:cNvSpPr/>
          <p:nvPr/>
        </p:nvSpPr>
        <p:spPr>
          <a:xfrm>
            <a:off x="4668560" y="2813758"/>
            <a:ext cx="2433099" cy="2568271"/>
          </a:xfrm>
          <a:custGeom>
            <a:avLst/>
            <a:gdLst>
              <a:gd name="connsiteX0" fmla="*/ 151074 w 2433099"/>
              <a:gd name="connsiteY0" fmla="*/ 0 h 2568271"/>
              <a:gd name="connsiteX1" fmla="*/ 2425147 w 2433099"/>
              <a:gd name="connsiteY1" fmla="*/ 7951 h 2568271"/>
              <a:gd name="connsiteX2" fmla="*/ 2433099 w 2433099"/>
              <a:gd name="connsiteY2" fmla="*/ 2560320 h 2568271"/>
              <a:gd name="connsiteX3" fmla="*/ 914400 w 2433099"/>
              <a:gd name="connsiteY3" fmla="*/ 2568271 h 2568271"/>
              <a:gd name="connsiteX4" fmla="*/ 0 w 2433099"/>
              <a:gd name="connsiteY4" fmla="*/ 1033669 h 2568271"/>
              <a:gd name="connsiteX5" fmla="*/ 151074 w 2433099"/>
              <a:gd name="connsiteY5" fmla="*/ 0 h 2568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3099" h="2568271">
                <a:moveTo>
                  <a:pt x="151074" y="0"/>
                </a:moveTo>
                <a:lnTo>
                  <a:pt x="2425147" y="7951"/>
                </a:lnTo>
                <a:cubicBezTo>
                  <a:pt x="2427798" y="858741"/>
                  <a:pt x="2430448" y="1709530"/>
                  <a:pt x="2433099" y="2560320"/>
                </a:cubicBezTo>
                <a:lnTo>
                  <a:pt x="914400" y="2568271"/>
                </a:lnTo>
                <a:lnTo>
                  <a:pt x="0" y="1033669"/>
                </a:lnTo>
                <a:lnTo>
                  <a:pt x="151074" y="0"/>
                </a:lnTo>
                <a:close/>
              </a:path>
            </a:pathLst>
          </a:custGeom>
          <a:pattFill prst="ltDnDiag">
            <a:fgClr>
              <a:schemeClr val="accent1"/>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a:p>
        </p:txBody>
      </p:sp>
      <p:sp>
        <p:nvSpPr>
          <p:cNvPr id="26" name="Freeform: Shape 25"/>
          <p:cNvSpPr/>
          <p:nvPr/>
        </p:nvSpPr>
        <p:spPr>
          <a:xfrm>
            <a:off x="2648002" y="2791520"/>
            <a:ext cx="2170706" cy="1296062"/>
          </a:xfrm>
          <a:custGeom>
            <a:avLst/>
            <a:gdLst>
              <a:gd name="connsiteX0" fmla="*/ 2170706 w 2170706"/>
              <a:gd name="connsiteY0" fmla="*/ 0 h 1296062"/>
              <a:gd name="connsiteX1" fmla="*/ 7952 w 2170706"/>
              <a:gd name="connsiteY1" fmla="*/ 15902 h 1296062"/>
              <a:gd name="connsiteX2" fmla="*/ 0 w 2170706"/>
              <a:gd name="connsiteY2" fmla="*/ 1296062 h 1296062"/>
              <a:gd name="connsiteX3" fmla="*/ 2027583 w 2170706"/>
              <a:gd name="connsiteY3" fmla="*/ 1033669 h 1296062"/>
              <a:gd name="connsiteX4" fmla="*/ 2170706 w 2170706"/>
              <a:gd name="connsiteY4" fmla="*/ 0 h 1296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0706" h="1296062">
                <a:moveTo>
                  <a:pt x="2170706" y="0"/>
                </a:moveTo>
                <a:lnTo>
                  <a:pt x="7952" y="15902"/>
                </a:lnTo>
                <a:cubicBezTo>
                  <a:pt x="5301" y="442622"/>
                  <a:pt x="2651" y="869342"/>
                  <a:pt x="0" y="1296062"/>
                </a:cubicBezTo>
                <a:lnTo>
                  <a:pt x="2027583" y="1033669"/>
                </a:lnTo>
                <a:lnTo>
                  <a:pt x="2170706" y="0"/>
                </a:lnTo>
                <a:close/>
              </a:path>
            </a:pathLst>
          </a:custGeom>
          <a:pattFill prst="smGrid">
            <a:fgClr>
              <a:schemeClr val="accent5"/>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a:p>
        </p:txBody>
      </p:sp>
      <p:sp>
        <p:nvSpPr>
          <p:cNvPr id="27" name="Freeform: Shape 26"/>
          <p:cNvSpPr/>
          <p:nvPr/>
        </p:nvSpPr>
        <p:spPr>
          <a:xfrm>
            <a:off x="2656191" y="3829169"/>
            <a:ext cx="2926080" cy="1542553"/>
          </a:xfrm>
          <a:custGeom>
            <a:avLst/>
            <a:gdLst>
              <a:gd name="connsiteX0" fmla="*/ 2003728 w 2926080"/>
              <a:gd name="connsiteY0" fmla="*/ 0 h 1542553"/>
              <a:gd name="connsiteX1" fmla="*/ 2926080 w 2926080"/>
              <a:gd name="connsiteY1" fmla="*/ 1542553 h 1542553"/>
              <a:gd name="connsiteX2" fmla="*/ 7951 w 2926080"/>
              <a:gd name="connsiteY2" fmla="*/ 1534602 h 1542553"/>
              <a:gd name="connsiteX3" fmla="*/ 0 w 2926080"/>
              <a:gd name="connsiteY3" fmla="*/ 254442 h 1542553"/>
              <a:gd name="connsiteX4" fmla="*/ 2003728 w 2926080"/>
              <a:gd name="connsiteY4" fmla="*/ 0 h 15425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6080" h="1542553">
                <a:moveTo>
                  <a:pt x="2003728" y="0"/>
                </a:moveTo>
                <a:lnTo>
                  <a:pt x="2926080" y="1542553"/>
                </a:lnTo>
                <a:lnTo>
                  <a:pt x="7951" y="1534602"/>
                </a:lnTo>
                <a:cubicBezTo>
                  <a:pt x="5301" y="1107882"/>
                  <a:pt x="2650" y="681162"/>
                  <a:pt x="0" y="254442"/>
                </a:cubicBezTo>
                <a:lnTo>
                  <a:pt x="2003728" y="0"/>
                </a:lnTo>
                <a:close/>
              </a:path>
            </a:pathLst>
          </a:custGeom>
          <a:pattFill prst="dashHorz">
            <a:fgClr>
              <a:srgbClr val="FF0000"/>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a:p>
        </p:txBody>
      </p:sp>
      <p:sp>
        <p:nvSpPr>
          <p:cNvPr id="39" name="Oval 38"/>
          <p:cNvSpPr/>
          <p:nvPr/>
        </p:nvSpPr>
        <p:spPr>
          <a:xfrm>
            <a:off x="3160952" y="3103475"/>
            <a:ext cx="134153" cy="12492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a:p>
        </p:txBody>
      </p:sp>
      <p:sp>
        <p:nvSpPr>
          <p:cNvPr id="7" name="Oval 6"/>
          <p:cNvSpPr/>
          <p:nvPr/>
        </p:nvSpPr>
        <p:spPr>
          <a:xfrm>
            <a:off x="6240899" y="3542675"/>
            <a:ext cx="98485" cy="10810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a:p>
        </p:txBody>
      </p:sp>
      <p:sp>
        <p:nvSpPr>
          <p:cNvPr id="6" name="Oval 5"/>
          <p:cNvSpPr/>
          <p:nvPr/>
        </p:nvSpPr>
        <p:spPr>
          <a:xfrm>
            <a:off x="3384598" y="4838093"/>
            <a:ext cx="134153" cy="12492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a:p>
        </p:txBody>
      </p:sp>
    </p:spTree>
    <p:extLst>
      <p:ext uri="{BB962C8B-B14F-4D97-AF65-F5344CB8AC3E}">
        <p14:creationId xmlns:p14="http://schemas.microsoft.com/office/powerpoint/2010/main" val="2037140141"/>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up)">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down)">
                                      <p:cBhvr>
                                        <p:cTn id="38" dur="500"/>
                                        <p:tgtEl>
                                          <p:spTgt spid="16"/>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down)">
                                      <p:cBhvr>
                                        <p:cTn id="43" dur="500"/>
                                        <p:tgtEl>
                                          <p:spTgt spid="19"/>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nodeType="click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wipe(down)">
                                      <p:cBhvr>
                                        <p:cTn id="48" dur="500"/>
                                        <p:tgtEl>
                                          <p:spTgt spid="21"/>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fade">
                                      <p:cBhvr>
                                        <p:cTn id="53" dur="500"/>
                                        <p:tgtEl>
                                          <p:spTgt spid="25"/>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500"/>
                                        <p:tgtEl>
                                          <p:spTgt spid="26"/>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500"/>
                                        <p:tgtEl>
                                          <p:spTgt spid="27"/>
                                        </p:tgtEl>
                                      </p:cBhvr>
                                    </p:animEffect>
                                  </p:childTnLst>
                                </p:cTn>
                              </p:par>
                            </p:childTnLst>
                          </p:cTn>
                        </p:par>
                      </p:childTnLst>
                    </p:cTn>
                  </p:par>
                  <p:par>
                    <p:cTn id="64" fill="hold">
                      <p:stCondLst>
                        <p:cond delay="indefinite"/>
                      </p:stCondLst>
                      <p:childTnLst>
                        <p:par>
                          <p:cTn id="65" fill="hold">
                            <p:stCondLst>
                              <p:cond delay="0"/>
                            </p:stCondLst>
                            <p:childTnLst>
                              <p:par>
                                <p:cTn id="66" presetID="42" presetClass="path" presetSubtype="0" accel="50000" decel="50000" fill="hold" grpId="1" nodeType="clickEffect">
                                  <p:stCondLst>
                                    <p:cond delay="0"/>
                                  </p:stCondLst>
                                  <p:childTnLst>
                                    <p:animMotion origin="layout" path="M -2.29167E-6 -3.7037E-6 L 0.22774 -0.37801 " pathEditMode="relative" rAng="0" ptsTypes="AA">
                                      <p:cBhvr>
                                        <p:cTn id="67" dur="2000" fill="hold"/>
                                        <p:tgtEl>
                                          <p:spTgt spid="25"/>
                                        </p:tgtEl>
                                        <p:attrNameLst>
                                          <p:attrName>ppt_x</p:attrName>
                                          <p:attrName>ppt_y</p:attrName>
                                        </p:attrNameLst>
                                      </p:cBhvr>
                                      <p:rCtr x="11380" y="-18912"/>
                                    </p:animMotion>
                                  </p:childTnLst>
                                </p:cTn>
                              </p:par>
                            </p:childTnLst>
                          </p:cTn>
                        </p:par>
                      </p:childTnLst>
                    </p:cTn>
                  </p:par>
                  <p:par>
                    <p:cTn id="68" fill="hold">
                      <p:stCondLst>
                        <p:cond delay="indefinite"/>
                      </p:stCondLst>
                      <p:childTnLst>
                        <p:par>
                          <p:cTn id="69" fill="hold">
                            <p:stCondLst>
                              <p:cond delay="0"/>
                            </p:stCondLst>
                            <p:childTnLst>
                              <p:par>
                                <p:cTn id="70" presetID="42" presetClass="path" presetSubtype="0" accel="50000" decel="50000" fill="hold" grpId="1" nodeType="clickEffect">
                                  <p:stCondLst>
                                    <p:cond delay="0"/>
                                  </p:stCondLst>
                                  <p:childTnLst>
                                    <p:animMotion origin="layout" path="M 2.08333E-7 1.11111E-6 L -0.19818 -0.11088 " pathEditMode="relative" rAng="0" ptsTypes="AA">
                                      <p:cBhvr>
                                        <p:cTn id="71" dur="2000" fill="hold"/>
                                        <p:tgtEl>
                                          <p:spTgt spid="26"/>
                                        </p:tgtEl>
                                        <p:attrNameLst>
                                          <p:attrName>ppt_x</p:attrName>
                                          <p:attrName>ppt_y</p:attrName>
                                        </p:attrNameLst>
                                      </p:cBhvr>
                                      <p:rCtr x="-9909" y="-5556"/>
                                    </p:animMotion>
                                  </p:childTnLst>
                                </p:cTn>
                              </p:par>
                            </p:childTnLst>
                          </p:cTn>
                        </p:par>
                      </p:childTnLst>
                    </p:cTn>
                  </p:par>
                  <p:par>
                    <p:cTn id="72" fill="hold">
                      <p:stCondLst>
                        <p:cond delay="indefinite"/>
                      </p:stCondLst>
                      <p:childTnLst>
                        <p:par>
                          <p:cTn id="73" fill="hold">
                            <p:stCondLst>
                              <p:cond delay="0"/>
                            </p:stCondLst>
                            <p:childTnLst>
                              <p:par>
                                <p:cTn id="74" presetID="50" presetClass="path" presetSubtype="0" accel="50000" decel="50000" fill="hold" grpId="1" nodeType="clickEffect">
                                  <p:stCondLst>
                                    <p:cond delay="0"/>
                                  </p:stCondLst>
                                  <p:childTnLst>
                                    <p:animMotion origin="layout" path="M -4.16667E-7 -3.33333E-6 L -0.10182 -3.33333E-6 C -0.14753 -3.33333E-6 -0.20352 0.05139 -0.20352 0.09352 L -0.20352 0.18704 " pathEditMode="relative" rAng="0" ptsTypes="AAAA">
                                      <p:cBhvr>
                                        <p:cTn id="75" dur="2000" fill="hold"/>
                                        <p:tgtEl>
                                          <p:spTgt spid="27"/>
                                        </p:tgtEl>
                                        <p:attrNameLst>
                                          <p:attrName>ppt_x</p:attrName>
                                          <p:attrName>ppt_y</p:attrName>
                                        </p:attrNameLst>
                                      </p:cBhvr>
                                      <p:rCtr x="-10182" y="935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5" grpId="0" animBg="1"/>
      <p:bldP spid="25" grpId="1" animBg="1"/>
      <p:bldP spid="26" grpId="0" animBg="1"/>
      <p:bldP spid="26" grpId="1" animBg="1"/>
      <p:bldP spid="27" grpId="0" animBg="1"/>
      <p:bldP spid="27" grpId="1" animBg="1"/>
      <p:bldP spid="39" grpId="0" animBg="1"/>
      <p:bldP spid="7" grpId="0" animBg="1"/>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6" y="243840"/>
            <a:ext cx="8596668" cy="1514622"/>
          </a:xfrm>
        </p:spPr>
        <p:txBody>
          <a:bodyPr>
            <a:normAutofit fontScale="90000"/>
          </a:bodyPr>
          <a:lstStyle/>
          <a:p>
            <a:r>
              <a:rPr lang="en-US" dirty="0"/>
              <a:t>Example: By using Thiessen method find the average precipitation of gages located as shown in figures below where.</a:t>
            </a:r>
            <a:endParaRPr lang="ar-IQ" dirty="0"/>
          </a:p>
        </p:txBody>
      </p:sp>
      <p:sp>
        <p:nvSpPr>
          <p:cNvPr id="4" name="Content Placeholder 3"/>
          <p:cNvSpPr>
            <a:spLocks noGrp="1"/>
          </p:cNvSpPr>
          <p:nvPr>
            <p:ph sz="half" idx="2"/>
          </p:nvPr>
        </p:nvSpPr>
        <p:spPr/>
        <p:txBody>
          <a:bodyPr/>
          <a:lstStyle/>
          <a:p>
            <a:endParaRPr lang="ar-IQ"/>
          </a:p>
        </p:txBody>
      </p:sp>
      <p:pic>
        <p:nvPicPr>
          <p:cNvPr id="5" name="Content Placeholder 4"/>
          <p:cNvPicPr>
            <a:picLocks noGrp="1"/>
          </p:cNvPicPr>
          <p:nvPr>
            <p:ph sz="half" idx="1"/>
          </p:nvPr>
        </p:nvPicPr>
        <p:blipFill>
          <a:blip r:embed="rId2" cstate="print">
            <a:grayscl/>
            <a:lum bright="-20000"/>
            <a:extLst>
              <a:ext uri="{28A0092B-C50C-407E-A947-70E740481C1C}">
                <a14:useLocalDpi xmlns:a14="http://schemas.microsoft.com/office/drawing/2010/main" val="0"/>
              </a:ext>
            </a:extLst>
          </a:blip>
          <a:srcRect/>
          <a:stretch>
            <a:fillRect/>
          </a:stretch>
        </p:blipFill>
        <p:spPr bwMode="auto">
          <a:xfrm>
            <a:off x="211016" y="2033978"/>
            <a:ext cx="4535032" cy="4310551"/>
          </a:xfrm>
          <a:prstGeom prst="rect">
            <a:avLst/>
          </a:prstGeom>
          <a:noFill/>
          <a:ln>
            <a:noFill/>
          </a:ln>
        </p:spPr>
      </p:pic>
    </p:spTree>
    <p:extLst>
      <p:ext uri="{BB962C8B-B14F-4D97-AF65-F5344CB8AC3E}">
        <p14:creationId xmlns:p14="http://schemas.microsoft.com/office/powerpoint/2010/main" val="4071133509"/>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6" y="257908"/>
            <a:ext cx="8596668" cy="1486486"/>
          </a:xfrm>
        </p:spPr>
        <p:txBody>
          <a:bodyPr>
            <a:normAutofit fontScale="90000"/>
          </a:bodyPr>
          <a:lstStyle/>
          <a:p>
            <a:r>
              <a:rPr lang="en-US" dirty="0"/>
              <a:t>Example: By using Thiessen method find the average precipitation of gages located as shown in figures below where.</a:t>
            </a:r>
            <a:endParaRPr lang="ar-IQ" dirty="0"/>
          </a:p>
        </p:txBody>
      </p:sp>
      <p:sp>
        <p:nvSpPr>
          <p:cNvPr id="4" name="Content Placeholder 3"/>
          <p:cNvSpPr>
            <a:spLocks noGrp="1"/>
          </p:cNvSpPr>
          <p:nvPr>
            <p:ph sz="half" idx="2"/>
          </p:nvPr>
        </p:nvSpPr>
        <p:spPr/>
        <p:txBody>
          <a:bodyPr/>
          <a:lstStyle/>
          <a:p>
            <a:endParaRPr lang="ar-IQ"/>
          </a:p>
        </p:txBody>
      </p:sp>
      <p:pic>
        <p:nvPicPr>
          <p:cNvPr id="5" name="Content Placeholder 4"/>
          <p:cNvPicPr>
            <a:picLocks noGrp="1"/>
          </p:cNvPicPr>
          <p:nvPr>
            <p:ph sz="half" idx="1"/>
          </p:nvPr>
        </p:nvPicPr>
        <p:blipFill>
          <a:blip r:embed="rId2" cstate="print">
            <a:grayscl/>
            <a:lum bright="-20000"/>
            <a:extLst>
              <a:ext uri="{28A0092B-C50C-407E-A947-70E740481C1C}">
                <a14:useLocalDpi xmlns:a14="http://schemas.microsoft.com/office/drawing/2010/main" val="0"/>
              </a:ext>
            </a:extLst>
          </a:blip>
          <a:srcRect/>
          <a:stretch>
            <a:fillRect/>
          </a:stretch>
        </p:blipFill>
        <p:spPr bwMode="auto">
          <a:xfrm>
            <a:off x="295422" y="2232811"/>
            <a:ext cx="4565503" cy="4210192"/>
          </a:xfrm>
          <a:prstGeom prst="rect">
            <a:avLst/>
          </a:prstGeom>
          <a:noFill/>
          <a:ln>
            <a:noFill/>
          </a:ln>
        </p:spPr>
      </p:pic>
    </p:spTree>
    <p:extLst>
      <p:ext uri="{BB962C8B-B14F-4D97-AF65-F5344CB8AC3E}">
        <p14:creationId xmlns:p14="http://schemas.microsoft.com/office/powerpoint/2010/main" val="28207265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143</TotalTime>
  <Words>558</Words>
  <Application>Microsoft Office PowerPoint</Application>
  <PresentationFormat>Widescreen</PresentationFormat>
  <Paragraphs>93</Paragraphs>
  <Slides>15</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vt:i4>
      </vt:variant>
    </vt:vector>
  </HeadingPairs>
  <TitlesOfParts>
    <vt:vector size="23" baseType="lpstr">
      <vt:lpstr>Arial</vt:lpstr>
      <vt:lpstr>Calibri</vt:lpstr>
      <vt:lpstr>Cambria Math</vt:lpstr>
      <vt:lpstr>Tahoma</vt:lpstr>
      <vt:lpstr>Times New Roman</vt:lpstr>
      <vt:lpstr>Trebuchet MS</vt:lpstr>
      <vt:lpstr>Wingdings 3</vt:lpstr>
      <vt:lpstr>Facet</vt:lpstr>
      <vt:lpstr>HYDROLOGY</vt:lpstr>
      <vt:lpstr>Double-mass analysis</vt:lpstr>
      <vt:lpstr>Double-mass analysis</vt:lpstr>
      <vt:lpstr>Example: the annual precipitation at station X and the average annual precipitation at 15 surrounding stations are as shown in the flowing table </vt:lpstr>
      <vt:lpstr>Average precipitation over area</vt:lpstr>
      <vt:lpstr>Arithmetic mean</vt:lpstr>
      <vt:lpstr>Thiessen method</vt:lpstr>
      <vt:lpstr>Example: By using Thiessen method find the average precipitation of gages located as shown in figures below where.</vt:lpstr>
      <vt:lpstr>Example: By using Thiessen method find the average precipitation of gages located as shown in figures below where.</vt:lpstr>
      <vt:lpstr>Estimate the average precipitation over the sector area shown below using:</vt:lpstr>
      <vt:lpstr>PowerPoint Presentation</vt:lpstr>
      <vt:lpstr>H.W1: Estimate the average precipitation over the sector area shown below using Thiesen polygon method. </vt:lpstr>
      <vt:lpstr>Isohyetal method</vt:lpstr>
      <vt:lpstr>Example:</vt:lpstr>
      <vt:lpstr>Variation of precipitation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HYDROLOGY</dc:title>
  <dc:creator>ياسر الربيعي</dc:creator>
  <cp:lastModifiedBy>Yasir Alrubaye</cp:lastModifiedBy>
  <cp:revision>28</cp:revision>
  <dcterms:created xsi:type="dcterms:W3CDTF">2016-09-08T17:40:32Z</dcterms:created>
  <dcterms:modified xsi:type="dcterms:W3CDTF">2017-12-15T18:02:20Z</dcterms:modified>
</cp:coreProperties>
</file>